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3" r:id="rId11"/>
    <p:sldId id="274" r:id="rId12"/>
    <p:sldId id="275" r:id="rId13"/>
    <p:sldId id="276"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0E8BA30-450F-4B46-AA99-C87797B4835C}">
          <p14:sldIdLst>
            <p14:sldId id="256"/>
            <p14:sldId id="257"/>
            <p14:sldId id="258"/>
            <p14:sldId id="259"/>
            <p14:sldId id="260"/>
            <p14:sldId id="261"/>
            <p14:sldId id="262"/>
            <p14:sldId id="263"/>
            <p14:sldId id="264"/>
            <p14:sldId id="273"/>
            <p14:sldId id="274"/>
            <p14:sldId id="275"/>
            <p14:sldId id="276"/>
            <p14:sldId id="270"/>
            <p14:sldId id="271"/>
            <p14:sldId id="272"/>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B35"/>
    <a:srgbClr val="210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autoAdjust="0"/>
  </p:normalViewPr>
  <p:slideViewPr>
    <p:cSldViewPr snapToGrid="0">
      <p:cViewPr>
        <p:scale>
          <a:sx n="96" d="100"/>
          <a:sy n="96" d="100"/>
        </p:scale>
        <p:origin x="-178"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243D5-BC52-42BD-93B3-1E38B8B6F929}"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213656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243D5-BC52-42BD-93B3-1E38B8B6F929}"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226870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243D5-BC52-42BD-93B3-1E38B8B6F929}"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143669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243D5-BC52-42BD-93B3-1E38B8B6F929}"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264879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243D5-BC52-42BD-93B3-1E38B8B6F929}"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7112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243D5-BC52-42BD-93B3-1E38B8B6F929}"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102167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243D5-BC52-42BD-93B3-1E38B8B6F929}"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52261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243D5-BC52-42BD-93B3-1E38B8B6F929}"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287485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243D5-BC52-42BD-93B3-1E38B8B6F929}"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250237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243D5-BC52-42BD-93B3-1E38B8B6F929}"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158983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243D5-BC52-42BD-93B3-1E38B8B6F929}"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F3043-6DD9-42D7-AB09-73EA56DB4DBB}" type="slidenum">
              <a:rPr lang="en-US" smtClean="0"/>
              <a:t>‹#›</a:t>
            </a:fld>
            <a:endParaRPr lang="en-US"/>
          </a:p>
        </p:txBody>
      </p:sp>
    </p:spTree>
    <p:extLst>
      <p:ext uri="{BB962C8B-B14F-4D97-AF65-F5344CB8AC3E}">
        <p14:creationId xmlns:p14="http://schemas.microsoft.com/office/powerpoint/2010/main" val="373441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243D5-BC52-42BD-93B3-1E38B8B6F929}"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F3043-6DD9-42D7-AB09-73EA56DB4DBB}" type="slidenum">
              <a:rPr lang="en-US" smtClean="0"/>
              <a:t>‹#›</a:t>
            </a:fld>
            <a:endParaRPr lang="en-US"/>
          </a:p>
        </p:txBody>
      </p:sp>
    </p:spTree>
    <p:extLst>
      <p:ext uri="{BB962C8B-B14F-4D97-AF65-F5344CB8AC3E}">
        <p14:creationId xmlns:p14="http://schemas.microsoft.com/office/powerpoint/2010/main" val="33411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619741"/>
          </a:xfrm>
          <a:prstGeom prst="rect">
            <a:avLst/>
          </a:prstGeom>
        </p:spPr>
      </p:pic>
      <p:sp>
        <p:nvSpPr>
          <p:cNvPr id="11" name="Rectangle 10"/>
          <p:cNvSpPr/>
          <p:nvPr/>
        </p:nvSpPr>
        <p:spPr>
          <a:xfrm>
            <a:off x="0" y="0"/>
            <a:ext cx="12192000" cy="6858000"/>
          </a:xfrm>
          <a:prstGeom prst="rect">
            <a:avLst/>
          </a:prstGeom>
          <a:solidFill>
            <a:schemeClr val="bg1">
              <a:lumMod val="9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sp>
        <p:nvSpPr>
          <p:cNvPr id="12" name="Rectangle 11"/>
          <p:cNvSpPr/>
          <p:nvPr/>
        </p:nvSpPr>
        <p:spPr>
          <a:xfrm>
            <a:off x="-1" y="1611137"/>
            <a:ext cx="12192001" cy="3094808"/>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39660" y="1681165"/>
            <a:ext cx="7512678" cy="1466555"/>
          </a:xfrm>
          <a:prstGeom prst="rect">
            <a:avLst/>
          </a:prstGeom>
        </p:spPr>
        <p:txBody>
          <a:bodyPr wrap="square">
            <a:spAutoFit/>
          </a:bodyPr>
          <a:lstStyle/>
          <a:p>
            <a:pPr algn="ctr">
              <a:lnSpc>
                <a:spcPct val="115000"/>
              </a:lnSpc>
              <a:spcAft>
                <a:spcPts val="1000"/>
              </a:spcAft>
            </a:pPr>
            <a:r>
              <a:rPr lang="en-US" sz="4000" b="1" dirty="0" smtClean="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CHALLENGES &amp; TIPS FOR PROPERTY MANAGEMENT</a:t>
            </a:r>
            <a:endParaRPr lang="en-US" sz="40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endParaRPr>
          </a:p>
        </p:txBody>
      </p:sp>
      <p:pic>
        <p:nvPicPr>
          <p:cNvPr id="14" name="Picture 13" descr="PRANDI, Melissa Prandi, 2013"/>
          <p:cNvPicPr>
            <a:picLocks noChangeAspect="1"/>
          </p:cNvPicPr>
          <p:nvPr/>
        </p:nvPicPr>
        <p:blipFill>
          <a:blip r:embed="rId5" cstate="print"/>
          <a:stretch>
            <a:fillRect/>
          </a:stretch>
        </p:blipFill>
        <p:spPr>
          <a:xfrm>
            <a:off x="2977519" y="3627661"/>
            <a:ext cx="1478572" cy="1880635"/>
          </a:xfrm>
          <a:prstGeom prst="rect">
            <a:avLst/>
          </a:prstGeom>
          <a:solidFill>
            <a:srgbClr val="FFFFFF">
              <a:shade val="85000"/>
            </a:srgbClr>
          </a:solidFill>
          <a:ln w="12700" cap="sq">
            <a:solidFill>
              <a:srgbClr val="C00000"/>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4516189" y="3921820"/>
            <a:ext cx="6096000" cy="892552"/>
          </a:xfrm>
          <a:prstGeom prst="rect">
            <a:avLst/>
          </a:prstGeom>
        </p:spPr>
        <p:txBody>
          <a:bodyPr>
            <a:spAutoFit/>
          </a:bodyPr>
          <a:lstStyle/>
          <a:p>
            <a:r>
              <a:rPr lang="en-US" sz="1400" dirty="0" smtClean="0">
                <a:solidFill>
                  <a:schemeClr val="bg1"/>
                </a:solidFill>
              </a:rPr>
              <a:t>Presented by:</a:t>
            </a:r>
            <a:endParaRPr lang="en-US" sz="1400" dirty="0">
              <a:solidFill>
                <a:schemeClr val="bg1"/>
              </a:solidFill>
            </a:endParaRPr>
          </a:p>
          <a:p>
            <a:r>
              <a:rPr lang="en-US" sz="2000" b="1" dirty="0" smtClean="0">
                <a:solidFill>
                  <a:schemeClr val="bg1"/>
                </a:solidFill>
              </a:rPr>
              <a:t>MELISSA PRANDI, MPM®, RMP® </a:t>
            </a:r>
          </a:p>
          <a:p>
            <a:endParaRPr lang="en-US" dirty="0">
              <a:solidFill>
                <a:schemeClr val="bg1"/>
              </a:solidFill>
            </a:endParaRPr>
          </a:p>
        </p:txBody>
      </p:sp>
    </p:spTree>
    <p:extLst>
      <p:ext uri="{BB962C8B-B14F-4D97-AF65-F5344CB8AC3E}">
        <p14:creationId xmlns:p14="http://schemas.microsoft.com/office/powerpoint/2010/main" val="1074915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Image result for policy"/>
          <p:cNvPicPr>
            <a:picLocks noChangeAspect="1" noChangeArrowheads="1"/>
          </p:cNvPicPr>
          <p:nvPr/>
        </p:nvPicPr>
        <p:blipFill rotWithShape="1">
          <a:blip r:embed="rId2">
            <a:extLst>
              <a:ext uri="{28A0092B-C50C-407E-A947-70E740481C1C}">
                <a14:useLocalDpi xmlns:a14="http://schemas.microsoft.com/office/drawing/2010/main" val="0"/>
              </a:ext>
            </a:extLst>
          </a:blip>
          <a:srcRect t="31826"/>
          <a:stretch/>
        </p:blipFill>
        <p:spPr bwMode="auto">
          <a:xfrm>
            <a:off x="0" y="965914"/>
            <a:ext cx="12192000" cy="5541135"/>
          </a:xfrm>
          <a:prstGeom prst="rect">
            <a:avLst/>
          </a:prstGeom>
          <a:noFill/>
          <a:extLst>
            <a:ext uri="{909E8E84-426E-40DD-AFC4-6F175D3DCCD1}">
              <a14:hiddenFill xmlns:a14="http://schemas.microsoft.com/office/drawing/2010/main">
                <a:solidFill>
                  <a:srgbClr val="FFFFFF"/>
                </a:solidFill>
              </a14:hiddenFill>
            </a:ext>
          </a:extLst>
        </p:spPr>
      </p:pic>
      <p:sp>
        <p:nvSpPr>
          <p:cNvPr id="13" name="Round Same Side Corner Rectangle 12"/>
          <p:cNvSpPr/>
          <p:nvPr/>
        </p:nvSpPr>
        <p:spPr>
          <a:xfrm rot="16200000" flipH="1">
            <a:off x="8392846" y="1180480"/>
            <a:ext cx="1132572" cy="6533325"/>
          </a:xfrm>
          <a:prstGeom prst="round2SameRect">
            <a:avLst>
              <a:gd name="adj1" fmla="val 50000"/>
              <a:gd name="adj2" fmla="val 0"/>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95504" y="3947286"/>
            <a:ext cx="6413679" cy="722506"/>
          </a:xfrm>
          <a:prstGeom prst="rect">
            <a:avLst/>
          </a:prstGeom>
        </p:spPr>
        <p:txBody>
          <a:bodyPr wrap="square">
            <a:spAutoFit/>
          </a:bodyPr>
          <a:lstStyle/>
          <a:p>
            <a:pPr algn="ctr">
              <a:lnSpc>
                <a:spcPct val="115000"/>
              </a:lnSpc>
              <a:spcAft>
                <a:spcPts val="1000"/>
              </a:spcAft>
            </a:pPr>
            <a:r>
              <a:rPr lang="en-US" dirty="0">
                <a:solidFill>
                  <a:schemeClr val="bg1"/>
                </a:solidFill>
              </a:rPr>
              <a:t>Have a written operational policy and procedure for addressing and de-escalating difficult scenarios </a:t>
            </a:r>
          </a:p>
        </p:txBody>
      </p:sp>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20693" y="204126"/>
            <a:ext cx="10447019" cy="646331"/>
          </a:xfrm>
          <a:prstGeom prst="rect">
            <a:avLst/>
          </a:prstGeom>
        </p:spPr>
        <p:txBody>
          <a:bodyPr wrap="square">
            <a:spAutoFit/>
          </a:bodyPr>
          <a:lstStyle/>
          <a:p>
            <a:r>
              <a:rPr lang="en-US" sz="3600" b="1" dirty="0">
                <a:solidFill>
                  <a:srgbClr val="9F1B35"/>
                </a:solidFill>
                <a:latin typeface="Agency FB" panose="020B0503020202020204" pitchFamily="34" charset="0"/>
                <a:ea typeface="Calibri" panose="020F0502020204030204" pitchFamily="34" charset="0"/>
                <a:cs typeface="Times New Roman" panose="02020603050405020304" pitchFamily="18" charset="0"/>
              </a:rPr>
              <a:t>#2 TIP</a:t>
            </a:r>
          </a:p>
        </p:txBody>
      </p:sp>
    </p:spTree>
    <p:extLst>
      <p:ext uri="{BB962C8B-B14F-4D97-AF65-F5344CB8AC3E}">
        <p14:creationId xmlns:p14="http://schemas.microsoft.com/office/powerpoint/2010/main" val="4096491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descr="Image result for hire character train skill"/>
          <p:cNvPicPr>
            <a:picLocks noChangeAspect="1" noChangeArrowheads="1"/>
          </p:cNvPicPr>
          <p:nvPr/>
        </p:nvPicPr>
        <p:blipFill rotWithShape="1">
          <a:blip r:embed="rId2">
            <a:extLst>
              <a:ext uri="{28A0092B-C50C-407E-A947-70E740481C1C}">
                <a14:useLocalDpi xmlns:a14="http://schemas.microsoft.com/office/drawing/2010/main" val="0"/>
              </a:ext>
            </a:extLst>
          </a:blip>
          <a:srcRect t="4761" b="24785"/>
          <a:stretch/>
        </p:blipFill>
        <p:spPr bwMode="auto">
          <a:xfrm>
            <a:off x="-10717" y="969461"/>
            <a:ext cx="12202717" cy="57404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20693" y="204126"/>
            <a:ext cx="10447019" cy="646331"/>
          </a:xfrm>
          <a:prstGeom prst="rect">
            <a:avLst/>
          </a:prstGeom>
        </p:spPr>
        <p:txBody>
          <a:bodyPr wrap="square">
            <a:spAutoFit/>
          </a:bodyPr>
          <a:lstStyle/>
          <a:p>
            <a:r>
              <a:rPr lang="en-US" sz="3600" b="1" dirty="0">
                <a:solidFill>
                  <a:srgbClr val="9F1B35"/>
                </a:solidFill>
                <a:latin typeface="Agency FB" panose="020B0503020202020204" pitchFamily="34" charset="0"/>
                <a:ea typeface="Calibri" panose="020F0502020204030204" pitchFamily="34" charset="0"/>
                <a:cs typeface="Times New Roman" panose="02020603050405020304" pitchFamily="18" charset="0"/>
              </a:rPr>
              <a:t>#3 </a:t>
            </a:r>
            <a:r>
              <a:rPr lang="en-US" sz="3600" b="1" dirty="0" smtClean="0">
                <a:solidFill>
                  <a:srgbClr val="9F1B35"/>
                </a:solidFill>
                <a:latin typeface="Agency FB" panose="020B0503020202020204" pitchFamily="34" charset="0"/>
                <a:ea typeface="Calibri" panose="020F0502020204030204" pitchFamily="34" charset="0"/>
                <a:cs typeface="Times New Roman" panose="02020603050405020304" pitchFamily="18" charset="0"/>
              </a:rPr>
              <a:t>TIP</a:t>
            </a:r>
            <a:endParaRPr lang="en-US" sz="3600" b="1" dirty="0">
              <a:solidFill>
                <a:srgbClr val="9F1B35"/>
              </a:solidFill>
              <a:latin typeface="Agency FB" panose="020B0503020202020204" pitchFamily="34" charset="0"/>
              <a:ea typeface="Calibri" panose="020F0502020204030204" pitchFamily="34" charset="0"/>
              <a:cs typeface="Times New Roman" panose="02020603050405020304" pitchFamily="18" charset="0"/>
            </a:endParaRPr>
          </a:p>
        </p:txBody>
      </p:sp>
      <p:sp>
        <p:nvSpPr>
          <p:cNvPr id="13" name="Round Same Side Corner Rectangle 12"/>
          <p:cNvSpPr/>
          <p:nvPr/>
        </p:nvSpPr>
        <p:spPr>
          <a:xfrm rot="16200000" flipH="1">
            <a:off x="8367089" y="-1421053"/>
            <a:ext cx="1132572" cy="6533325"/>
          </a:xfrm>
          <a:prstGeom prst="round2SameRect">
            <a:avLst>
              <a:gd name="adj1" fmla="val 50000"/>
              <a:gd name="adj2" fmla="val 0"/>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43989" y="1358632"/>
            <a:ext cx="6413679" cy="1029256"/>
          </a:xfrm>
          <a:prstGeom prst="rect">
            <a:avLst/>
          </a:prstGeom>
        </p:spPr>
        <p:txBody>
          <a:bodyPr wrap="square">
            <a:spAutoFit/>
          </a:bodyPr>
          <a:lstStyle/>
          <a:p>
            <a:pPr algn="ctr">
              <a:lnSpc>
                <a:spcPct val="115000"/>
              </a:lnSpc>
              <a:spcAft>
                <a:spcPts val="1000"/>
              </a:spcAft>
            </a:pPr>
            <a:r>
              <a:rPr lang="en-US" dirty="0">
                <a:solidFill>
                  <a:schemeClr val="bg1"/>
                </a:solidFill>
              </a:rPr>
              <a:t>Have an established method to impartially assess and decide how challenging situations should be resolved (Example: Conflict Resolution Dept.) </a:t>
            </a:r>
          </a:p>
        </p:txBody>
      </p:sp>
    </p:spTree>
    <p:extLst>
      <p:ext uri="{BB962C8B-B14F-4D97-AF65-F5344CB8AC3E}">
        <p14:creationId xmlns:p14="http://schemas.microsoft.com/office/powerpoint/2010/main" val="409297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ound Same Side Corner Rectangle 12"/>
          <p:cNvSpPr/>
          <p:nvPr/>
        </p:nvSpPr>
        <p:spPr>
          <a:xfrm rot="5400000">
            <a:off x="2700375" y="-1421053"/>
            <a:ext cx="1132572" cy="6533325"/>
          </a:xfrm>
          <a:prstGeom prst="round2SameRect">
            <a:avLst>
              <a:gd name="adj1" fmla="val 50000"/>
              <a:gd name="adj2" fmla="val 0"/>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878" y="1384390"/>
            <a:ext cx="6413679" cy="792525"/>
          </a:xfrm>
          <a:prstGeom prst="rect">
            <a:avLst/>
          </a:prstGeom>
        </p:spPr>
        <p:txBody>
          <a:bodyPr wrap="square">
            <a:spAutoFit/>
          </a:bodyPr>
          <a:lstStyle/>
          <a:p>
            <a:pPr algn="ctr">
              <a:lnSpc>
                <a:spcPct val="115000"/>
              </a:lnSpc>
              <a:spcAft>
                <a:spcPts val="1000"/>
              </a:spcAft>
            </a:pPr>
            <a:r>
              <a:rPr lang="en-US" sz="2000" dirty="0">
                <a:solidFill>
                  <a:schemeClr val="bg1"/>
                </a:solidFill>
              </a:rPr>
              <a:t>Have a process and point person to develop key communication or response </a:t>
            </a:r>
          </a:p>
        </p:txBody>
      </p:sp>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20693" y="204126"/>
            <a:ext cx="10447019" cy="646331"/>
          </a:xfrm>
          <a:prstGeom prst="rect">
            <a:avLst/>
          </a:prstGeom>
        </p:spPr>
        <p:txBody>
          <a:bodyPr wrap="square">
            <a:spAutoFit/>
          </a:bodyPr>
          <a:lstStyle/>
          <a:p>
            <a:r>
              <a:rPr lang="en-US" sz="3600" b="1" dirty="0" smtClean="0">
                <a:solidFill>
                  <a:srgbClr val="9F1B35"/>
                </a:solidFill>
                <a:effectLst/>
                <a:latin typeface="Agency FB" panose="020B0503020202020204" pitchFamily="34" charset="0"/>
                <a:ea typeface="Calibri" panose="020F0502020204030204" pitchFamily="34" charset="0"/>
                <a:cs typeface="Times New Roman" panose="02020603050405020304" pitchFamily="18" charset="0"/>
              </a:rPr>
              <a:t>#</a:t>
            </a:r>
            <a:r>
              <a:rPr lang="en-US" sz="3600" b="1" dirty="0">
                <a:solidFill>
                  <a:srgbClr val="9F1B35"/>
                </a:solidFill>
                <a:latin typeface="Agency FB" panose="020B0503020202020204" pitchFamily="34" charset="0"/>
                <a:ea typeface="Calibri" panose="020F0502020204030204" pitchFamily="34" charset="0"/>
                <a:cs typeface="Times New Roman" panose="02020603050405020304" pitchFamily="18" charset="0"/>
              </a:rPr>
              <a:t>4</a:t>
            </a:r>
            <a:r>
              <a:rPr lang="en-US" sz="3600" b="1" dirty="0" smtClean="0">
                <a:solidFill>
                  <a:srgbClr val="9F1B35"/>
                </a:solidFill>
                <a:latin typeface="Agency FB" panose="020B0503020202020204" pitchFamily="34" charset="0"/>
                <a:ea typeface="Calibri" panose="020F0502020204030204" pitchFamily="34" charset="0"/>
                <a:cs typeface="Times New Roman" panose="02020603050405020304" pitchFamily="18" charset="0"/>
              </a:rPr>
              <a:t> </a:t>
            </a:r>
            <a:r>
              <a:rPr lang="en-US" sz="3600" b="1" dirty="0">
                <a:solidFill>
                  <a:srgbClr val="9F1B35"/>
                </a:solidFill>
                <a:latin typeface="Agency FB" panose="020B0503020202020204" pitchFamily="34" charset="0"/>
                <a:ea typeface="Calibri" panose="020F0502020204030204" pitchFamily="34" charset="0"/>
                <a:cs typeface="Times New Roman" panose="02020603050405020304" pitchFamily="18" charset="0"/>
              </a:rPr>
              <a:t>TIP ‘PRES’ </a:t>
            </a:r>
            <a:r>
              <a:rPr lang="en-US" sz="3600" b="1" dirty="0" smtClean="0">
                <a:solidFill>
                  <a:srgbClr val="9F1B35"/>
                </a:solidFill>
                <a:latin typeface="Agency FB" panose="020B0503020202020204" pitchFamily="34" charset="0"/>
                <a:ea typeface="Calibri" panose="020F0502020204030204" pitchFamily="34" charset="0"/>
                <a:cs typeface="Times New Roman" panose="02020603050405020304" pitchFamily="18" charset="0"/>
              </a:rPr>
              <a:t>METHOD</a:t>
            </a:r>
            <a:endParaRPr lang="en-US" sz="3600" b="1" dirty="0">
              <a:solidFill>
                <a:srgbClr val="9F1B35"/>
              </a:solidFill>
              <a:latin typeface="Agency FB" panose="020B0503020202020204" pitchFamily="34" charset="0"/>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20693" y="2460724"/>
            <a:ext cx="7133155" cy="3721586"/>
          </a:xfrm>
          <a:prstGeom prst="rect">
            <a:avLst/>
          </a:prstGeom>
          <a:ln>
            <a:solidFill>
              <a:srgbClr val="9F1B35"/>
            </a:solidFill>
          </a:ln>
        </p:spPr>
      </p:pic>
      <p:sp>
        <p:nvSpPr>
          <p:cNvPr id="17" name="Content Placeholder 2"/>
          <p:cNvSpPr txBox="1">
            <a:spLocks/>
          </p:cNvSpPr>
          <p:nvPr/>
        </p:nvSpPr>
        <p:spPr>
          <a:xfrm>
            <a:off x="4404805" y="2614566"/>
            <a:ext cx="2540126" cy="3475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t>P</a:t>
            </a:r>
            <a:r>
              <a:rPr lang="en-US" sz="2400" dirty="0" smtClean="0"/>
              <a:t>ause</a:t>
            </a:r>
          </a:p>
          <a:p>
            <a:pPr marL="0" indent="0">
              <a:buFont typeface="Arial" panose="020B0604020202020204" pitchFamily="34" charset="0"/>
              <a:buNone/>
            </a:pPr>
            <a:r>
              <a:rPr lang="en-US" sz="4000" b="1" dirty="0" smtClean="0"/>
              <a:t>R</a:t>
            </a:r>
            <a:r>
              <a:rPr lang="en-US" sz="2400" dirty="0" smtClean="0"/>
              <a:t>epeat</a:t>
            </a:r>
          </a:p>
          <a:p>
            <a:pPr marL="0" indent="0">
              <a:buFont typeface="Arial" panose="020B0604020202020204" pitchFamily="34" charset="0"/>
              <a:buNone/>
            </a:pPr>
            <a:r>
              <a:rPr lang="en-US" sz="4000" b="1" dirty="0" smtClean="0"/>
              <a:t>E</a:t>
            </a:r>
            <a:r>
              <a:rPr lang="en-US" sz="2400" dirty="0" smtClean="0"/>
              <a:t>mpathize</a:t>
            </a:r>
          </a:p>
          <a:p>
            <a:pPr marL="0" indent="0">
              <a:buFont typeface="Arial" panose="020B0604020202020204" pitchFamily="34" charset="0"/>
              <a:buNone/>
            </a:pPr>
            <a:r>
              <a:rPr lang="en-US" sz="4000" b="1" dirty="0" smtClean="0"/>
              <a:t>S</a:t>
            </a:r>
            <a:r>
              <a:rPr lang="en-US" sz="2400" dirty="0" smtClean="0"/>
              <a:t>olve</a:t>
            </a:r>
            <a:endParaRPr lang="en-US" sz="2400" dirty="0"/>
          </a:p>
        </p:txBody>
      </p:sp>
    </p:spTree>
    <p:extLst>
      <p:ext uri="{BB962C8B-B14F-4D97-AF65-F5344CB8AC3E}">
        <p14:creationId xmlns:p14="http://schemas.microsoft.com/office/powerpoint/2010/main" val="3712438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20693" y="204126"/>
            <a:ext cx="10447019" cy="646331"/>
          </a:xfrm>
          <a:prstGeom prst="rect">
            <a:avLst/>
          </a:prstGeom>
        </p:spPr>
        <p:txBody>
          <a:bodyPr wrap="square">
            <a:spAutoFit/>
          </a:bodyPr>
          <a:lstStyle/>
          <a:p>
            <a:r>
              <a:rPr lang="en-US" sz="3600" b="1" dirty="0">
                <a:solidFill>
                  <a:srgbClr val="9F1B35"/>
                </a:solidFill>
                <a:latin typeface="Agency FB" panose="020B0503020202020204" pitchFamily="34" charset="0"/>
                <a:ea typeface="Calibri" panose="020F0502020204030204" pitchFamily="34" charset="0"/>
                <a:cs typeface="Times New Roman" panose="02020603050405020304" pitchFamily="18" charset="0"/>
              </a:rPr>
              <a:t>#5 TIP</a:t>
            </a:r>
          </a:p>
        </p:txBody>
      </p:sp>
      <p:sp>
        <p:nvSpPr>
          <p:cNvPr id="13" name="Round Same Side Corner Rectangle 12"/>
          <p:cNvSpPr/>
          <p:nvPr/>
        </p:nvSpPr>
        <p:spPr>
          <a:xfrm rot="5400000">
            <a:off x="3232982" y="-1953660"/>
            <a:ext cx="1132572" cy="7598539"/>
          </a:xfrm>
          <a:prstGeom prst="round2SameRect">
            <a:avLst>
              <a:gd name="adj1" fmla="val 50000"/>
              <a:gd name="adj2" fmla="val 0"/>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880" y="1332874"/>
            <a:ext cx="7340957" cy="1047979"/>
          </a:xfrm>
          <a:prstGeom prst="rect">
            <a:avLst/>
          </a:prstGeom>
        </p:spPr>
        <p:txBody>
          <a:bodyPr wrap="square">
            <a:spAutoFit/>
          </a:bodyPr>
          <a:lstStyle/>
          <a:p>
            <a:pPr algn="ctr">
              <a:lnSpc>
                <a:spcPct val="115000"/>
              </a:lnSpc>
              <a:spcAft>
                <a:spcPts val="1000"/>
              </a:spcAft>
            </a:pPr>
            <a:r>
              <a:rPr lang="en-US" dirty="0">
                <a:solidFill>
                  <a:schemeClr val="bg1"/>
                </a:solidFill>
              </a:rPr>
              <a:t>Be sure to follow up with the original parties who asked for your assistance in person and in writing.  Also follow up with person you spoke to so in writing “as per our conversation</a:t>
            </a:r>
            <a:r>
              <a:rPr lang="is-IS" dirty="0">
                <a:solidFill>
                  <a:schemeClr val="bg1"/>
                </a:solidFill>
              </a:rPr>
              <a:t>…”</a:t>
            </a:r>
            <a:endParaRPr lang="en-US" dirty="0">
              <a:solidFill>
                <a:schemeClr val="bg1"/>
              </a:solidFill>
            </a:endParaRPr>
          </a:p>
        </p:txBody>
      </p:sp>
      <p:pic>
        <p:nvPicPr>
          <p:cNvPr id="1026" name="Picture 2" descr="Image result for conversation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7515" y="2323168"/>
            <a:ext cx="6785425" cy="380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09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912065833"/>
              </p:ext>
            </p:extLst>
          </p:nvPr>
        </p:nvGraphicFramePr>
        <p:xfrm>
          <a:off x="218941" y="1122653"/>
          <a:ext cx="11835683" cy="5066044"/>
        </p:xfrm>
        <a:graphic>
          <a:graphicData uri="http://schemas.openxmlformats.org/drawingml/2006/table">
            <a:tbl>
              <a:tblPr firstRow="1" firstCol="1" bandRow="1">
                <a:tableStyleId>{5940675A-B579-460E-94D1-54222C63F5DA}</a:tableStyleId>
              </a:tblPr>
              <a:tblGrid>
                <a:gridCol w="4765183"/>
                <a:gridCol w="3116687"/>
                <a:gridCol w="2627291"/>
                <a:gridCol w="1326522"/>
              </a:tblGrid>
              <a:tr h="422812">
                <a:tc>
                  <a:txBody>
                    <a:bodyPr/>
                    <a:lstStyle/>
                    <a:p>
                      <a:pPr marL="0" marR="0" algn="ctr">
                        <a:lnSpc>
                          <a:spcPct val="115000"/>
                        </a:lnSpc>
                        <a:spcBef>
                          <a:spcPts val="0"/>
                        </a:spcBef>
                        <a:spcAft>
                          <a:spcPts val="0"/>
                        </a:spcAft>
                      </a:pPr>
                      <a:r>
                        <a:rPr lang="en-US" sz="1600" b="1" dirty="0">
                          <a:solidFill>
                            <a:srgbClr val="9F1B35"/>
                          </a:solidFill>
                        </a:rPr>
                        <a:t>CHALLENGE SCENARIO</a:t>
                      </a:r>
                    </a:p>
                  </a:txBody>
                  <a:tcPr marL="29767" marR="29767" marT="0" marB="0" anchor="ctr"/>
                </a:tc>
                <a:tc>
                  <a:txBody>
                    <a:bodyPr/>
                    <a:lstStyle/>
                    <a:p>
                      <a:pPr marL="0" marR="0" algn="ctr">
                        <a:lnSpc>
                          <a:spcPct val="115000"/>
                        </a:lnSpc>
                        <a:spcBef>
                          <a:spcPts val="0"/>
                        </a:spcBef>
                        <a:spcAft>
                          <a:spcPts val="0"/>
                        </a:spcAft>
                      </a:pPr>
                      <a:r>
                        <a:rPr lang="en-US" sz="1600" b="1">
                          <a:solidFill>
                            <a:srgbClr val="9F1B35"/>
                          </a:solidFill>
                        </a:rPr>
                        <a:t>CONFOUNDING CHALLENGE</a:t>
                      </a:r>
                    </a:p>
                  </a:txBody>
                  <a:tcPr marL="29767" marR="29767" marT="0" marB="0" anchor="ctr"/>
                </a:tc>
                <a:tc>
                  <a:txBody>
                    <a:bodyPr/>
                    <a:lstStyle/>
                    <a:p>
                      <a:pPr marL="0" marR="0" algn="ctr">
                        <a:lnSpc>
                          <a:spcPct val="115000"/>
                        </a:lnSpc>
                        <a:spcBef>
                          <a:spcPts val="0"/>
                        </a:spcBef>
                        <a:spcAft>
                          <a:spcPts val="0"/>
                        </a:spcAft>
                      </a:pPr>
                      <a:r>
                        <a:rPr lang="en-US" sz="1600" b="1">
                          <a:solidFill>
                            <a:srgbClr val="9F1B35"/>
                          </a:solidFill>
                        </a:rPr>
                        <a:t>GUIDING PRINCIPLES</a:t>
                      </a:r>
                    </a:p>
                  </a:txBody>
                  <a:tcPr marL="29767" marR="29767" marT="0" marB="0" anchor="ctr"/>
                </a:tc>
                <a:tc>
                  <a:txBody>
                    <a:bodyPr/>
                    <a:lstStyle/>
                    <a:p>
                      <a:pPr marL="0" marR="0" algn="ctr">
                        <a:lnSpc>
                          <a:spcPct val="115000"/>
                        </a:lnSpc>
                        <a:spcBef>
                          <a:spcPts val="0"/>
                        </a:spcBef>
                        <a:spcAft>
                          <a:spcPts val="0"/>
                        </a:spcAft>
                      </a:pPr>
                      <a:r>
                        <a:rPr lang="en-US" sz="1600" b="1" dirty="0">
                          <a:solidFill>
                            <a:srgbClr val="9F1B35"/>
                          </a:solidFill>
                        </a:rPr>
                        <a:t>SOLUTION?</a:t>
                      </a:r>
                    </a:p>
                  </a:txBody>
                  <a:tcPr marL="29767" marR="29767" marT="0" marB="0" anchor="ctr"/>
                </a:tc>
              </a:tr>
              <a:tr h="869672">
                <a:tc>
                  <a:txBody>
                    <a:bodyPr/>
                    <a:lstStyle/>
                    <a:p>
                      <a:pPr marL="0" marR="0">
                        <a:lnSpc>
                          <a:spcPct val="115000"/>
                        </a:lnSpc>
                        <a:spcBef>
                          <a:spcPts val="0"/>
                        </a:spcBef>
                        <a:spcAft>
                          <a:spcPts val="0"/>
                        </a:spcAft>
                      </a:pPr>
                      <a:r>
                        <a:rPr lang="en-US" sz="1400" dirty="0"/>
                        <a:t>Your owner/client requests a no pet policy in the rental marketing and new lease.  The applicant is not forthcoming about the fact that they have a large companion animal</a:t>
                      </a:r>
                      <a:r>
                        <a:rPr lang="en-US" sz="1400" dirty="0" smtClean="0"/>
                        <a:t>?</a:t>
                      </a:r>
                      <a:endParaRPr lang="en-US" sz="1400" dirty="0"/>
                    </a:p>
                  </a:txBody>
                  <a:tcPr marL="29767" marR="29767" marT="0" marB="0" anchor="ctr"/>
                </a:tc>
                <a:tc>
                  <a:txBody>
                    <a:bodyPr/>
                    <a:lstStyle/>
                    <a:p>
                      <a:pPr marL="0" marR="0">
                        <a:lnSpc>
                          <a:spcPct val="115000"/>
                        </a:lnSpc>
                        <a:spcBef>
                          <a:spcPts val="0"/>
                        </a:spcBef>
                        <a:spcAft>
                          <a:spcPts val="0"/>
                        </a:spcAft>
                      </a:pPr>
                      <a:r>
                        <a:rPr lang="en-US" sz="1400" dirty="0"/>
                        <a:t>Approved applicant has a second undisclosed companion animal and the owner is furious!!!</a:t>
                      </a:r>
                    </a:p>
                  </a:txBody>
                  <a:tcPr marL="29767" marR="29767" marT="0" marB="0" anchor="ctr"/>
                </a:tc>
                <a:tc>
                  <a:txBody>
                    <a:bodyPr/>
                    <a:lstStyle/>
                    <a:p>
                      <a:pPr marL="0" marR="0">
                        <a:lnSpc>
                          <a:spcPct val="115000"/>
                        </a:lnSpc>
                        <a:spcBef>
                          <a:spcPts val="0"/>
                        </a:spcBef>
                        <a:spcAft>
                          <a:spcPts val="0"/>
                        </a:spcAft>
                      </a:pPr>
                      <a:r>
                        <a:rPr lang="en-US" sz="1400" dirty="0"/>
                        <a:t>Provide education and effective communication (on Fair Housing</a:t>
                      </a:r>
                      <a:r>
                        <a:rPr lang="en-US" sz="1400" dirty="0" smtClean="0"/>
                        <a:t>)</a:t>
                      </a:r>
                      <a:endParaRPr lang="en-US" sz="1400" dirty="0"/>
                    </a:p>
                  </a:txBody>
                  <a:tcPr marL="29767" marR="29767" marT="0" marB="0" anchor="ctr"/>
                </a:tc>
                <a:tc>
                  <a:txBody>
                    <a:bodyPr/>
                    <a:lstStyle/>
                    <a:p>
                      <a:pPr marL="0" marR="0">
                        <a:lnSpc>
                          <a:spcPct val="115000"/>
                        </a:lnSpc>
                        <a:spcBef>
                          <a:spcPts val="0"/>
                        </a:spcBef>
                        <a:spcAft>
                          <a:spcPts val="0"/>
                        </a:spcAft>
                      </a:pPr>
                      <a:r>
                        <a:rPr lang="en-US" sz="1400" dirty="0"/>
                        <a:t> </a:t>
                      </a:r>
                    </a:p>
                  </a:txBody>
                  <a:tcPr marL="29767" marR="29767" marT="0" marB="0" anchor="ctr"/>
                </a:tc>
              </a:tr>
              <a:tr h="901766">
                <a:tc>
                  <a:txBody>
                    <a:bodyPr/>
                    <a:lstStyle/>
                    <a:p>
                      <a:pPr marL="0" marR="0">
                        <a:lnSpc>
                          <a:spcPct val="115000"/>
                        </a:lnSpc>
                        <a:spcBef>
                          <a:spcPts val="0"/>
                        </a:spcBef>
                        <a:spcAft>
                          <a:spcPts val="0"/>
                        </a:spcAft>
                      </a:pPr>
                      <a:r>
                        <a:rPr lang="en-US" sz="1400" dirty="0"/>
                        <a:t>New owner prospect’s behavior demonstrates that he is an undesirable client.  Signing agents don’t want to return phone calls or emails and the client is agitated</a:t>
                      </a:r>
                    </a:p>
                    <a:p>
                      <a:pPr marL="0" marR="0">
                        <a:lnSpc>
                          <a:spcPct val="115000"/>
                        </a:lnSpc>
                        <a:spcBef>
                          <a:spcPts val="0"/>
                        </a:spcBef>
                        <a:spcAft>
                          <a:spcPts val="0"/>
                        </a:spcAft>
                      </a:pPr>
                      <a:r>
                        <a:rPr lang="en-US" sz="1400" dirty="0"/>
                        <a:t> </a:t>
                      </a:r>
                    </a:p>
                  </a:txBody>
                  <a:tcPr marL="29767" marR="29767" marT="0" marB="0" anchor="ctr"/>
                </a:tc>
                <a:tc>
                  <a:txBody>
                    <a:bodyPr/>
                    <a:lstStyle/>
                    <a:p>
                      <a:pPr marL="0" marR="0">
                        <a:lnSpc>
                          <a:spcPct val="115000"/>
                        </a:lnSpc>
                        <a:spcBef>
                          <a:spcPts val="0"/>
                        </a:spcBef>
                        <a:spcAft>
                          <a:spcPts val="0"/>
                        </a:spcAft>
                      </a:pPr>
                      <a:r>
                        <a:rPr lang="en-US" sz="1400" dirty="0"/>
                        <a:t>Prospect was referred by another highly valued client or real estate partner</a:t>
                      </a:r>
                    </a:p>
                  </a:txBody>
                  <a:tcPr marL="29767" marR="29767" marT="0" marB="0" anchor="ctr"/>
                </a:tc>
                <a:tc>
                  <a:txBody>
                    <a:bodyPr/>
                    <a:lstStyle/>
                    <a:p>
                      <a:pPr marL="0" marR="0">
                        <a:lnSpc>
                          <a:spcPct val="115000"/>
                        </a:lnSpc>
                        <a:spcBef>
                          <a:spcPts val="0"/>
                        </a:spcBef>
                        <a:spcAft>
                          <a:spcPts val="0"/>
                        </a:spcAft>
                      </a:pPr>
                      <a:r>
                        <a:rPr lang="en-US" sz="1400"/>
                        <a:t>Customer Service</a:t>
                      </a:r>
                      <a:br>
                        <a:rPr lang="en-US" sz="1400"/>
                      </a:br>
                      <a:r>
                        <a:rPr lang="en-US" sz="1400"/>
                        <a:t>Communication</a:t>
                      </a:r>
                    </a:p>
                  </a:txBody>
                  <a:tcPr marL="29767" marR="29767" marT="0" marB="0" anchor="ctr"/>
                </a:tc>
                <a:tc>
                  <a:txBody>
                    <a:bodyPr/>
                    <a:lstStyle/>
                    <a:p>
                      <a:pPr marL="0" marR="0">
                        <a:lnSpc>
                          <a:spcPct val="115000"/>
                        </a:lnSpc>
                        <a:spcBef>
                          <a:spcPts val="0"/>
                        </a:spcBef>
                        <a:spcAft>
                          <a:spcPts val="0"/>
                        </a:spcAft>
                      </a:pPr>
                      <a:r>
                        <a:rPr lang="en-US" sz="1400"/>
                        <a:t> </a:t>
                      </a:r>
                    </a:p>
                  </a:txBody>
                  <a:tcPr marL="29767" marR="29767" marT="0" marB="0" anchor="ctr"/>
                </a:tc>
              </a:tr>
              <a:tr h="672964">
                <a:tc>
                  <a:txBody>
                    <a:bodyPr/>
                    <a:lstStyle/>
                    <a:p>
                      <a:pPr marL="0" marR="0">
                        <a:lnSpc>
                          <a:spcPct val="115000"/>
                        </a:lnSpc>
                        <a:spcBef>
                          <a:spcPts val="0"/>
                        </a:spcBef>
                        <a:spcAft>
                          <a:spcPts val="0"/>
                        </a:spcAft>
                      </a:pPr>
                      <a:r>
                        <a:rPr lang="en-US" sz="1400" dirty="0"/>
                        <a:t>Showing agent is fully booked for Saturday appointments and calls in sick </a:t>
                      </a:r>
                    </a:p>
                    <a:p>
                      <a:pPr marL="0" marR="0">
                        <a:lnSpc>
                          <a:spcPct val="115000"/>
                        </a:lnSpc>
                        <a:spcBef>
                          <a:spcPts val="0"/>
                        </a:spcBef>
                        <a:spcAft>
                          <a:spcPts val="0"/>
                        </a:spcAft>
                      </a:pPr>
                      <a:r>
                        <a:rPr lang="en-US" sz="1400" dirty="0"/>
                        <a:t> </a:t>
                      </a:r>
                    </a:p>
                  </a:txBody>
                  <a:tcPr marL="29767" marR="29767" marT="0" marB="0" anchor="ctr"/>
                </a:tc>
                <a:tc>
                  <a:txBody>
                    <a:bodyPr/>
                    <a:lstStyle/>
                    <a:p>
                      <a:pPr marL="0" marR="0">
                        <a:lnSpc>
                          <a:spcPct val="115000"/>
                        </a:lnSpc>
                        <a:spcBef>
                          <a:spcPts val="0"/>
                        </a:spcBef>
                        <a:spcAft>
                          <a:spcPts val="0"/>
                        </a:spcAft>
                      </a:pPr>
                      <a:r>
                        <a:rPr lang="en-US" sz="1400" dirty="0"/>
                        <a:t>All leasing agents &amp; assistants are attending national conference across the country</a:t>
                      </a:r>
                    </a:p>
                  </a:txBody>
                  <a:tcPr marL="29767" marR="29767" marT="0" marB="0" anchor="ctr"/>
                </a:tc>
                <a:tc>
                  <a:txBody>
                    <a:bodyPr/>
                    <a:lstStyle/>
                    <a:p>
                      <a:pPr marL="0" marR="0">
                        <a:lnSpc>
                          <a:spcPct val="115000"/>
                        </a:lnSpc>
                        <a:spcBef>
                          <a:spcPts val="0"/>
                        </a:spcBef>
                        <a:spcAft>
                          <a:spcPts val="0"/>
                        </a:spcAft>
                      </a:pPr>
                      <a:r>
                        <a:rPr lang="en-US" sz="1400"/>
                        <a:t>Customer Service</a:t>
                      </a:r>
                    </a:p>
                    <a:p>
                      <a:pPr marL="0" marR="0">
                        <a:lnSpc>
                          <a:spcPct val="115000"/>
                        </a:lnSpc>
                        <a:spcBef>
                          <a:spcPts val="0"/>
                        </a:spcBef>
                        <a:spcAft>
                          <a:spcPts val="0"/>
                        </a:spcAft>
                      </a:pPr>
                      <a:r>
                        <a:rPr lang="en-US" sz="1400"/>
                        <a:t>Technology </a:t>
                      </a:r>
                    </a:p>
                  </a:txBody>
                  <a:tcPr marL="29767" marR="29767" marT="0" marB="0" anchor="ctr"/>
                </a:tc>
                <a:tc>
                  <a:txBody>
                    <a:bodyPr/>
                    <a:lstStyle/>
                    <a:p>
                      <a:pPr marL="0" marR="0">
                        <a:lnSpc>
                          <a:spcPct val="115000"/>
                        </a:lnSpc>
                        <a:spcBef>
                          <a:spcPts val="0"/>
                        </a:spcBef>
                        <a:spcAft>
                          <a:spcPts val="0"/>
                        </a:spcAft>
                      </a:pPr>
                      <a:r>
                        <a:rPr lang="en-US" sz="1400"/>
                        <a:t> </a:t>
                      </a:r>
                    </a:p>
                  </a:txBody>
                  <a:tcPr marL="29767" marR="29767" marT="0" marB="0" anchor="ctr"/>
                </a:tc>
              </a:tr>
              <a:tr h="829192">
                <a:tc>
                  <a:txBody>
                    <a:bodyPr/>
                    <a:lstStyle/>
                    <a:p>
                      <a:pPr marL="0" marR="0">
                        <a:lnSpc>
                          <a:spcPct val="115000"/>
                        </a:lnSpc>
                        <a:spcBef>
                          <a:spcPts val="0"/>
                        </a:spcBef>
                        <a:spcAft>
                          <a:spcPts val="0"/>
                        </a:spcAft>
                      </a:pPr>
                      <a:r>
                        <a:rPr lang="en-US" sz="1400"/>
                        <a:t>Tenant(s) are determined to be marketing and subletting their rental property  </a:t>
                      </a:r>
                    </a:p>
                    <a:p>
                      <a:pPr marL="0" marR="0">
                        <a:lnSpc>
                          <a:spcPct val="115000"/>
                        </a:lnSpc>
                        <a:spcBef>
                          <a:spcPts val="0"/>
                        </a:spcBef>
                        <a:spcAft>
                          <a:spcPts val="0"/>
                        </a:spcAft>
                      </a:pPr>
                      <a:r>
                        <a:rPr lang="en-US" sz="1400"/>
                        <a:t> </a:t>
                      </a:r>
                    </a:p>
                  </a:txBody>
                  <a:tcPr marL="29767" marR="29767" marT="0" marB="0" anchor="ctr"/>
                </a:tc>
                <a:tc>
                  <a:txBody>
                    <a:bodyPr/>
                    <a:lstStyle/>
                    <a:p>
                      <a:pPr marL="0" marR="0">
                        <a:lnSpc>
                          <a:spcPct val="115000"/>
                        </a:lnSpc>
                        <a:spcBef>
                          <a:spcPts val="0"/>
                        </a:spcBef>
                        <a:spcAft>
                          <a:spcPts val="0"/>
                        </a:spcAft>
                      </a:pPr>
                      <a:r>
                        <a:rPr lang="en-US" sz="1400" dirty="0"/>
                        <a:t>Elderly owner is unaware that this has been going on for more than 6 months and wants to renew the lease</a:t>
                      </a:r>
                    </a:p>
                  </a:txBody>
                  <a:tcPr marL="29767" marR="29767" marT="0" marB="0" anchor="ctr"/>
                </a:tc>
                <a:tc>
                  <a:txBody>
                    <a:bodyPr/>
                    <a:lstStyle/>
                    <a:p>
                      <a:pPr marL="0" marR="0">
                        <a:lnSpc>
                          <a:spcPct val="115000"/>
                        </a:lnSpc>
                        <a:spcBef>
                          <a:spcPts val="0"/>
                        </a:spcBef>
                        <a:spcAft>
                          <a:spcPts val="0"/>
                        </a:spcAft>
                      </a:pPr>
                      <a:r>
                        <a:rPr lang="en-US" sz="1400"/>
                        <a:t> </a:t>
                      </a:r>
                    </a:p>
                  </a:txBody>
                  <a:tcPr marL="29767" marR="29767" marT="0" marB="0" anchor="ctr"/>
                </a:tc>
                <a:tc>
                  <a:txBody>
                    <a:bodyPr/>
                    <a:lstStyle/>
                    <a:p>
                      <a:pPr marL="0" marR="0">
                        <a:lnSpc>
                          <a:spcPct val="115000"/>
                        </a:lnSpc>
                        <a:spcBef>
                          <a:spcPts val="0"/>
                        </a:spcBef>
                        <a:spcAft>
                          <a:spcPts val="0"/>
                        </a:spcAft>
                      </a:pPr>
                      <a:r>
                        <a:rPr lang="en-US" sz="1400" dirty="0"/>
                        <a:t> </a:t>
                      </a:r>
                    </a:p>
                  </a:txBody>
                  <a:tcPr marL="29767" marR="29767" marT="0" marB="0" anchor="ctr"/>
                </a:tc>
              </a:tr>
              <a:tr h="1130567">
                <a:tc>
                  <a:txBody>
                    <a:bodyPr/>
                    <a:lstStyle/>
                    <a:p>
                      <a:pPr marL="0" marR="0">
                        <a:lnSpc>
                          <a:spcPct val="115000"/>
                        </a:lnSpc>
                        <a:spcBef>
                          <a:spcPts val="0"/>
                        </a:spcBef>
                        <a:spcAft>
                          <a:spcPts val="0"/>
                        </a:spcAft>
                      </a:pPr>
                      <a:r>
                        <a:rPr lang="en-US" sz="1400"/>
                        <a:t>Property management employees are neglecting scheduled inspections because they are too busy with other aspects of their work and don’t believe that vendors can keep pace with the many repairs that are needed.</a:t>
                      </a:r>
                    </a:p>
                    <a:p>
                      <a:pPr marL="0" marR="0">
                        <a:lnSpc>
                          <a:spcPct val="115000"/>
                        </a:lnSpc>
                        <a:spcBef>
                          <a:spcPts val="0"/>
                        </a:spcBef>
                        <a:spcAft>
                          <a:spcPts val="0"/>
                        </a:spcAft>
                      </a:pPr>
                      <a:r>
                        <a:rPr lang="en-US" sz="1400"/>
                        <a:t> </a:t>
                      </a:r>
                    </a:p>
                  </a:txBody>
                  <a:tcPr marL="29767" marR="29767" marT="0" marB="0" anchor="ctr"/>
                </a:tc>
                <a:tc>
                  <a:txBody>
                    <a:bodyPr/>
                    <a:lstStyle/>
                    <a:p>
                      <a:pPr marL="0" marR="0">
                        <a:lnSpc>
                          <a:spcPct val="115000"/>
                        </a:lnSpc>
                        <a:spcBef>
                          <a:spcPts val="0"/>
                        </a:spcBef>
                        <a:spcAft>
                          <a:spcPts val="0"/>
                        </a:spcAft>
                      </a:pPr>
                      <a:r>
                        <a:rPr lang="en-US" sz="1400" dirty="0"/>
                        <a:t>Vendor partners are challenged by the growing number of small maintenance and work orders remain open for 8 weeks or more</a:t>
                      </a:r>
                    </a:p>
                  </a:txBody>
                  <a:tcPr marL="29767" marR="29767" marT="0" marB="0" anchor="ctr"/>
                </a:tc>
                <a:tc>
                  <a:txBody>
                    <a:bodyPr/>
                    <a:lstStyle/>
                    <a:p>
                      <a:pPr marL="0" marR="0">
                        <a:lnSpc>
                          <a:spcPct val="115000"/>
                        </a:lnSpc>
                        <a:spcBef>
                          <a:spcPts val="0"/>
                        </a:spcBef>
                        <a:spcAft>
                          <a:spcPts val="0"/>
                        </a:spcAft>
                      </a:pPr>
                      <a:r>
                        <a:rPr lang="en-US" sz="1400" dirty="0"/>
                        <a:t>Customer Service</a:t>
                      </a:r>
                      <a:br>
                        <a:rPr lang="en-US" sz="1400" dirty="0"/>
                      </a:br>
                      <a:r>
                        <a:rPr lang="en-US" sz="1400" dirty="0"/>
                        <a:t>Technology</a:t>
                      </a:r>
                    </a:p>
                  </a:txBody>
                  <a:tcPr marL="29767" marR="29767" marT="0" marB="0" anchor="ctr"/>
                </a:tc>
                <a:tc>
                  <a:txBody>
                    <a:bodyPr/>
                    <a:lstStyle/>
                    <a:p>
                      <a:pPr marL="0" marR="0">
                        <a:lnSpc>
                          <a:spcPct val="115000"/>
                        </a:lnSpc>
                        <a:spcBef>
                          <a:spcPts val="0"/>
                        </a:spcBef>
                        <a:spcAft>
                          <a:spcPts val="0"/>
                        </a:spcAft>
                      </a:pPr>
                      <a:r>
                        <a:rPr lang="en-US" sz="1400" dirty="0"/>
                        <a:t> </a:t>
                      </a:r>
                    </a:p>
                  </a:txBody>
                  <a:tcPr marL="29767" marR="29767" marT="0" marB="0" anchor="ctr"/>
                </a:tc>
              </a:tr>
            </a:tbl>
          </a:graphicData>
        </a:graphic>
      </p:graphicFrame>
      <p:sp>
        <p:nvSpPr>
          <p:cNvPr id="9" name="Rectangle 8"/>
          <p:cNvSpPr/>
          <p:nvPr/>
        </p:nvSpPr>
        <p:spPr>
          <a:xfrm>
            <a:off x="1920695" y="204126"/>
            <a:ext cx="3884397" cy="584775"/>
          </a:xfrm>
          <a:prstGeom prst="rect">
            <a:avLst/>
          </a:prstGeom>
        </p:spPr>
        <p:txBody>
          <a:bodyPr wrap="none">
            <a:spAutoFit/>
          </a:bodyPr>
          <a:lstStyle/>
          <a:p>
            <a:r>
              <a:rPr lang="en-US" sz="3200" b="1" dirty="0" smtClean="0">
                <a:solidFill>
                  <a:srgbClr val="9F1B35"/>
                </a:solidFill>
                <a:latin typeface="Agency FB" panose="020B0503020202020204" pitchFamily="34" charset="0"/>
                <a:ea typeface="Calibri" panose="020F0502020204030204" pitchFamily="34" charset="0"/>
                <a:cs typeface="Times New Roman" panose="02020603050405020304" pitchFamily="18" charset="0"/>
              </a:rPr>
              <a:t>CHALLENGES &amp; SOLUTIONS</a:t>
            </a:r>
            <a:endParaRPr lang="en-US" sz="3200" b="1" dirty="0">
              <a:solidFill>
                <a:srgbClr val="9F1B35"/>
              </a:solidFill>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12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675134330"/>
              </p:ext>
            </p:extLst>
          </p:nvPr>
        </p:nvGraphicFramePr>
        <p:xfrm>
          <a:off x="218941" y="1122653"/>
          <a:ext cx="11835683" cy="4988800"/>
        </p:xfrm>
        <a:graphic>
          <a:graphicData uri="http://schemas.openxmlformats.org/drawingml/2006/table">
            <a:tbl>
              <a:tblPr firstRow="1" firstCol="1" bandRow="1">
                <a:tableStyleId>{5940675A-B579-460E-94D1-54222C63F5DA}</a:tableStyleId>
              </a:tblPr>
              <a:tblGrid>
                <a:gridCol w="4765183"/>
                <a:gridCol w="3116687"/>
                <a:gridCol w="2627291"/>
                <a:gridCol w="1326522"/>
              </a:tblGrid>
              <a:tr h="415666">
                <a:tc>
                  <a:txBody>
                    <a:bodyPr/>
                    <a:lstStyle/>
                    <a:p>
                      <a:pPr marL="0" marR="0" algn="ctr">
                        <a:lnSpc>
                          <a:spcPct val="115000"/>
                        </a:lnSpc>
                        <a:spcBef>
                          <a:spcPts val="0"/>
                        </a:spcBef>
                        <a:spcAft>
                          <a:spcPts val="0"/>
                        </a:spcAft>
                      </a:pPr>
                      <a:r>
                        <a:rPr lang="en-US" sz="1600" b="1" dirty="0">
                          <a:solidFill>
                            <a:srgbClr val="9F1B35"/>
                          </a:solidFill>
                        </a:rPr>
                        <a:t>CHALLENGE SCENARIO</a:t>
                      </a:r>
                    </a:p>
                  </a:txBody>
                  <a:tcPr marL="29767" marR="29767" marT="0" marB="0" anchor="ctr"/>
                </a:tc>
                <a:tc>
                  <a:txBody>
                    <a:bodyPr/>
                    <a:lstStyle/>
                    <a:p>
                      <a:pPr marL="0" marR="0" algn="ctr">
                        <a:lnSpc>
                          <a:spcPct val="115000"/>
                        </a:lnSpc>
                        <a:spcBef>
                          <a:spcPts val="0"/>
                        </a:spcBef>
                        <a:spcAft>
                          <a:spcPts val="0"/>
                        </a:spcAft>
                      </a:pPr>
                      <a:r>
                        <a:rPr lang="en-US" sz="1600" b="1" dirty="0">
                          <a:solidFill>
                            <a:srgbClr val="9F1B35"/>
                          </a:solidFill>
                        </a:rPr>
                        <a:t>CONFOUNDING CHALLENGE</a:t>
                      </a:r>
                    </a:p>
                  </a:txBody>
                  <a:tcPr marL="29767" marR="29767" marT="0" marB="0" anchor="ctr"/>
                </a:tc>
                <a:tc>
                  <a:txBody>
                    <a:bodyPr/>
                    <a:lstStyle/>
                    <a:p>
                      <a:pPr marL="0" marR="0" algn="ctr">
                        <a:lnSpc>
                          <a:spcPct val="115000"/>
                        </a:lnSpc>
                        <a:spcBef>
                          <a:spcPts val="0"/>
                        </a:spcBef>
                        <a:spcAft>
                          <a:spcPts val="0"/>
                        </a:spcAft>
                      </a:pPr>
                      <a:r>
                        <a:rPr lang="en-US" sz="1600" b="1" dirty="0">
                          <a:solidFill>
                            <a:srgbClr val="9F1B35"/>
                          </a:solidFill>
                        </a:rPr>
                        <a:t>GUIDING PRINCIPLES</a:t>
                      </a:r>
                    </a:p>
                  </a:txBody>
                  <a:tcPr marL="29767" marR="29767" marT="0" marB="0" anchor="ctr"/>
                </a:tc>
                <a:tc>
                  <a:txBody>
                    <a:bodyPr/>
                    <a:lstStyle/>
                    <a:p>
                      <a:pPr marL="0" marR="0" algn="ctr">
                        <a:lnSpc>
                          <a:spcPct val="115000"/>
                        </a:lnSpc>
                        <a:spcBef>
                          <a:spcPts val="0"/>
                        </a:spcBef>
                        <a:spcAft>
                          <a:spcPts val="0"/>
                        </a:spcAft>
                      </a:pPr>
                      <a:r>
                        <a:rPr lang="en-US" sz="1600" b="1" dirty="0">
                          <a:solidFill>
                            <a:srgbClr val="9F1B35"/>
                          </a:solidFill>
                        </a:rPr>
                        <a:t>SOLUTION?</a:t>
                      </a:r>
                    </a:p>
                  </a:txBody>
                  <a:tcPr marL="29767" marR="29767" marT="0" marB="0" anchor="ctr"/>
                </a:tc>
              </a:tr>
              <a:tr h="1044922">
                <a:tc>
                  <a:txBody>
                    <a:bodyPr/>
                    <a:lstStyle/>
                    <a:p>
                      <a:pPr marL="0" marR="0">
                        <a:lnSpc>
                          <a:spcPct val="115000"/>
                        </a:lnSpc>
                        <a:spcBef>
                          <a:spcPts val="0"/>
                        </a:spcBef>
                        <a:spcAft>
                          <a:spcPts val="0"/>
                        </a:spcAft>
                      </a:pPr>
                      <a:r>
                        <a:rPr lang="en-US" sz="1400" dirty="0"/>
                        <a:t>Longstanding owner/client blames property management team of neglect and deferred maintenance when they have been unwilling to address significant plumbing and sewer requirements by the city and remiss in returning phone calls</a:t>
                      </a:r>
                    </a:p>
                  </a:txBody>
                  <a:tcPr marL="29767" marR="29767" marT="0" marB="0"/>
                </a:tc>
                <a:tc>
                  <a:txBody>
                    <a:bodyPr/>
                    <a:lstStyle/>
                    <a:p>
                      <a:pPr marL="0" marR="0">
                        <a:lnSpc>
                          <a:spcPct val="115000"/>
                        </a:lnSpc>
                        <a:spcBef>
                          <a:spcPts val="0"/>
                        </a:spcBef>
                        <a:spcAft>
                          <a:spcPts val="0"/>
                        </a:spcAft>
                      </a:pPr>
                      <a:r>
                        <a:rPr lang="en-US" sz="1400" dirty="0"/>
                        <a:t>City threatens and fines the client for non-compliance, and threatens legal suit</a:t>
                      </a:r>
                    </a:p>
                  </a:txBody>
                  <a:tcPr marL="29767" marR="29767" marT="0" marB="0"/>
                </a:tc>
                <a:tc>
                  <a:txBody>
                    <a:bodyPr/>
                    <a:lstStyle/>
                    <a:p>
                      <a:pPr marL="0" marR="0">
                        <a:lnSpc>
                          <a:spcPct val="115000"/>
                        </a:lnSpc>
                        <a:spcBef>
                          <a:spcPts val="0"/>
                        </a:spcBef>
                        <a:spcAft>
                          <a:spcPts val="0"/>
                        </a:spcAft>
                      </a:pPr>
                      <a:r>
                        <a:rPr lang="en-US" sz="1400" dirty="0"/>
                        <a:t>Education</a:t>
                      </a:r>
                      <a:br>
                        <a:rPr lang="en-US" sz="1400" dirty="0"/>
                      </a:br>
                      <a:r>
                        <a:rPr lang="en-US" sz="1400" dirty="0"/>
                        <a:t>Technology</a:t>
                      </a:r>
                      <a:br>
                        <a:rPr lang="en-US" sz="1400" dirty="0"/>
                      </a:br>
                      <a:r>
                        <a:rPr lang="en-US" sz="1400" dirty="0"/>
                        <a:t>Customer Service</a:t>
                      </a:r>
                      <a:br>
                        <a:rPr lang="en-US" sz="1400" dirty="0"/>
                      </a:br>
                      <a:r>
                        <a:rPr lang="en-US" sz="1400" dirty="0"/>
                        <a:t>Communication </a:t>
                      </a:r>
                      <a:r>
                        <a:rPr lang="en-US" sz="1400" dirty="0" smtClean="0"/>
                        <a:t>(</a:t>
                      </a:r>
                      <a:r>
                        <a:rPr lang="en-US" sz="1400" dirty="0"/>
                        <a:t>documentation)</a:t>
                      </a:r>
                    </a:p>
                  </a:txBody>
                  <a:tcPr marL="29767" marR="29767" marT="0" marB="0"/>
                </a:tc>
                <a:tc>
                  <a:txBody>
                    <a:bodyPr/>
                    <a:lstStyle/>
                    <a:p>
                      <a:pPr marL="0" marR="0">
                        <a:lnSpc>
                          <a:spcPct val="115000"/>
                        </a:lnSpc>
                        <a:spcBef>
                          <a:spcPts val="0"/>
                        </a:spcBef>
                        <a:spcAft>
                          <a:spcPts val="0"/>
                        </a:spcAft>
                      </a:pPr>
                      <a:r>
                        <a:rPr lang="en-US" sz="1400" dirty="0"/>
                        <a:t> </a:t>
                      </a:r>
                    </a:p>
                  </a:txBody>
                  <a:tcPr marL="29767" marR="29767" marT="0" marB="0" anchor="ctr"/>
                </a:tc>
              </a:tr>
              <a:tr h="743502">
                <a:tc>
                  <a:txBody>
                    <a:bodyPr/>
                    <a:lstStyle/>
                    <a:p>
                      <a:pPr marL="0" marR="0">
                        <a:lnSpc>
                          <a:spcPct val="115000"/>
                        </a:lnSpc>
                        <a:spcBef>
                          <a:spcPts val="0"/>
                        </a:spcBef>
                        <a:spcAft>
                          <a:spcPts val="0"/>
                        </a:spcAft>
                      </a:pPr>
                      <a:r>
                        <a:rPr lang="en-US" sz="1400" dirty="0"/>
                        <a:t>Acquire another property management company or purchase their book of business, and learn that owners haven’t been receiving optimal communication </a:t>
                      </a:r>
                    </a:p>
                  </a:txBody>
                  <a:tcPr marL="29767" marR="29767" marT="0" marB="0"/>
                </a:tc>
                <a:tc>
                  <a:txBody>
                    <a:bodyPr/>
                    <a:lstStyle/>
                    <a:p>
                      <a:pPr marL="0" marR="0">
                        <a:lnSpc>
                          <a:spcPct val="115000"/>
                        </a:lnSpc>
                        <a:spcBef>
                          <a:spcPts val="0"/>
                        </a:spcBef>
                        <a:spcAft>
                          <a:spcPts val="0"/>
                        </a:spcAft>
                      </a:pPr>
                      <a:r>
                        <a:rPr lang="en-US" sz="1400"/>
                        <a:t> </a:t>
                      </a:r>
                    </a:p>
                  </a:txBody>
                  <a:tcPr marL="29767" marR="29767" marT="0" marB="0"/>
                </a:tc>
                <a:tc>
                  <a:txBody>
                    <a:bodyPr/>
                    <a:lstStyle/>
                    <a:p>
                      <a:pPr marL="0" marR="0">
                        <a:lnSpc>
                          <a:spcPct val="115000"/>
                        </a:lnSpc>
                        <a:spcBef>
                          <a:spcPts val="0"/>
                        </a:spcBef>
                        <a:spcAft>
                          <a:spcPts val="0"/>
                        </a:spcAft>
                      </a:pPr>
                      <a:r>
                        <a:rPr lang="en-US" sz="1400"/>
                        <a:t> </a:t>
                      </a:r>
                    </a:p>
                  </a:txBody>
                  <a:tcPr marL="29767" marR="29767" marT="0" marB="0"/>
                </a:tc>
                <a:tc>
                  <a:txBody>
                    <a:bodyPr/>
                    <a:lstStyle/>
                    <a:p>
                      <a:pPr marL="0" marR="0">
                        <a:lnSpc>
                          <a:spcPct val="115000"/>
                        </a:lnSpc>
                        <a:spcBef>
                          <a:spcPts val="0"/>
                        </a:spcBef>
                        <a:spcAft>
                          <a:spcPts val="0"/>
                        </a:spcAft>
                      </a:pPr>
                      <a:r>
                        <a:rPr lang="en-US" sz="1400"/>
                        <a:t> </a:t>
                      </a:r>
                    </a:p>
                  </a:txBody>
                  <a:tcPr marL="29767" marR="29767" marT="0" marB="0" anchor="ctr"/>
                </a:tc>
              </a:tr>
              <a:tr h="743502">
                <a:tc>
                  <a:txBody>
                    <a:bodyPr/>
                    <a:lstStyle/>
                    <a:p>
                      <a:pPr marL="0" marR="0">
                        <a:lnSpc>
                          <a:spcPct val="115000"/>
                        </a:lnSpc>
                        <a:spcBef>
                          <a:spcPts val="0"/>
                        </a:spcBef>
                        <a:spcAft>
                          <a:spcPts val="0"/>
                        </a:spcAft>
                      </a:pPr>
                      <a:r>
                        <a:rPr lang="en-US" sz="1400" dirty="0"/>
                        <a:t>An employee has a self-serving attitude is spending valuable work time undermining colleagues to advance their position within the company</a:t>
                      </a:r>
                    </a:p>
                  </a:txBody>
                  <a:tcPr marL="29767" marR="29767" marT="0" marB="0"/>
                </a:tc>
                <a:tc>
                  <a:txBody>
                    <a:bodyPr/>
                    <a:lstStyle/>
                    <a:p>
                      <a:pPr marL="0" marR="0">
                        <a:lnSpc>
                          <a:spcPct val="115000"/>
                        </a:lnSpc>
                        <a:spcBef>
                          <a:spcPts val="0"/>
                        </a:spcBef>
                        <a:spcAft>
                          <a:spcPts val="0"/>
                        </a:spcAft>
                      </a:pPr>
                      <a:r>
                        <a:rPr lang="en-US" sz="1400" dirty="0"/>
                        <a:t> </a:t>
                      </a:r>
                    </a:p>
                  </a:txBody>
                  <a:tcPr marL="29767" marR="29767" marT="0" marB="0"/>
                </a:tc>
                <a:tc>
                  <a:txBody>
                    <a:bodyPr/>
                    <a:lstStyle/>
                    <a:p>
                      <a:pPr marL="0" marR="0">
                        <a:lnSpc>
                          <a:spcPct val="115000"/>
                        </a:lnSpc>
                        <a:spcBef>
                          <a:spcPts val="0"/>
                        </a:spcBef>
                        <a:spcAft>
                          <a:spcPts val="0"/>
                        </a:spcAft>
                      </a:pPr>
                      <a:r>
                        <a:rPr lang="en-US" sz="1400"/>
                        <a:t> </a:t>
                      </a:r>
                    </a:p>
                  </a:txBody>
                  <a:tcPr marL="29767" marR="29767" marT="0" marB="0"/>
                </a:tc>
                <a:tc>
                  <a:txBody>
                    <a:bodyPr/>
                    <a:lstStyle/>
                    <a:p>
                      <a:pPr marL="0" marR="0">
                        <a:lnSpc>
                          <a:spcPct val="115000"/>
                        </a:lnSpc>
                        <a:spcBef>
                          <a:spcPts val="0"/>
                        </a:spcBef>
                        <a:spcAft>
                          <a:spcPts val="0"/>
                        </a:spcAft>
                      </a:pPr>
                      <a:r>
                        <a:rPr lang="en-US" sz="1400"/>
                        <a:t> </a:t>
                      </a:r>
                    </a:p>
                  </a:txBody>
                  <a:tcPr marL="29767" marR="29767" marT="0" marB="0" anchor="ctr"/>
                </a:tc>
              </a:tr>
              <a:tr h="996286">
                <a:tc>
                  <a:txBody>
                    <a:bodyPr/>
                    <a:lstStyle/>
                    <a:p>
                      <a:pPr marL="0" marR="0">
                        <a:lnSpc>
                          <a:spcPct val="115000"/>
                        </a:lnSpc>
                        <a:spcBef>
                          <a:spcPts val="0"/>
                        </a:spcBef>
                        <a:spcAft>
                          <a:spcPts val="0"/>
                        </a:spcAft>
                      </a:pPr>
                      <a:r>
                        <a:rPr lang="en-US" sz="1400" dirty="0"/>
                        <a:t>A former employee is starting a property management business in the same geographic service area and is cherry-picking and soliciting clients from his/her former portfolio, and clients are calling or writing in to terminate their management agreements.</a:t>
                      </a:r>
                    </a:p>
                  </a:txBody>
                  <a:tcPr marL="29767" marR="29767" marT="0" marB="0"/>
                </a:tc>
                <a:tc>
                  <a:txBody>
                    <a:bodyPr/>
                    <a:lstStyle/>
                    <a:p>
                      <a:pPr marL="0" marR="0">
                        <a:lnSpc>
                          <a:spcPct val="115000"/>
                        </a:lnSpc>
                        <a:spcBef>
                          <a:spcPts val="0"/>
                        </a:spcBef>
                        <a:spcAft>
                          <a:spcPts val="0"/>
                        </a:spcAft>
                      </a:pPr>
                      <a:r>
                        <a:rPr lang="en-US" sz="1400" dirty="0"/>
                        <a:t>A number of clients who opted to leave, sited being unhappy about a 1% increase in their management fees and some   had not signed new management agreements</a:t>
                      </a:r>
                    </a:p>
                  </a:txBody>
                  <a:tcPr marL="29767" marR="29767" marT="0" marB="0"/>
                </a:tc>
                <a:tc>
                  <a:txBody>
                    <a:bodyPr/>
                    <a:lstStyle/>
                    <a:p>
                      <a:pPr marL="0" marR="0">
                        <a:lnSpc>
                          <a:spcPct val="115000"/>
                        </a:lnSpc>
                        <a:spcBef>
                          <a:spcPts val="0"/>
                        </a:spcBef>
                        <a:spcAft>
                          <a:spcPts val="0"/>
                        </a:spcAft>
                      </a:pPr>
                      <a:r>
                        <a:rPr lang="en-US" sz="1400" dirty="0"/>
                        <a:t> </a:t>
                      </a:r>
                    </a:p>
                  </a:txBody>
                  <a:tcPr marL="29767" marR="29767" marT="0" marB="0"/>
                </a:tc>
                <a:tc>
                  <a:txBody>
                    <a:bodyPr/>
                    <a:lstStyle/>
                    <a:p>
                      <a:pPr marL="0" marR="0">
                        <a:lnSpc>
                          <a:spcPct val="115000"/>
                        </a:lnSpc>
                        <a:spcBef>
                          <a:spcPts val="0"/>
                        </a:spcBef>
                        <a:spcAft>
                          <a:spcPts val="0"/>
                        </a:spcAft>
                      </a:pPr>
                      <a:r>
                        <a:rPr lang="en-US" sz="1400" dirty="0"/>
                        <a:t> </a:t>
                      </a:r>
                    </a:p>
                  </a:txBody>
                  <a:tcPr marL="29767" marR="29767" marT="0" marB="0" anchor="ctr"/>
                </a:tc>
              </a:tr>
              <a:tr h="1044922">
                <a:tc>
                  <a:txBody>
                    <a:bodyPr/>
                    <a:lstStyle/>
                    <a:p>
                      <a:pPr marL="0" marR="0">
                        <a:lnSpc>
                          <a:spcPct val="115000"/>
                        </a:lnSpc>
                        <a:spcBef>
                          <a:spcPts val="0"/>
                        </a:spcBef>
                        <a:spcAft>
                          <a:spcPts val="0"/>
                        </a:spcAft>
                      </a:pPr>
                      <a:r>
                        <a:rPr lang="en-US" sz="1400" dirty="0"/>
                        <a:t>Longstanding owner/client blames property management team of neglect and deferred maintenance when they have been unwilling to address significant plumbing and sewer requirements by the city and remiss in returning phone calls</a:t>
                      </a:r>
                    </a:p>
                  </a:txBody>
                  <a:tcPr marL="29767" marR="29767" marT="0" marB="0"/>
                </a:tc>
                <a:tc>
                  <a:txBody>
                    <a:bodyPr/>
                    <a:lstStyle/>
                    <a:p>
                      <a:pPr marL="0" marR="0">
                        <a:lnSpc>
                          <a:spcPct val="115000"/>
                        </a:lnSpc>
                        <a:spcBef>
                          <a:spcPts val="0"/>
                        </a:spcBef>
                        <a:spcAft>
                          <a:spcPts val="0"/>
                        </a:spcAft>
                      </a:pPr>
                      <a:r>
                        <a:rPr lang="en-US" sz="1400" dirty="0"/>
                        <a:t>City threatens and fines the client for non-compliance, and threatens legal suit</a:t>
                      </a:r>
                    </a:p>
                  </a:txBody>
                  <a:tcPr marL="29767" marR="29767" marT="0" marB="0"/>
                </a:tc>
                <a:tc>
                  <a:txBody>
                    <a:bodyPr/>
                    <a:lstStyle/>
                    <a:p>
                      <a:pPr marL="0" marR="0">
                        <a:lnSpc>
                          <a:spcPct val="115000"/>
                        </a:lnSpc>
                        <a:spcBef>
                          <a:spcPts val="0"/>
                        </a:spcBef>
                        <a:spcAft>
                          <a:spcPts val="0"/>
                        </a:spcAft>
                      </a:pPr>
                      <a:r>
                        <a:rPr lang="en-US" sz="1400" dirty="0"/>
                        <a:t>Education</a:t>
                      </a:r>
                      <a:br>
                        <a:rPr lang="en-US" sz="1400" dirty="0"/>
                      </a:br>
                      <a:r>
                        <a:rPr lang="en-US" sz="1400" dirty="0"/>
                        <a:t>Technology</a:t>
                      </a:r>
                      <a:br>
                        <a:rPr lang="en-US" sz="1400" dirty="0"/>
                      </a:br>
                      <a:r>
                        <a:rPr lang="en-US" sz="1400" dirty="0"/>
                        <a:t>Customer Service</a:t>
                      </a:r>
                      <a:br>
                        <a:rPr lang="en-US" sz="1400" dirty="0"/>
                      </a:br>
                      <a:r>
                        <a:rPr lang="en-US" sz="1400" dirty="0" smtClean="0"/>
                        <a:t>Communication </a:t>
                      </a:r>
                      <a:r>
                        <a:rPr lang="en-US" sz="1400" dirty="0"/>
                        <a:t>(documentation)</a:t>
                      </a:r>
                    </a:p>
                  </a:txBody>
                  <a:tcPr marL="29767" marR="29767" marT="0" marB="0"/>
                </a:tc>
                <a:tc>
                  <a:txBody>
                    <a:bodyPr/>
                    <a:lstStyle/>
                    <a:p>
                      <a:pPr marL="0" marR="0">
                        <a:lnSpc>
                          <a:spcPct val="115000"/>
                        </a:lnSpc>
                        <a:spcBef>
                          <a:spcPts val="0"/>
                        </a:spcBef>
                        <a:spcAft>
                          <a:spcPts val="0"/>
                        </a:spcAft>
                      </a:pPr>
                      <a:r>
                        <a:rPr lang="en-US" sz="1400" dirty="0"/>
                        <a:t> </a:t>
                      </a:r>
                    </a:p>
                  </a:txBody>
                  <a:tcPr marL="29767" marR="29767" marT="0" marB="0" anchor="ctr"/>
                </a:tc>
              </a:tr>
            </a:tbl>
          </a:graphicData>
        </a:graphic>
      </p:graphicFrame>
      <p:sp>
        <p:nvSpPr>
          <p:cNvPr id="13" name="Rectangle 12"/>
          <p:cNvSpPr/>
          <p:nvPr/>
        </p:nvSpPr>
        <p:spPr>
          <a:xfrm>
            <a:off x="1920695" y="204126"/>
            <a:ext cx="3884397" cy="584775"/>
          </a:xfrm>
          <a:prstGeom prst="rect">
            <a:avLst/>
          </a:prstGeom>
        </p:spPr>
        <p:txBody>
          <a:bodyPr wrap="none">
            <a:spAutoFit/>
          </a:bodyPr>
          <a:lstStyle/>
          <a:p>
            <a:r>
              <a:rPr lang="en-US" sz="3200" b="1" dirty="0" smtClean="0">
                <a:solidFill>
                  <a:srgbClr val="9F1B35"/>
                </a:solidFill>
                <a:latin typeface="Agency FB" panose="020B0503020202020204" pitchFamily="34" charset="0"/>
                <a:ea typeface="Calibri" panose="020F0502020204030204" pitchFamily="34" charset="0"/>
                <a:cs typeface="Times New Roman" panose="02020603050405020304" pitchFamily="18" charset="0"/>
              </a:rPr>
              <a:t>CHALLENGES &amp; SOLUTIONS</a:t>
            </a:r>
            <a:endParaRPr lang="en-US" sz="3200" b="1" dirty="0">
              <a:solidFill>
                <a:srgbClr val="9F1B35"/>
              </a:solidFill>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1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619741"/>
          </a:xfrm>
          <a:prstGeom prst="rect">
            <a:avLst/>
          </a:prstGeom>
        </p:spPr>
      </p:pic>
      <p:sp>
        <p:nvSpPr>
          <p:cNvPr id="11" name="Rectangle 10"/>
          <p:cNvSpPr/>
          <p:nvPr/>
        </p:nvSpPr>
        <p:spPr>
          <a:xfrm>
            <a:off x="0" y="-317520"/>
            <a:ext cx="12192000" cy="6858000"/>
          </a:xfrm>
          <a:prstGeom prst="rect">
            <a:avLst/>
          </a:prstGeom>
          <a:solidFill>
            <a:schemeClr val="bg1">
              <a:lumMod val="9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sp>
        <p:nvSpPr>
          <p:cNvPr id="12" name="Rectangle 11"/>
          <p:cNvSpPr/>
          <p:nvPr/>
        </p:nvSpPr>
        <p:spPr>
          <a:xfrm>
            <a:off x="-1" y="1611137"/>
            <a:ext cx="12192001" cy="3094808"/>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39660" y="1655407"/>
            <a:ext cx="5954334" cy="800219"/>
          </a:xfrm>
          <a:prstGeom prst="rect">
            <a:avLst/>
          </a:prstGeom>
        </p:spPr>
        <p:txBody>
          <a:bodyPr wrap="square">
            <a:spAutoFit/>
          </a:bodyPr>
          <a:lstStyle/>
          <a:p>
            <a:pPr algn="ctr">
              <a:lnSpc>
                <a:spcPct val="115000"/>
              </a:lnSpc>
              <a:spcAft>
                <a:spcPts val="1000"/>
              </a:spcAft>
            </a:pPr>
            <a:r>
              <a:rPr lang="en-US" sz="4000" b="1" dirty="0" smtClean="0">
                <a:solidFill>
                  <a:schemeClr val="bg1"/>
                </a:solidFill>
                <a:latin typeface="Agency FB" panose="020B0503020202020204" pitchFamily="34" charset="0"/>
                <a:ea typeface="Calibri" panose="020F0502020204030204" pitchFamily="34" charset="0"/>
                <a:cs typeface="Times New Roman" panose="02020603050405020304" pitchFamily="18" charset="0"/>
              </a:rPr>
              <a:t>THANK YOU!</a:t>
            </a:r>
            <a:r>
              <a:rPr lang="en-US" sz="4000" b="1" dirty="0" smtClean="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 </a:t>
            </a:r>
            <a:endParaRPr lang="en-US" sz="40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4281891" y="2773145"/>
            <a:ext cx="6096000" cy="1569660"/>
          </a:xfrm>
          <a:prstGeom prst="rect">
            <a:avLst/>
          </a:prstGeom>
        </p:spPr>
        <p:txBody>
          <a:bodyPr>
            <a:spAutoFit/>
          </a:bodyPr>
          <a:lstStyle/>
          <a:p>
            <a:pPr lvl="0" fontAlgn="base">
              <a:spcBef>
                <a:spcPct val="0"/>
              </a:spcBef>
              <a:spcAft>
                <a:spcPct val="0"/>
              </a:spcAft>
            </a:pPr>
            <a:r>
              <a:rPr lang="en-US" altLang="en-US" sz="2400" dirty="0" smtClean="0">
                <a:solidFill>
                  <a:schemeClr val="bg1"/>
                </a:solidFill>
              </a:rPr>
              <a:t>Melissa Prandi MPM® RMP®</a:t>
            </a:r>
            <a:endParaRPr lang="en-US" altLang="en-US" sz="2400" dirty="0">
              <a:solidFill>
                <a:schemeClr val="bg1"/>
              </a:solidFill>
            </a:endParaRPr>
          </a:p>
          <a:p>
            <a:pPr lvl="0" fontAlgn="base">
              <a:spcBef>
                <a:spcPct val="0"/>
              </a:spcBef>
              <a:spcAft>
                <a:spcPct val="0"/>
              </a:spcAft>
            </a:pPr>
            <a:r>
              <a:rPr lang="en-US" altLang="en-US" sz="2400" dirty="0">
                <a:solidFill>
                  <a:schemeClr val="bg1"/>
                </a:solidFill>
              </a:rPr>
              <a:t>                                                    </a:t>
            </a:r>
          </a:p>
          <a:p>
            <a:pPr lvl="0" fontAlgn="base">
              <a:spcBef>
                <a:spcPct val="0"/>
              </a:spcBef>
              <a:spcAft>
                <a:spcPct val="0"/>
              </a:spcAft>
            </a:pPr>
            <a:r>
              <a:rPr lang="en-US" altLang="en-US" sz="2400" dirty="0" smtClean="0">
                <a:solidFill>
                  <a:schemeClr val="bg1"/>
                </a:solidFill>
              </a:rPr>
              <a:t>(</a:t>
            </a:r>
            <a:r>
              <a:rPr lang="en-US" altLang="en-US" sz="2400" dirty="0">
                <a:solidFill>
                  <a:schemeClr val="bg1"/>
                </a:solidFill>
              </a:rPr>
              <a:t>415) </a:t>
            </a:r>
            <a:r>
              <a:rPr lang="en-US" altLang="en-US" sz="2400" dirty="0" smtClean="0">
                <a:solidFill>
                  <a:schemeClr val="bg1"/>
                </a:solidFill>
              </a:rPr>
              <a:t>455-1370</a:t>
            </a:r>
          </a:p>
          <a:p>
            <a:pPr lvl="0" fontAlgn="base">
              <a:spcBef>
                <a:spcPct val="0"/>
              </a:spcBef>
              <a:spcAft>
                <a:spcPct val="0"/>
              </a:spcAft>
            </a:pPr>
            <a:r>
              <a:rPr lang="en-US" altLang="en-US" sz="2400" dirty="0" smtClean="0">
                <a:solidFill>
                  <a:schemeClr val="bg1"/>
                </a:solidFill>
              </a:rPr>
              <a:t>Melissa@</a:t>
            </a:r>
            <a:r>
              <a:rPr lang="en-US" altLang="en-US" sz="2400" dirty="0">
                <a:solidFill>
                  <a:schemeClr val="bg1"/>
                </a:solidFill>
              </a:rPr>
              <a:t>prandiprop.com</a:t>
            </a:r>
          </a:p>
        </p:txBody>
      </p:sp>
      <p:pic>
        <p:nvPicPr>
          <p:cNvPr id="10242" name="Picture 2" descr="PRANDI Property Manag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049" y="2598990"/>
            <a:ext cx="2361939" cy="1771454"/>
          </a:xfrm>
          <a:prstGeom prst="rect">
            <a:avLst/>
          </a:prstGeom>
          <a:noFill/>
          <a:ln>
            <a:solidFill>
              <a:srgbClr val="9F1B35"/>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89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30" name="Picture 6" descr="Image result for Luau beach view"/>
          <p:cNvPicPr>
            <a:picLocks noChangeAspect="1" noChangeArrowheads="1"/>
          </p:cNvPicPr>
          <p:nvPr/>
        </p:nvPicPr>
        <p:blipFill rotWithShape="1">
          <a:blip r:embed="rId2">
            <a:extLst>
              <a:ext uri="{28A0092B-C50C-407E-A947-70E740481C1C}">
                <a14:useLocalDpi xmlns:a14="http://schemas.microsoft.com/office/drawing/2010/main" val="0"/>
              </a:ext>
            </a:extLst>
          </a:blip>
          <a:srcRect t="4240" b="11450"/>
          <a:stretch/>
        </p:blipFill>
        <p:spPr bwMode="auto">
          <a:xfrm>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504268"/>
            <a:ext cx="12192001" cy="111273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5729" y="594355"/>
            <a:ext cx="11160537" cy="932563"/>
          </a:xfrm>
          <a:prstGeom prst="rect">
            <a:avLst/>
          </a:prstGeom>
        </p:spPr>
        <p:txBody>
          <a:bodyPr wrap="square">
            <a:spAutoFit/>
          </a:bodyPr>
          <a:lstStyle/>
          <a:p>
            <a:pPr algn="ctr">
              <a:lnSpc>
                <a:spcPct val="115000"/>
              </a:lnSpc>
              <a:spcAft>
                <a:spcPts val="1000"/>
              </a:spcAft>
            </a:pPr>
            <a:r>
              <a:rPr lang="en-US" dirty="0">
                <a:solidFill>
                  <a:schemeClr val="bg1"/>
                </a:solidFill>
              </a:rPr>
              <a:t>“</a:t>
            </a:r>
            <a:r>
              <a:rPr lang="en-US" sz="2400" dirty="0">
                <a:solidFill>
                  <a:schemeClr val="bg1"/>
                </a:solidFill>
              </a:rPr>
              <a:t>With Every Challenge you face, there is a hidden opportunity that will lead you towards a path of wealth and abundance.”</a:t>
            </a:r>
          </a:p>
        </p:txBody>
      </p:sp>
    </p:spTree>
    <p:extLst>
      <p:ext uri="{BB962C8B-B14F-4D97-AF65-F5344CB8AC3E}">
        <p14:creationId xmlns:p14="http://schemas.microsoft.com/office/powerpoint/2010/main" val="773350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descr="Image result for an island path"/>
          <p:cNvPicPr>
            <a:picLocks noChangeAspect="1" noChangeArrowheads="1"/>
          </p:cNvPicPr>
          <p:nvPr/>
        </p:nvPicPr>
        <p:blipFill rotWithShape="1">
          <a:blip r:embed="rId2">
            <a:extLst>
              <a:ext uri="{28A0092B-C50C-407E-A947-70E740481C1C}">
                <a14:useLocalDpi xmlns:a14="http://schemas.microsoft.com/office/drawing/2010/main" val="0"/>
              </a:ext>
            </a:extLst>
          </a:blip>
          <a:srcRect t="14991"/>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 y="3861821"/>
            <a:ext cx="12192001" cy="111273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6363" y="4032357"/>
            <a:ext cx="11228348" cy="792525"/>
          </a:xfrm>
          <a:prstGeom prst="rect">
            <a:avLst/>
          </a:prstGeom>
        </p:spPr>
        <p:txBody>
          <a:bodyPr wrap="square">
            <a:spAutoFit/>
          </a:bodyPr>
          <a:lstStyle/>
          <a:p>
            <a:pPr algn="ctr">
              <a:lnSpc>
                <a:spcPct val="115000"/>
              </a:lnSpc>
              <a:spcAft>
                <a:spcPts val="1000"/>
              </a:spcAft>
            </a:pPr>
            <a:r>
              <a:rPr lang="en-US" sz="2000" dirty="0">
                <a:solidFill>
                  <a:schemeClr val="bg1"/>
                </a:solidFill>
              </a:rPr>
              <a:t>Today we are going to embark on a journey that takes us from perils to pleasure in </a:t>
            </a:r>
            <a:r>
              <a:rPr lang="en-US" sz="2000" dirty="0" smtClean="0">
                <a:solidFill>
                  <a:schemeClr val="bg1"/>
                </a:solidFill>
              </a:rPr>
              <a:t>property management</a:t>
            </a:r>
            <a:r>
              <a:rPr lang="en-US" sz="2000" dirty="0">
                <a:solidFill>
                  <a:schemeClr val="bg1"/>
                </a:solidFill>
              </a:rPr>
              <a:t>.  This journey begins with an established vision that is a principled guide</a:t>
            </a:r>
            <a:r>
              <a:rPr lang="en-US" sz="2000" dirty="0" smtClean="0">
                <a:solidFill>
                  <a:schemeClr val="bg1"/>
                </a:solidFill>
              </a:rPr>
              <a:t>.</a:t>
            </a:r>
            <a:endParaRPr lang="en-US" sz="2000" dirty="0">
              <a:solidFill>
                <a:schemeClr val="bg1"/>
              </a:solidFill>
            </a:endParaRPr>
          </a:p>
        </p:txBody>
      </p:sp>
      <p:cxnSp>
        <p:nvCxnSpPr>
          <p:cNvPr id="22" name="Straight Connector 21"/>
          <p:cNvCxnSpPr/>
          <p:nvPr/>
        </p:nvCxnSpPr>
        <p:spPr>
          <a:xfrm rot="5400000">
            <a:off x="11294671" y="4428619"/>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17839" y="4428619"/>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0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4" name="Picture 2" descr="Image result for dream island setting"/>
          <p:cNvPicPr>
            <a:picLocks noChangeAspect="1" noChangeArrowheads="1"/>
          </p:cNvPicPr>
          <p:nvPr/>
        </p:nvPicPr>
        <p:blipFill rotWithShape="1">
          <a:blip r:embed="rId2">
            <a:extLst>
              <a:ext uri="{28A0092B-C50C-407E-A947-70E740481C1C}">
                <a14:useLocalDpi xmlns:a14="http://schemas.microsoft.com/office/drawing/2010/main" val="0"/>
              </a:ext>
            </a:extLst>
          </a:blip>
          <a:srcRect t="11810" b="12501"/>
          <a:stretch/>
        </p:blipFill>
        <p:spPr bwMode="auto">
          <a:xfrm>
            <a:off x="0" y="965915"/>
            <a:ext cx="12192000" cy="58405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434272"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ound Same Side Corner Rectangle 17"/>
          <p:cNvSpPr/>
          <p:nvPr/>
        </p:nvSpPr>
        <p:spPr>
          <a:xfrm rot="5400000">
            <a:off x="2700375" y="-1421053"/>
            <a:ext cx="1132572" cy="6533325"/>
          </a:xfrm>
          <a:prstGeom prst="round2SameRect">
            <a:avLst>
              <a:gd name="adj1" fmla="val 50000"/>
              <a:gd name="adj2" fmla="val 0"/>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878" y="1319995"/>
            <a:ext cx="6413679" cy="1047979"/>
          </a:xfrm>
          <a:prstGeom prst="rect">
            <a:avLst/>
          </a:prstGeom>
        </p:spPr>
        <p:txBody>
          <a:bodyPr wrap="square">
            <a:spAutoFit/>
          </a:bodyPr>
          <a:lstStyle/>
          <a:p>
            <a:pPr algn="ctr">
              <a:lnSpc>
                <a:spcPct val="115000"/>
              </a:lnSpc>
              <a:spcAft>
                <a:spcPts val="1000"/>
              </a:spcAft>
            </a:pPr>
            <a:r>
              <a:rPr lang="en-US" dirty="0">
                <a:solidFill>
                  <a:schemeClr val="bg1"/>
                </a:solidFill>
              </a:rPr>
              <a:t>Your vision is what your company believes are the ideal conditions for your community; that is, how things would look if when important issues or challenges are perfectly addressed. </a:t>
            </a:r>
          </a:p>
        </p:txBody>
      </p:sp>
      <p:cxnSp>
        <p:nvCxnSpPr>
          <p:cNvPr id="22" name="Straight Connector 21"/>
          <p:cNvCxnSpPr/>
          <p:nvPr/>
        </p:nvCxnSpPr>
        <p:spPr>
          <a:xfrm rot="5400000">
            <a:off x="11124982" y="4448588"/>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26935" y="4448588"/>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3267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20693" y="204126"/>
            <a:ext cx="10447019" cy="461665"/>
          </a:xfrm>
          <a:prstGeom prst="rect">
            <a:avLst/>
          </a:prstGeom>
        </p:spPr>
        <p:txBody>
          <a:bodyPr wrap="square">
            <a:spAutoFit/>
          </a:bodyPr>
          <a:lstStyle/>
          <a:p>
            <a:r>
              <a:rPr lang="en-US" sz="2400" b="1" dirty="0" smtClean="0">
                <a:solidFill>
                  <a:srgbClr val="9F1B35"/>
                </a:solidFill>
                <a:effectLst/>
                <a:latin typeface="Agency FB" panose="020B0503020202020204" pitchFamily="34" charset="0"/>
                <a:ea typeface="Calibri" panose="020F0502020204030204" pitchFamily="34" charset="0"/>
                <a:cs typeface="Times New Roman" panose="02020603050405020304" pitchFamily="18" charset="0"/>
              </a:rPr>
              <a:t>#1 TIP – CREATE OR REVISE YOUR CURRENT VISION STATEMENT </a:t>
            </a:r>
            <a:endParaRPr lang="en-US" sz="2400" b="1" dirty="0">
              <a:solidFill>
                <a:srgbClr val="9F1B35"/>
              </a:solidFill>
              <a:latin typeface="Agency FB" panose="020B0503020202020204" pitchFamily="34" charset="0"/>
            </a:endParaRPr>
          </a:p>
        </p:txBody>
      </p:sp>
    </p:spTree>
    <p:extLst>
      <p:ext uri="{BB962C8B-B14F-4D97-AF65-F5344CB8AC3E}">
        <p14:creationId xmlns:p14="http://schemas.microsoft.com/office/powerpoint/2010/main" val="1249375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9113" y="1237754"/>
            <a:ext cx="11333774" cy="1047979"/>
          </a:xfrm>
          <a:prstGeom prst="rect">
            <a:avLst/>
          </a:prstGeom>
        </p:spPr>
        <p:txBody>
          <a:bodyPr wrap="square">
            <a:spAutoFit/>
          </a:bodyPr>
          <a:lstStyle/>
          <a:p>
            <a:pPr algn="ctr">
              <a:lnSpc>
                <a:spcPct val="115000"/>
              </a:lnSpc>
              <a:spcAft>
                <a:spcPts val="1000"/>
              </a:spcAft>
            </a:pPr>
            <a:r>
              <a:rPr lang="en-US" dirty="0"/>
              <a:t>Vision statements are short phrases or sentences that convey your community's hopes for the future. </a:t>
            </a:r>
            <a:br>
              <a:rPr lang="en-US" dirty="0"/>
            </a:br>
            <a:r>
              <a:rPr lang="en-US" dirty="0"/>
              <a:t>By developing a vision statement or statements, your organization clarifies the beliefs and governing principles of your organization, first for yourselves, and then for those that you serve.</a:t>
            </a:r>
          </a:p>
        </p:txBody>
      </p:sp>
      <p:cxnSp>
        <p:nvCxnSpPr>
          <p:cNvPr id="22" name="Straight Connector 21"/>
          <p:cNvCxnSpPr/>
          <p:nvPr/>
        </p:nvCxnSpPr>
        <p:spPr>
          <a:xfrm rot="5400000">
            <a:off x="11124982" y="4448588"/>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26935" y="4448588"/>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3267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20695" y="204126"/>
            <a:ext cx="3081293" cy="584775"/>
          </a:xfrm>
          <a:prstGeom prst="rect">
            <a:avLst/>
          </a:prstGeom>
        </p:spPr>
        <p:txBody>
          <a:bodyPr wrap="none">
            <a:spAutoFit/>
          </a:bodyPr>
          <a:lstStyle/>
          <a:p>
            <a:r>
              <a:rPr lang="en-US" sz="3200" b="1" dirty="0" smtClean="0">
                <a:solidFill>
                  <a:srgbClr val="9F1B35"/>
                </a:solidFill>
                <a:latin typeface="Agency FB" panose="020B0503020202020204" pitchFamily="34" charset="0"/>
                <a:ea typeface="Calibri" panose="020F0502020204030204" pitchFamily="34" charset="0"/>
                <a:cs typeface="Times New Roman" panose="02020603050405020304" pitchFamily="18" charset="0"/>
              </a:rPr>
              <a:t>VISION STATEMENTS </a:t>
            </a:r>
            <a:endParaRPr lang="en-US" sz="3200" b="1" dirty="0">
              <a:solidFill>
                <a:srgbClr val="9F1B35"/>
              </a:solidFill>
              <a:latin typeface="Agency FB" panose="020B0503020202020204" pitchFamily="34" charset="0"/>
              <a:ea typeface="Calibri" panose="020F0502020204030204" pitchFamily="34" charset="0"/>
              <a:cs typeface="Times New Roman" panose="02020603050405020304" pitchFamily="18" charset="0"/>
            </a:endParaRPr>
          </a:p>
        </p:txBody>
      </p:sp>
      <p:pic>
        <p:nvPicPr>
          <p:cNvPr id="4098" name="Picture 2" descr="Image result for vis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76" t="17116" r="10276" b="15936"/>
          <a:stretch/>
        </p:blipFill>
        <p:spPr bwMode="auto">
          <a:xfrm>
            <a:off x="3357146" y="2482178"/>
            <a:ext cx="5477708" cy="2719081"/>
          </a:xfrm>
          <a:prstGeom prst="rect">
            <a:avLst/>
          </a:prstGeom>
          <a:noFill/>
          <a:ln>
            <a:solidFill>
              <a:srgbClr val="9F1B35"/>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115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0239" y="1481691"/>
            <a:ext cx="5121681" cy="1047979"/>
          </a:xfrm>
          <a:prstGeom prst="rect">
            <a:avLst/>
          </a:prstGeom>
        </p:spPr>
        <p:txBody>
          <a:bodyPr wrap="square">
            <a:spAutoFit/>
          </a:bodyPr>
          <a:lstStyle/>
          <a:p>
            <a:pPr algn="ctr">
              <a:lnSpc>
                <a:spcPct val="115000"/>
              </a:lnSpc>
              <a:spcAft>
                <a:spcPts val="1000"/>
              </a:spcAft>
            </a:pPr>
            <a:r>
              <a:rPr lang="en-US" dirty="0"/>
              <a:t>As a rule of thumb, there are certain characteristics that most vision statements have in common. In general, vision statements should be:</a:t>
            </a:r>
          </a:p>
        </p:txBody>
      </p:sp>
      <p:cxnSp>
        <p:nvCxnSpPr>
          <p:cNvPr id="22" name="Straight Connector 21"/>
          <p:cNvCxnSpPr/>
          <p:nvPr/>
        </p:nvCxnSpPr>
        <p:spPr>
          <a:xfrm rot="5400000">
            <a:off x="11124982" y="4448588"/>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26935" y="4654651"/>
            <a:ext cx="640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20695" y="204126"/>
            <a:ext cx="3278462" cy="584775"/>
          </a:xfrm>
          <a:prstGeom prst="rect">
            <a:avLst/>
          </a:prstGeom>
        </p:spPr>
        <p:txBody>
          <a:bodyPr wrap="none">
            <a:spAutoFit/>
          </a:bodyPr>
          <a:lstStyle/>
          <a:p>
            <a:r>
              <a:rPr lang="en-US" sz="3200" b="1" dirty="0" smtClean="0">
                <a:solidFill>
                  <a:srgbClr val="9F1B35"/>
                </a:solidFill>
                <a:latin typeface="Agency FB" panose="020B0503020202020204" pitchFamily="34" charset="0"/>
                <a:ea typeface="Calibri" panose="020F0502020204030204" pitchFamily="34" charset="0"/>
                <a:cs typeface="Times New Roman" panose="02020603050405020304" pitchFamily="18" charset="0"/>
              </a:rPr>
              <a:t>VISION STATEMENT 101</a:t>
            </a:r>
            <a:endParaRPr lang="en-US" sz="3200" b="1" dirty="0">
              <a:solidFill>
                <a:srgbClr val="9F1B35"/>
              </a:solidFill>
              <a:latin typeface="Agency FB" panose="020B050302020202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4">
            <a:clrChange>
              <a:clrFrom>
                <a:srgbClr val="FFFFFF"/>
              </a:clrFrom>
              <a:clrTo>
                <a:srgbClr val="FFFFFF">
                  <a:alpha val="0"/>
                </a:srgbClr>
              </a:clrTo>
            </a:clrChange>
          </a:blip>
          <a:srcRect r="20661"/>
          <a:stretch/>
        </p:blipFill>
        <p:spPr>
          <a:xfrm>
            <a:off x="-1" y="1671589"/>
            <a:ext cx="7624294" cy="4448259"/>
          </a:xfrm>
          <a:prstGeom prst="rect">
            <a:avLst/>
          </a:prstGeom>
        </p:spPr>
      </p:pic>
      <p:sp>
        <p:nvSpPr>
          <p:cNvPr id="3" name="Rectangle 2"/>
          <p:cNvSpPr/>
          <p:nvPr/>
        </p:nvSpPr>
        <p:spPr>
          <a:xfrm>
            <a:off x="1284359" y="5528633"/>
            <a:ext cx="2870246" cy="584775"/>
          </a:xfrm>
          <a:prstGeom prst="rect">
            <a:avLst/>
          </a:prstGeom>
        </p:spPr>
        <p:txBody>
          <a:bodyPr wrap="square">
            <a:spAutoFit/>
          </a:bodyPr>
          <a:lstStyle/>
          <a:p>
            <a:pPr marR="0" lvl="0">
              <a:spcAft>
                <a:spcPts val="1000"/>
              </a:spcAft>
              <a:buSzPts val="1000"/>
              <a:tabLst>
                <a:tab pos="457200" algn="l"/>
              </a:tabLst>
            </a:pPr>
            <a:r>
              <a:rPr lang="en-US" sz="1600" dirty="0" smtClean="0">
                <a:solidFill>
                  <a:srgbClr val="191919"/>
                </a:solidFill>
                <a:effectLst/>
                <a:latin typeface="Calibri" panose="020F0502020204030204" pitchFamily="34" charset="0"/>
                <a:ea typeface="Times New Roman" panose="02020603050405020304" pitchFamily="18" charset="0"/>
                <a:cs typeface="Times New Roman" panose="02020603050405020304" pitchFamily="18" charset="0"/>
              </a:rPr>
              <a:t>Understood and shared by all members of your team</a:t>
            </a:r>
            <a:endParaRPr lang="en-US" sz="16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4020823" y="4815274"/>
            <a:ext cx="2870246" cy="584775"/>
          </a:xfrm>
          <a:prstGeom prst="rect">
            <a:avLst/>
          </a:prstGeom>
        </p:spPr>
        <p:txBody>
          <a:bodyPr wrap="square">
            <a:spAutoFit/>
          </a:bodyPr>
          <a:lstStyle/>
          <a:p>
            <a:pPr marR="0" lvl="0">
              <a:spcAft>
                <a:spcPts val="1000"/>
              </a:spcAft>
              <a:buSzPts val="1000"/>
              <a:tabLst>
                <a:tab pos="457200" algn="l"/>
              </a:tabLst>
            </a:pPr>
            <a:r>
              <a:rPr lang="en-US" sz="1600" dirty="0"/>
              <a:t>Broad enough to include a diverse variety of perspectives</a:t>
            </a:r>
            <a:endParaRPr lang="en-US" sz="16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098097" y="3280409"/>
            <a:ext cx="3074162" cy="830997"/>
          </a:xfrm>
          <a:prstGeom prst="rect">
            <a:avLst/>
          </a:prstGeom>
        </p:spPr>
        <p:txBody>
          <a:bodyPr wrap="square">
            <a:spAutoFit/>
          </a:bodyPr>
          <a:lstStyle/>
          <a:p>
            <a:pPr lvl="0"/>
            <a:r>
              <a:rPr lang="en-US" sz="1600" dirty="0"/>
              <a:t>Inspiring and uplifting to everyone involved with or potentially interested in your effort</a:t>
            </a:r>
          </a:p>
        </p:txBody>
      </p:sp>
      <p:sp>
        <p:nvSpPr>
          <p:cNvPr id="18" name="Rectangle 17"/>
          <p:cNvSpPr/>
          <p:nvPr/>
        </p:nvSpPr>
        <p:spPr>
          <a:xfrm>
            <a:off x="7558628" y="3818445"/>
            <a:ext cx="1584744" cy="584775"/>
          </a:xfrm>
          <a:prstGeom prst="rect">
            <a:avLst/>
          </a:prstGeom>
        </p:spPr>
        <p:txBody>
          <a:bodyPr wrap="square">
            <a:spAutoFit/>
          </a:bodyPr>
          <a:lstStyle/>
          <a:p>
            <a:pPr lvl="0"/>
            <a:r>
              <a:rPr lang="en-US" sz="1600" dirty="0"/>
              <a:t>Brief and easy to communicate</a:t>
            </a:r>
          </a:p>
        </p:txBody>
      </p:sp>
      <p:sp>
        <p:nvSpPr>
          <p:cNvPr id="4" name="Oval 3"/>
          <p:cNvSpPr>
            <a:spLocks noChangeAspect="1"/>
          </p:cNvSpPr>
          <p:nvPr/>
        </p:nvSpPr>
        <p:spPr>
          <a:xfrm>
            <a:off x="1052054" y="5701641"/>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857905" y="4655102"/>
            <a:ext cx="274320" cy="27432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3870784" y="3219074"/>
            <a:ext cx="274320" cy="2743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7400193" y="3660035"/>
            <a:ext cx="274320" cy="27432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399572" y="1175457"/>
            <a:ext cx="4832268" cy="1673877"/>
            <a:chOff x="7399572" y="1175457"/>
            <a:chExt cx="4832268" cy="1673877"/>
          </a:xfrm>
        </p:grpSpPr>
        <p:sp>
          <p:nvSpPr>
            <p:cNvPr id="24" name="Round Same Side Corner Rectangle 23"/>
            <p:cNvSpPr/>
            <p:nvPr/>
          </p:nvSpPr>
          <p:spPr>
            <a:xfrm rot="16200000" flipH="1">
              <a:off x="10613801" y="-11006"/>
              <a:ext cx="413587" cy="2786513"/>
            </a:xfrm>
            <a:prstGeom prst="round2SameRect">
              <a:avLst>
                <a:gd name="adj1" fmla="val 50000"/>
                <a:gd name="adj2" fmla="val 0"/>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36047" y="1178162"/>
              <a:ext cx="2895793" cy="410882"/>
            </a:xfrm>
            <a:prstGeom prst="rect">
              <a:avLst/>
            </a:prstGeom>
          </p:spPr>
          <p:txBody>
            <a:bodyPr wrap="none">
              <a:spAutoFit/>
            </a:bodyPr>
            <a:lstStyle/>
            <a:p>
              <a:pPr marL="228600" marR="0">
                <a:lnSpc>
                  <a:spcPct val="115000"/>
                </a:lnSpc>
                <a:spcBef>
                  <a:spcPts val="0"/>
                </a:spcBef>
                <a:spcAft>
                  <a:spcPts val="1000"/>
                </a:spcAft>
              </a:pPr>
              <a:r>
                <a:rPr lang="en-US"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PARTICIPANT QUESTIONS: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7399572" y="1624383"/>
              <a:ext cx="4814280" cy="1224951"/>
            </a:xfrm>
            <a:prstGeom prst="rect">
              <a:avLst/>
            </a:prstGeom>
          </p:spPr>
          <p:txBody>
            <a:bodyPr wrap="square">
              <a:spAutoFit/>
            </a:bodyPr>
            <a:lstStyle/>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Who among you have company vision statements?</a:t>
              </a: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Does it meet the general rule of thumb criteria?</a:t>
              </a: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Does it set forth governing beliefs that staff can use as guidelines, and that your customers can rely on?</a:t>
              </a:r>
              <a:endParaRPr lang="en-US" sz="1600" dirty="0"/>
            </a:p>
          </p:txBody>
        </p:sp>
      </p:grpSp>
    </p:spTree>
    <p:extLst>
      <p:ext uri="{BB962C8B-B14F-4D97-AF65-F5344CB8AC3E}">
        <p14:creationId xmlns:p14="http://schemas.microsoft.com/office/powerpoint/2010/main" val="285161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250"/>
                                        <p:tgtEl>
                                          <p:spTgt spid="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50" fill="hold"/>
                                        <p:tgtEl>
                                          <p:spTgt spid="4"/>
                                        </p:tgtEl>
                                        <p:attrNameLst>
                                          <p:attrName>ppt_w</p:attrName>
                                        </p:attrNameLst>
                                      </p:cBhvr>
                                      <p:tavLst>
                                        <p:tav tm="0">
                                          <p:val>
                                            <p:fltVal val="0"/>
                                          </p:val>
                                        </p:tav>
                                        <p:tav tm="100000">
                                          <p:val>
                                            <p:strVal val="#ppt_w"/>
                                          </p:val>
                                        </p:tav>
                                      </p:tavLst>
                                    </p:anim>
                                    <p:anim calcmode="lin" valueType="num">
                                      <p:cBhvr>
                                        <p:cTn id="19" dur="250" fill="hold"/>
                                        <p:tgtEl>
                                          <p:spTgt spid="4"/>
                                        </p:tgtEl>
                                        <p:attrNameLst>
                                          <p:attrName>ppt_h</p:attrName>
                                        </p:attrNameLst>
                                      </p:cBhvr>
                                      <p:tavLst>
                                        <p:tav tm="0">
                                          <p:val>
                                            <p:fltVal val="0"/>
                                          </p:val>
                                        </p:tav>
                                        <p:tav tm="100000">
                                          <p:val>
                                            <p:strVal val="#ppt_h"/>
                                          </p:val>
                                        </p:tav>
                                      </p:tavLst>
                                    </p:anim>
                                    <p:animEffect transition="in" filter="fade">
                                      <p:cBhvr>
                                        <p:cTn id="20" dur="250"/>
                                        <p:tgtEl>
                                          <p:spTgt spid="4"/>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75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250" fill="hold"/>
                                        <p:tgtEl>
                                          <p:spTgt spid="19"/>
                                        </p:tgtEl>
                                        <p:attrNameLst>
                                          <p:attrName>ppt_w</p:attrName>
                                        </p:attrNameLst>
                                      </p:cBhvr>
                                      <p:tavLst>
                                        <p:tav tm="0">
                                          <p:val>
                                            <p:fltVal val="0"/>
                                          </p:val>
                                        </p:tav>
                                        <p:tav tm="100000">
                                          <p:val>
                                            <p:strVal val="#ppt_w"/>
                                          </p:val>
                                        </p:tav>
                                      </p:tavLst>
                                    </p:anim>
                                    <p:anim calcmode="lin" valueType="num">
                                      <p:cBhvr>
                                        <p:cTn id="30" dur="250" fill="hold"/>
                                        <p:tgtEl>
                                          <p:spTgt spid="19"/>
                                        </p:tgtEl>
                                        <p:attrNameLst>
                                          <p:attrName>ppt_h</p:attrName>
                                        </p:attrNameLst>
                                      </p:cBhvr>
                                      <p:tavLst>
                                        <p:tav tm="0">
                                          <p:val>
                                            <p:fltVal val="0"/>
                                          </p:val>
                                        </p:tav>
                                        <p:tav tm="100000">
                                          <p:val>
                                            <p:strVal val="#ppt_h"/>
                                          </p:val>
                                        </p:tav>
                                      </p:tavLst>
                                    </p:anim>
                                    <p:animEffect transition="in" filter="fade">
                                      <p:cBhvr>
                                        <p:cTn id="31" dur="250"/>
                                        <p:tgtEl>
                                          <p:spTgt spid="19"/>
                                        </p:tgtEl>
                                      </p:cBhvr>
                                    </p:animEffect>
                                  </p:childTnLst>
                                </p:cTn>
                              </p:par>
                            </p:childTnLst>
                          </p:cTn>
                        </p:par>
                        <p:par>
                          <p:cTn id="32" fill="hold">
                            <p:stCondLst>
                              <p:cond delay="2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75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250" fill="hold"/>
                                        <p:tgtEl>
                                          <p:spTgt spid="21"/>
                                        </p:tgtEl>
                                        <p:attrNameLst>
                                          <p:attrName>ppt_w</p:attrName>
                                        </p:attrNameLst>
                                      </p:cBhvr>
                                      <p:tavLst>
                                        <p:tav tm="0">
                                          <p:val>
                                            <p:fltVal val="0"/>
                                          </p:val>
                                        </p:tav>
                                        <p:tav tm="100000">
                                          <p:val>
                                            <p:strVal val="#ppt_w"/>
                                          </p:val>
                                        </p:tav>
                                      </p:tavLst>
                                    </p:anim>
                                    <p:anim calcmode="lin" valueType="num">
                                      <p:cBhvr>
                                        <p:cTn id="41" dur="250" fill="hold"/>
                                        <p:tgtEl>
                                          <p:spTgt spid="21"/>
                                        </p:tgtEl>
                                        <p:attrNameLst>
                                          <p:attrName>ppt_h</p:attrName>
                                        </p:attrNameLst>
                                      </p:cBhvr>
                                      <p:tavLst>
                                        <p:tav tm="0">
                                          <p:val>
                                            <p:fltVal val="0"/>
                                          </p:val>
                                        </p:tav>
                                        <p:tav tm="100000">
                                          <p:val>
                                            <p:strVal val="#ppt_h"/>
                                          </p:val>
                                        </p:tav>
                                      </p:tavLst>
                                    </p:anim>
                                    <p:animEffect transition="in" filter="fade">
                                      <p:cBhvr>
                                        <p:cTn id="42" dur="250"/>
                                        <p:tgtEl>
                                          <p:spTgt spid="21"/>
                                        </p:tgtEl>
                                      </p:cBhvr>
                                    </p:animEffect>
                                  </p:childTnLst>
                                </p:cTn>
                              </p:par>
                            </p:childTnLst>
                          </p:cTn>
                        </p:par>
                        <p:par>
                          <p:cTn id="43" fill="hold">
                            <p:stCondLst>
                              <p:cond delay="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75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250" fill="hold"/>
                                        <p:tgtEl>
                                          <p:spTgt spid="23"/>
                                        </p:tgtEl>
                                        <p:attrNameLst>
                                          <p:attrName>ppt_w</p:attrName>
                                        </p:attrNameLst>
                                      </p:cBhvr>
                                      <p:tavLst>
                                        <p:tav tm="0">
                                          <p:val>
                                            <p:fltVal val="0"/>
                                          </p:val>
                                        </p:tav>
                                        <p:tav tm="100000">
                                          <p:val>
                                            <p:strVal val="#ppt_w"/>
                                          </p:val>
                                        </p:tav>
                                      </p:tavLst>
                                    </p:anim>
                                    <p:anim calcmode="lin" valueType="num">
                                      <p:cBhvr>
                                        <p:cTn id="52" dur="250" fill="hold"/>
                                        <p:tgtEl>
                                          <p:spTgt spid="23"/>
                                        </p:tgtEl>
                                        <p:attrNameLst>
                                          <p:attrName>ppt_h</p:attrName>
                                        </p:attrNameLst>
                                      </p:cBhvr>
                                      <p:tavLst>
                                        <p:tav tm="0">
                                          <p:val>
                                            <p:fltVal val="0"/>
                                          </p:val>
                                        </p:tav>
                                        <p:tav tm="100000">
                                          <p:val>
                                            <p:strVal val="#ppt_h"/>
                                          </p:val>
                                        </p:tav>
                                      </p:tavLst>
                                    </p:anim>
                                    <p:animEffect transition="in" filter="fade">
                                      <p:cBhvr>
                                        <p:cTn id="53" dur="250"/>
                                        <p:tgtEl>
                                          <p:spTgt spid="23"/>
                                        </p:tgtEl>
                                      </p:cBhvr>
                                    </p:animEffect>
                                  </p:childTnLst>
                                </p:cTn>
                              </p:par>
                            </p:childTnLst>
                          </p:cTn>
                        </p:par>
                        <p:par>
                          <p:cTn id="54" fill="hold">
                            <p:stCondLst>
                              <p:cond delay="25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75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right)">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15" grpId="0"/>
      <p:bldP spid="17" grpId="0"/>
      <p:bldP spid="18" grpId="0"/>
      <p:bldP spid="4" grpId="0" animBg="1"/>
      <p:bldP spid="19"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13"/>
          <p:cNvSpPr/>
          <p:nvPr/>
        </p:nvSpPr>
        <p:spPr>
          <a:xfrm>
            <a:off x="6516710" y="0"/>
            <a:ext cx="5675290" cy="6858000"/>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group discussion"/>
          <p:cNvPicPr>
            <a:picLocks noChangeAspect="1" noChangeArrowheads="1"/>
          </p:cNvPicPr>
          <p:nvPr/>
        </p:nvPicPr>
        <p:blipFill rotWithShape="1">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r="6654"/>
          <a:stretch/>
        </p:blipFill>
        <p:spPr bwMode="auto">
          <a:xfrm flipV="1">
            <a:off x="38636" y="1562704"/>
            <a:ext cx="6323528" cy="42629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356" y="3257497"/>
            <a:ext cx="2282476" cy="847564"/>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sp>
        <p:nvSpPr>
          <p:cNvPr id="7" name="Rectangle 6"/>
          <p:cNvSpPr/>
          <p:nvPr/>
        </p:nvSpPr>
        <p:spPr>
          <a:xfrm>
            <a:off x="8604841" y="204126"/>
            <a:ext cx="1220206" cy="584775"/>
          </a:xfrm>
          <a:prstGeom prst="rect">
            <a:avLst/>
          </a:prstGeom>
        </p:spPr>
        <p:txBody>
          <a:bodyPr wrap="none">
            <a:spAutoFit/>
          </a:bodyPr>
          <a:lstStyle/>
          <a:p>
            <a:r>
              <a:rPr lang="en-US" sz="3200" b="1" dirty="0" smtClean="0">
                <a:solidFill>
                  <a:schemeClr val="bg1"/>
                </a:solidFill>
                <a:latin typeface="Agency FB" panose="020B0503020202020204" pitchFamily="34" charset="0"/>
                <a:ea typeface="Calibri" panose="020F0502020204030204" pitchFamily="34" charset="0"/>
                <a:cs typeface="Times New Roman" panose="02020603050405020304" pitchFamily="18" charset="0"/>
              </a:rPr>
              <a:t>PRANDI</a:t>
            </a:r>
            <a:endParaRPr lang="en-US" sz="3200" b="1" dirty="0">
              <a:solidFill>
                <a:schemeClr val="bg1"/>
              </a:solidFill>
              <a:latin typeface="Agency FB" panose="020B0503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838682" y="2955418"/>
            <a:ext cx="5162288" cy="2303451"/>
          </a:xfrm>
          <a:prstGeom prst="rect">
            <a:avLst/>
          </a:prstGeom>
        </p:spPr>
        <p:txBody>
          <a:bodyPr wrap="square">
            <a:spAutoFit/>
          </a:bodyPr>
          <a:lstStyle/>
          <a:p>
            <a:pPr algn="ctr" fontAlgn="base">
              <a:lnSpc>
                <a:spcPct val="115000"/>
              </a:lnSpc>
              <a:spcAft>
                <a:spcPts val="1000"/>
              </a:spcAft>
            </a:pPr>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is the </a:t>
            </a:r>
            <a:r>
              <a:rPr lang="en-US"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MOST TRUSTED</a:t>
            </a:r>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name in leasing and property management services in Marin County. We offer unparalleled </a:t>
            </a:r>
            <a:r>
              <a:rPr lang="en-US"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CUSTOMER SERVICE</a:t>
            </a:r>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through </a:t>
            </a:r>
            <a:r>
              <a:rPr lang="en-US"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EFFECTIVE COMMUNICATION</a:t>
            </a:r>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TECHNOLOGY</a:t>
            </a:r>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n-US"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CONTINUED EDUCATION</a:t>
            </a:r>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Our intent is to maintain a strong presence in our community and to be a </a:t>
            </a:r>
            <a:r>
              <a:rPr lang="en-US"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RESPECTED LEADER</a:t>
            </a:r>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the industry.</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9" descr="Our Vision"/>
          <p:cNvPicPr/>
          <p:nvPr/>
        </p:nvPicPr>
        <p:blipFill rotWithShape="1">
          <a:blip r:embed="rId5" cstate="print">
            <a:lum bright="70000" contrast="-70000"/>
          </a:blip>
          <a:srcRect t="1" r="50806" b="-4947"/>
          <a:stretch/>
        </p:blipFill>
        <p:spPr bwMode="auto">
          <a:xfrm>
            <a:off x="8101052" y="1628540"/>
            <a:ext cx="2637547" cy="1007825"/>
          </a:xfrm>
          <a:prstGeom prst="rect">
            <a:avLst/>
          </a:prstGeom>
          <a:noFill/>
          <a:ln w="9525">
            <a:noFill/>
            <a:miter lim="800000"/>
            <a:headEnd/>
            <a:tailEnd/>
          </a:ln>
        </p:spPr>
      </p:pic>
      <p:cxnSp>
        <p:nvCxnSpPr>
          <p:cNvPr id="31" name="Straight Connector 30"/>
          <p:cNvCxnSpPr/>
          <p:nvPr/>
        </p:nvCxnSpPr>
        <p:spPr>
          <a:xfrm>
            <a:off x="1695714" y="940157"/>
            <a:ext cx="4846320" cy="0"/>
          </a:xfrm>
          <a:prstGeom prst="line">
            <a:avLst/>
          </a:prstGeom>
          <a:ln w="28575">
            <a:solidFill>
              <a:srgbClr val="9F1B3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16710" y="940157"/>
            <a:ext cx="567842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322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695714" y="940157"/>
            <a:ext cx="4846320" cy="0"/>
          </a:xfrm>
          <a:prstGeom prst="line">
            <a:avLst/>
          </a:prstGeom>
          <a:ln w="28575">
            <a:solidFill>
              <a:srgbClr val="9F1B35"/>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16710" y="0"/>
            <a:ext cx="5675290" cy="6858000"/>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group discussion"/>
          <p:cNvPicPr>
            <a:picLocks noChangeAspect="1" noChangeArrowheads="1"/>
          </p:cNvPicPr>
          <p:nvPr/>
        </p:nvPicPr>
        <p:blipFill rotWithShape="1">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r="6654"/>
          <a:stretch/>
        </p:blipFill>
        <p:spPr bwMode="auto">
          <a:xfrm flipV="1">
            <a:off x="38636" y="1562704"/>
            <a:ext cx="6323528" cy="42629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sp>
        <p:nvSpPr>
          <p:cNvPr id="7" name="Rectangle 6"/>
          <p:cNvSpPr/>
          <p:nvPr/>
        </p:nvSpPr>
        <p:spPr>
          <a:xfrm>
            <a:off x="8746509" y="204126"/>
            <a:ext cx="1350050" cy="584775"/>
          </a:xfrm>
          <a:prstGeom prst="rect">
            <a:avLst/>
          </a:prstGeom>
        </p:spPr>
        <p:txBody>
          <a:bodyPr wrap="none">
            <a:spAutoFit/>
          </a:bodyPr>
          <a:lstStyle/>
          <a:p>
            <a:r>
              <a:rPr lang="en-US" sz="3200" b="1" dirty="0" smtClean="0">
                <a:solidFill>
                  <a:schemeClr val="bg1"/>
                </a:solidFill>
                <a:latin typeface="Agency FB" panose="020B0503020202020204" pitchFamily="34" charset="0"/>
                <a:ea typeface="Calibri" panose="020F0502020204030204" pitchFamily="34" charset="0"/>
                <a:cs typeface="Times New Roman" panose="02020603050405020304" pitchFamily="18" charset="0"/>
              </a:rPr>
              <a:t>PROLINE</a:t>
            </a:r>
            <a:endParaRPr lang="en-US" sz="3200" b="1" dirty="0">
              <a:solidFill>
                <a:schemeClr val="bg1"/>
              </a:solidFill>
              <a:latin typeface="Agency FB" panose="020B0503020202020204" pitchFamily="34" charset="0"/>
              <a:ea typeface="Calibri" panose="020F0502020204030204" pitchFamily="34" charset="0"/>
              <a:cs typeface="Times New Roman" panose="02020603050405020304" pitchFamily="18" charset="0"/>
            </a:endParaRPr>
          </a:p>
        </p:txBody>
      </p:sp>
      <p:pic>
        <p:nvPicPr>
          <p:cNvPr id="13" name="Picture 12" descr="https://tse4.mm.bing.net/th?id=OIP.M8d5a00bef2b6f44e6315870c7d3edeefo0&amp;pid=15.1&amp;P=0&amp;w=284&amp;h=98"/>
          <p:cNvPicPr/>
          <p:nvPr/>
        </p:nvPicPr>
        <p:blipFill>
          <a:blip r:embed="rId4" cstate="print">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2440108" y="3425780"/>
            <a:ext cx="1809920" cy="648666"/>
          </a:xfrm>
          <a:prstGeom prst="rect">
            <a:avLst/>
          </a:prstGeom>
          <a:noFill/>
          <a:ln w="9525">
            <a:noFill/>
            <a:miter lim="800000"/>
            <a:headEnd/>
            <a:tailEnd/>
          </a:ln>
        </p:spPr>
      </p:pic>
      <p:cxnSp>
        <p:nvCxnSpPr>
          <p:cNvPr id="15" name="Straight Connector 14"/>
          <p:cNvCxnSpPr/>
          <p:nvPr/>
        </p:nvCxnSpPr>
        <p:spPr>
          <a:xfrm>
            <a:off x="6516710" y="940157"/>
            <a:ext cx="567842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838682" y="2955418"/>
            <a:ext cx="5162288" cy="2622000"/>
          </a:xfrm>
          <a:prstGeom prst="rect">
            <a:avLst/>
          </a:prstGeom>
        </p:spPr>
        <p:txBody>
          <a:bodyPr wrap="square">
            <a:spAutoFit/>
          </a:bodyPr>
          <a:lstStyle/>
          <a:p>
            <a:pPr algn="ctr" fontAlgn="base">
              <a:lnSpc>
                <a:spcPct val="115000"/>
              </a:lnSpc>
              <a:spcAft>
                <a:spcPts val="1000"/>
              </a:spcAft>
            </a:pPr>
            <a:r>
              <a:rPr lang="en-US" dirty="0" smtClean="0">
                <a:solidFill>
                  <a:schemeClr val="bg1"/>
                </a:solidFill>
              </a:rPr>
              <a:t>is to transform the property management industry through </a:t>
            </a:r>
            <a:r>
              <a:rPr lang="en-US" b="1" dirty="0" smtClean="0">
                <a:solidFill>
                  <a:schemeClr val="bg1"/>
                </a:solidFill>
              </a:rPr>
              <a:t>COMMITMENT</a:t>
            </a:r>
            <a:r>
              <a:rPr lang="en-US" dirty="0" smtClean="0">
                <a:solidFill>
                  <a:schemeClr val="bg1"/>
                </a:solidFill>
              </a:rPr>
              <a:t> to positive change and </a:t>
            </a:r>
            <a:r>
              <a:rPr lang="en-US" b="1" dirty="0" smtClean="0">
                <a:solidFill>
                  <a:schemeClr val="bg1"/>
                </a:solidFill>
              </a:rPr>
              <a:t>INNOVATION</a:t>
            </a:r>
            <a:r>
              <a:rPr lang="en-US" dirty="0" smtClean="0">
                <a:solidFill>
                  <a:schemeClr val="bg1"/>
                </a:solidFill>
              </a:rPr>
              <a:t> that redefines the </a:t>
            </a:r>
            <a:r>
              <a:rPr lang="en-US" b="1" dirty="0" smtClean="0">
                <a:solidFill>
                  <a:schemeClr val="bg1"/>
                </a:solidFill>
              </a:rPr>
              <a:t>QUALITY AND CONSISTENCY </a:t>
            </a:r>
            <a:r>
              <a:rPr lang="en-US" dirty="0" smtClean="0">
                <a:solidFill>
                  <a:schemeClr val="bg1"/>
                </a:solidFill>
              </a:rPr>
              <a:t>of service that our clients can expect from a property manager.  We strive to inspire trust through honesty, </a:t>
            </a:r>
            <a:r>
              <a:rPr lang="en-US" b="1" dirty="0" smtClean="0">
                <a:solidFill>
                  <a:schemeClr val="bg1"/>
                </a:solidFill>
              </a:rPr>
              <a:t>INTEGRITY AND TRANSPARENCY</a:t>
            </a:r>
            <a:r>
              <a:rPr lang="en-US" dirty="0" smtClean="0">
                <a:solidFill>
                  <a:schemeClr val="bg1"/>
                </a:solidFill>
              </a:rPr>
              <a:t>. To grow with, give back to, and act as </a:t>
            </a:r>
            <a:r>
              <a:rPr lang="en-US" b="1" dirty="0" smtClean="0">
                <a:solidFill>
                  <a:schemeClr val="bg1"/>
                </a:solidFill>
              </a:rPr>
              <a:t>LEADERS</a:t>
            </a:r>
            <a:r>
              <a:rPr lang="en-US" dirty="0" smtClean="0">
                <a:solidFill>
                  <a:schemeClr val="bg1"/>
                </a:solidFill>
              </a:rPr>
              <a:t> within our communities.</a:t>
            </a:r>
            <a:endParaRPr lang="en-US" dirty="0">
              <a:solidFill>
                <a:schemeClr val="bg1"/>
              </a:solidFill>
            </a:endParaRPr>
          </a:p>
        </p:txBody>
      </p:sp>
      <p:pic>
        <p:nvPicPr>
          <p:cNvPr id="18" name="Picture 17" descr="Our Vision"/>
          <p:cNvPicPr/>
          <p:nvPr/>
        </p:nvPicPr>
        <p:blipFill rotWithShape="1">
          <a:blip r:embed="rId5" cstate="print">
            <a:lum bright="70000" contrast="-70000"/>
          </a:blip>
          <a:srcRect t="1" r="50806" b="-4947"/>
          <a:stretch/>
        </p:blipFill>
        <p:spPr bwMode="auto">
          <a:xfrm>
            <a:off x="8101052" y="1628540"/>
            <a:ext cx="2637547" cy="1007825"/>
          </a:xfrm>
          <a:prstGeom prst="rect">
            <a:avLst/>
          </a:prstGeom>
          <a:noFill/>
          <a:ln w="9525">
            <a:noFill/>
            <a:miter lim="800000"/>
            <a:headEnd/>
            <a:tailEnd/>
          </a:ln>
        </p:spPr>
      </p:pic>
    </p:spTree>
    <p:extLst>
      <p:ext uri="{BB962C8B-B14F-4D97-AF65-F5344CB8AC3E}">
        <p14:creationId xmlns:p14="http://schemas.microsoft.com/office/powerpoint/2010/main" val="2931301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6246253"/>
            <a:ext cx="12192000" cy="5473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10648"/>
            <a:ext cx="12192000" cy="547352"/>
          </a:xfrm>
          <a:prstGeom prst="rect">
            <a:avLst/>
          </a:prstGeom>
          <a:solidFill>
            <a:srgbClr val="9F1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154" y="5084595"/>
            <a:ext cx="2816180" cy="1045747"/>
          </a:xfrm>
          <a:prstGeom prst="rect">
            <a:avLst/>
          </a:prstGeom>
        </p:spPr>
      </p:pic>
      <p:cxnSp>
        <p:nvCxnSpPr>
          <p:cNvPr id="16" name="Straight Connector 15"/>
          <p:cNvCxnSpPr/>
          <p:nvPr/>
        </p:nvCxnSpPr>
        <p:spPr>
          <a:xfrm rot="5400000">
            <a:off x="1545249" y="472439"/>
            <a:ext cx="640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 y="63321"/>
            <a:ext cx="1668216" cy="889715"/>
          </a:xfrm>
          <a:prstGeom prst="rect">
            <a:avLst/>
          </a:prstGeom>
        </p:spPr>
      </p:pic>
      <p:cxnSp>
        <p:nvCxnSpPr>
          <p:cNvPr id="5" name="Straight Connector 4"/>
          <p:cNvCxnSpPr/>
          <p:nvPr/>
        </p:nvCxnSpPr>
        <p:spPr>
          <a:xfrm>
            <a:off x="1697862" y="940157"/>
            <a:ext cx="10494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3741" y="1969116"/>
            <a:ext cx="11144518" cy="1015663"/>
          </a:xfrm>
          <a:prstGeom prst="rect">
            <a:avLst/>
          </a:prstGeom>
        </p:spPr>
        <p:txBody>
          <a:bodyPr wrap="square">
            <a:spAutoFit/>
          </a:bodyPr>
          <a:lstStyle/>
          <a:p>
            <a:pPr algn="ctr">
              <a:lnSpc>
                <a:spcPct val="150000"/>
              </a:lnSpc>
            </a:pPr>
            <a:r>
              <a:rPr lang="en-US" sz="2000" b="1" dirty="0">
                <a:solidFill>
                  <a:srgbClr val="9F1B35"/>
                </a:solidFill>
              </a:rPr>
              <a:t>RESOLUTION FOR </a:t>
            </a:r>
            <a:r>
              <a:rPr lang="en-US" sz="2000" b="1" dirty="0" smtClean="0">
                <a:solidFill>
                  <a:srgbClr val="9F1B35"/>
                </a:solidFill>
              </a:rPr>
              <a:t>EVERY CHALLENGE </a:t>
            </a:r>
            <a:r>
              <a:rPr lang="en-US" sz="2000" b="1" dirty="0">
                <a:solidFill>
                  <a:srgbClr val="9F1B35"/>
                </a:solidFill>
              </a:rPr>
              <a:t>SHOULD BE GUIDED IN VALUE AND THEORY BY YOUR ULTIMATE VISION.  </a:t>
            </a:r>
            <a:r>
              <a:rPr lang="en-US" sz="2000" b="1" dirty="0" smtClean="0">
                <a:solidFill>
                  <a:srgbClr val="9F1B35"/>
                </a:solidFill>
              </a:rPr>
              <a:t>THERE </a:t>
            </a:r>
            <a:r>
              <a:rPr lang="en-US" sz="2000" b="1" dirty="0">
                <a:solidFill>
                  <a:srgbClr val="9F1B35"/>
                </a:solidFill>
              </a:rPr>
              <a:t>ARE THREE ADDITIONAL CRITERIA NECESSARY TO ENSURE </a:t>
            </a:r>
            <a:r>
              <a:rPr lang="en-US" sz="2000" b="1" dirty="0" smtClean="0">
                <a:solidFill>
                  <a:srgbClr val="9F1B35"/>
                </a:solidFill>
              </a:rPr>
              <a:t>PREPAREDNESS.</a:t>
            </a:r>
            <a:endParaRPr lang="en-US" sz="2000" b="1" dirty="0">
              <a:solidFill>
                <a:srgbClr val="9F1B35"/>
              </a:solidFill>
            </a:endParaRPr>
          </a:p>
        </p:txBody>
      </p:sp>
      <p:sp>
        <p:nvSpPr>
          <p:cNvPr id="3" name="Oval 2"/>
          <p:cNvSpPr/>
          <p:nvPr/>
        </p:nvSpPr>
        <p:spPr>
          <a:xfrm>
            <a:off x="3140297" y="3199667"/>
            <a:ext cx="914400" cy="914400"/>
          </a:xfrm>
          <a:prstGeom prst="ellipse">
            <a:avLst/>
          </a:prstGeom>
          <a:solidFill>
            <a:srgbClr val="9F1B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94984" y="3199667"/>
            <a:ext cx="914400" cy="914400"/>
          </a:xfrm>
          <a:prstGeom prst="ellipse">
            <a:avLst/>
          </a:prstGeom>
          <a:solidFill>
            <a:srgbClr val="9F1B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9671" y="3199667"/>
            <a:ext cx="914400" cy="914400"/>
          </a:xfrm>
          <a:prstGeom prst="ellipse">
            <a:avLst/>
          </a:prstGeom>
          <a:solidFill>
            <a:srgbClr val="9F1B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02793" y="4152704"/>
            <a:ext cx="2240924" cy="464871"/>
          </a:xfrm>
          <a:prstGeom prst="rect">
            <a:avLst/>
          </a:prstGeom>
        </p:spPr>
        <p:txBody>
          <a:bodyPr wrap="square">
            <a:spAutoFit/>
          </a:bodyPr>
          <a:lstStyle/>
          <a:p>
            <a:pPr algn="ctr">
              <a:lnSpc>
                <a:spcPct val="150000"/>
              </a:lnSpc>
            </a:pPr>
            <a:r>
              <a:rPr lang="en-US" b="1" dirty="0" smtClean="0"/>
              <a:t>MONITORING</a:t>
            </a:r>
            <a:endParaRPr lang="en-US" b="1" dirty="0"/>
          </a:p>
        </p:txBody>
      </p:sp>
      <p:sp>
        <p:nvSpPr>
          <p:cNvPr id="13" name="Rectangle 12"/>
          <p:cNvSpPr/>
          <p:nvPr/>
        </p:nvSpPr>
        <p:spPr>
          <a:xfrm>
            <a:off x="4857480" y="4152704"/>
            <a:ext cx="2240924" cy="464871"/>
          </a:xfrm>
          <a:prstGeom prst="rect">
            <a:avLst/>
          </a:prstGeom>
        </p:spPr>
        <p:txBody>
          <a:bodyPr wrap="square">
            <a:spAutoFit/>
          </a:bodyPr>
          <a:lstStyle/>
          <a:p>
            <a:pPr algn="ctr">
              <a:lnSpc>
                <a:spcPct val="150000"/>
              </a:lnSpc>
            </a:pPr>
            <a:r>
              <a:rPr lang="en-US" b="1" dirty="0"/>
              <a:t>EVALUATION </a:t>
            </a:r>
          </a:p>
        </p:txBody>
      </p:sp>
      <p:sp>
        <p:nvSpPr>
          <p:cNvPr id="14" name="Rectangle 13"/>
          <p:cNvSpPr/>
          <p:nvPr/>
        </p:nvSpPr>
        <p:spPr>
          <a:xfrm>
            <a:off x="7212167" y="4152704"/>
            <a:ext cx="2240924" cy="464871"/>
          </a:xfrm>
          <a:prstGeom prst="rect">
            <a:avLst/>
          </a:prstGeom>
        </p:spPr>
        <p:txBody>
          <a:bodyPr wrap="square">
            <a:spAutoFit/>
          </a:bodyPr>
          <a:lstStyle/>
          <a:p>
            <a:pPr algn="ctr">
              <a:lnSpc>
                <a:spcPct val="150000"/>
              </a:lnSpc>
            </a:pPr>
            <a:r>
              <a:rPr lang="en-US" b="1" dirty="0"/>
              <a:t>DELIVERY</a:t>
            </a:r>
          </a:p>
        </p:txBody>
      </p:sp>
      <p:sp>
        <p:nvSpPr>
          <p:cNvPr id="15" name="AutoShape 127"/>
          <p:cNvSpPr>
            <a:spLocks/>
          </p:cNvSpPr>
          <p:nvPr/>
        </p:nvSpPr>
        <p:spPr bwMode="auto">
          <a:xfrm>
            <a:off x="3394655" y="3408330"/>
            <a:ext cx="457200" cy="457200"/>
          </a:xfrm>
          <a:custGeom>
            <a:avLst/>
            <a:gdLst>
              <a:gd name="T0" fmla="*/ 209330669 w 21600"/>
              <a:gd name="T1" fmla="*/ 171605533 h 21600"/>
              <a:gd name="T2" fmla="*/ 147645812 w 21600"/>
              <a:gd name="T3" fmla="*/ 111832950 h 21600"/>
              <a:gd name="T4" fmla="*/ 156882037 w 21600"/>
              <a:gd name="T5" fmla="*/ 76019573 h 21600"/>
              <a:gd name="T6" fmla="*/ 78441019 w 21600"/>
              <a:gd name="T7" fmla="*/ 0 h 21600"/>
              <a:gd name="T8" fmla="*/ 0 w 21600"/>
              <a:gd name="T9" fmla="*/ 76019573 h 21600"/>
              <a:gd name="T10" fmla="*/ 78441019 w 21600"/>
              <a:gd name="T11" fmla="*/ 152039235 h 21600"/>
              <a:gd name="T12" fmla="*/ 114938265 w 21600"/>
              <a:gd name="T13" fmla="*/ 143308627 h 21600"/>
              <a:gd name="T14" fmla="*/ 176739387 w 21600"/>
              <a:gd name="T15" fmla="*/ 203194979 h 21600"/>
              <a:gd name="T16" fmla="*/ 209330669 w 21600"/>
              <a:gd name="T17" fmla="*/ 171605533 h 21600"/>
              <a:gd name="T18" fmla="*/ 26156485 w 21600"/>
              <a:gd name="T19" fmla="*/ 76019573 h 21600"/>
              <a:gd name="T20" fmla="*/ 78441019 w 21600"/>
              <a:gd name="T21" fmla="*/ 25351984 h 21600"/>
              <a:gd name="T22" fmla="*/ 130724560 w 21600"/>
              <a:gd name="T23" fmla="*/ 76019573 h 21600"/>
              <a:gd name="T24" fmla="*/ 78441019 w 21600"/>
              <a:gd name="T25" fmla="*/ 126686286 h 21600"/>
              <a:gd name="T26" fmla="*/ 26156485 w 21600"/>
              <a:gd name="T27" fmla="*/ 76019573 h 21600"/>
              <a:gd name="T28" fmla="*/ 26156485 w 21600"/>
              <a:gd name="T29" fmla="*/ 76019573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8242"/>
                </a:moveTo>
                <a:lnTo>
                  <a:pt x="15235" y="11888"/>
                </a:lnTo>
                <a:cubicBezTo>
                  <a:pt x="15843" y="10753"/>
                  <a:pt x="16188" y="9458"/>
                  <a:pt x="16188" y="8081"/>
                </a:cubicBezTo>
                <a:cubicBezTo>
                  <a:pt x="16188" y="3618"/>
                  <a:pt x="12564" y="0"/>
                  <a:pt x="8094" y="0"/>
                </a:cubicBezTo>
                <a:cubicBezTo>
                  <a:pt x="3624" y="0"/>
                  <a:pt x="0" y="3618"/>
                  <a:pt x="0" y="8081"/>
                </a:cubicBezTo>
                <a:cubicBezTo>
                  <a:pt x="0" y="12544"/>
                  <a:pt x="3624" y="16162"/>
                  <a:pt x="8094" y="16162"/>
                </a:cubicBezTo>
                <a:cubicBezTo>
                  <a:pt x="9454" y="16162"/>
                  <a:pt x="10735" y="15826"/>
                  <a:pt x="11860" y="15234"/>
                </a:cubicBezTo>
                <a:lnTo>
                  <a:pt x="18237" y="21600"/>
                </a:lnTo>
                <a:lnTo>
                  <a:pt x="21600" y="18242"/>
                </a:lnTo>
                <a:close/>
                <a:moveTo>
                  <a:pt x="2699" y="8081"/>
                </a:moveTo>
                <a:cubicBezTo>
                  <a:pt x="2699" y="5111"/>
                  <a:pt x="5119" y="2695"/>
                  <a:pt x="8094" y="2695"/>
                </a:cubicBezTo>
                <a:cubicBezTo>
                  <a:pt x="11069" y="2695"/>
                  <a:pt x="13489" y="5111"/>
                  <a:pt x="13489" y="8081"/>
                </a:cubicBezTo>
                <a:cubicBezTo>
                  <a:pt x="13489" y="11051"/>
                  <a:pt x="11069" y="13467"/>
                  <a:pt x="8094" y="13467"/>
                </a:cubicBezTo>
                <a:cubicBezTo>
                  <a:pt x="5119" y="13467"/>
                  <a:pt x="2699" y="11051"/>
                  <a:pt x="2699" y="8081"/>
                </a:cubicBezTo>
                <a:close/>
                <a:moveTo>
                  <a:pt x="2699" y="8081"/>
                </a:moveTo>
              </a:path>
            </a:pathLst>
          </a:custGeom>
          <a:solidFill>
            <a:schemeClr val="bg1"/>
          </a:solidFill>
          <a:ln>
            <a:noFill/>
          </a:ln>
        </p:spPr>
        <p:txBody>
          <a:bodyPr lIns="0" tIns="0" rIns="0" bIns="0"/>
          <a:lstStyle/>
          <a:p>
            <a:pPr fontAlgn="auto">
              <a:spcBef>
                <a:spcPts val="0"/>
              </a:spcBef>
              <a:spcAft>
                <a:spcPts val="0"/>
              </a:spcAft>
              <a:defRPr/>
            </a:pPr>
            <a:endParaRPr lang="en-US">
              <a:latin typeface="+mn-lt"/>
              <a:ea typeface="+mn-ea"/>
            </a:endParaRPr>
          </a:p>
        </p:txBody>
      </p:sp>
      <p:sp>
        <p:nvSpPr>
          <p:cNvPr id="17" name="AutoShape 123"/>
          <p:cNvSpPr>
            <a:spLocks/>
          </p:cNvSpPr>
          <p:nvPr/>
        </p:nvSpPr>
        <p:spPr bwMode="auto">
          <a:xfrm>
            <a:off x="5736463" y="3466929"/>
            <a:ext cx="457200" cy="365760"/>
          </a:xfrm>
          <a:custGeom>
            <a:avLst/>
            <a:gdLst>
              <a:gd name="T0" fmla="*/ 2416233 w 21432"/>
              <a:gd name="T1" fmla="*/ 37812138 h 21485"/>
              <a:gd name="T2" fmla="*/ 2425980 w 21432"/>
              <a:gd name="T3" fmla="*/ 33079070 h 21485"/>
              <a:gd name="T4" fmla="*/ 23225606 w 21432"/>
              <a:gd name="T5" fmla="*/ 24721385 h 21485"/>
              <a:gd name="T6" fmla="*/ 34998791 w 21432"/>
              <a:gd name="T7" fmla="*/ 24718284 h 21485"/>
              <a:gd name="T8" fmla="*/ 68774403 w 21432"/>
              <a:gd name="T9" fmla="*/ 38258726 h 21485"/>
              <a:gd name="T10" fmla="*/ 80536849 w 21432"/>
              <a:gd name="T11" fmla="*/ 38255998 h 21485"/>
              <a:gd name="T12" fmla="*/ 173090229 w 21432"/>
              <a:gd name="T13" fmla="*/ 979326 h 21485"/>
              <a:gd name="T14" fmla="*/ 184872278 w 21432"/>
              <a:gd name="T15" fmla="*/ 967608 h 21485"/>
              <a:gd name="T16" fmla="*/ 205565313 w 21432"/>
              <a:gd name="T17" fmla="*/ 9222663 h 21485"/>
              <a:gd name="T18" fmla="*/ 205594663 w 21432"/>
              <a:gd name="T19" fmla="*/ 13944012 h 21485"/>
              <a:gd name="T20" fmla="*/ 93348409 w 21432"/>
              <a:gd name="T21" fmla="*/ 59148889 h 21485"/>
              <a:gd name="T22" fmla="*/ 79158990 w 21432"/>
              <a:gd name="T23" fmla="*/ 61517000 h 21485"/>
              <a:gd name="T24" fmla="*/ 69462742 w 21432"/>
              <a:gd name="T25" fmla="*/ 61517000 h 21485"/>
              <a:gd name="T26" fmla="*/ 55263567 w 21432"/>
              <a:gd name="T27" fmla="*/ 59148889 h 21485"/>
              <a:gd name="T28" fmla="*/ 2416233 w 21432"/>
              <a:gd name="T29" fmla="*/ 37812138 h 21485"/>
              <a:gd name="T30" fmla="*/ 2416233 w 21432"/>
              <a:gd name="T31" fmla="*/ 37812138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249" y="13206"/>
                </a:moveTo>
                <a:cubicBezTo>
                  <a:pt x="-84" y="12751"/>
                  <a:pt x="-83" y="12007"/>
                  <a:pt x="250" y="11553"/>
                </a:cubicBezTo>
                <a:lnTo>
                  <a:pt x="2393" y="8634"/>
                </a:lnTo>
                <a:cubicBezTo>
                  <a:pt x="2726" y="8180"/>
                  <a:pt x="3272" y="8180"/>
                  <a:pt x="3606" y="8633"/>
                </a:cubicBezTo>
                <a:lnTo>
                  <a:pt x="7086" y="13362"/>
                </a:lnTo>
                <a:cubicBezTo>
                  <a:pt x="7420" y="13816"/>
                  <a:pt x="7965" y="13815"/>
                  <a:pt x="8298" y="13361"/>
                </a:cubicBezTo>
                <a:lnTo>
                  <a:pt x="17834" y="342"/>
                </a:lnTo>
                <a:cubicBezTo>
                  <a:pt x="18167" y="-113"/>
                  <a:pt x="18713" y="-115"/>
                  <a:pt x="19048" y="338"/>
                </a:cubicBezTo>
                <a:lnTo>
                  <a:pt x="21180" y="3221"/>
                </a:lnTo>
                <a:cubicBezTo>
                  <a:pt x="21515" y="3674"/>
                  <a:pt x="21516" y="4416"/>
                  <a:pt x="21183" y="4870"/>
                </a:cubicBezTo>
                <a:lnTo>
                  <a:pt x="9618" y="20658"/>
                </a:lnTo>
                <a:cubicBezTo>
                  <a:pt x="9285" y="21113"/>
                  <a:pt x="8627" y="21485"/>
                  <a:pt x="8156" y="21485"/>
                </a:cubicBezTo>
                <a:lnTo>
                  <a:pt x="7157" y="21485"/>
                </a:lnTo>
                <a:cubicBezTo>
                  <a:pt x="6685" y="21485"/>
                  <a:pt x="6027" y="21112"/>
                  <a:pt x="5694" y="20658"/>
                </a:cubicBezTo>
                <a:lnTo>
                  <a:pt x="249" y="13206"/>
                </a:lnTo>
                <a:close/>
                <a:moveTo>
                  <a:pt x="249" y="13206"/>
                </a:moveTo>
              </a:path>
            </a:pathLst>
          </a:custGeom>
          <a:solidFill>
            <a:schemeClr val="bg1"/>
          </a:solidFill>
          <a:ln>
            <a:noFill/>
          </a:ln>
        </p:spPr>
        <p:txBody>
          <a:bodyPr lIns="0" tIns="0" rIns="0" bIns="0"/>
          <a:lstStyle/>
          <a:p>
            <a:pPr fontAlgn="auto">
              <a:spcBef>
                <a:spcPts val="0"/>
              </a:spcBef>
              <a:spcAft>
                <a:spcPts val="0"/>
              </a:spcAft>
              <a:defRPr/>
            </a:pPr>
            <a:endParaRPr lang="en-US">
              <a:latin typeface="+mn-lt"/>
              <a:ea typeface="+mn-ea"/>
            </a:endParaRPr>
          </a:p>
        </p:txBody>
      </p:sp>
      <p:grpSp>
        <p:nvGrpSpPr>
          <p:cNvPr id="18" name="Group 184"/>
          <p:cNvGrpSpPr>
            <a:grpSpLocks/>
          </p:cNvGrpSpPr>
          <p:nvPr/>
        </p:nvGrpSpPr>
        <p:grpSpPr bwMode="auto">
          <a:xfrm>
            <a:off x="8032551" y="3454050"/>
            <a:ext cx="548640" cy="365760"/>
            <a:chOff x="0" y="0"/>
            <a:chExt cx="575" cy="372"/>
          </a:xfrm>
          <a:solidFill>
            <a:schemeClr val="bg1"/>
          </a:solidFill>
        </p:grpSpPr>
        <p:sp>
          <p:nvSpPr>
            <p:cNvPr id="19" name="AutoShape 180"/>
            <p:cNvSpPr>
              <a:spLocks/>
            </p:cNvSpPr>
            <p:nvPr/>
          </p:nvSpPr>
          <p:spPr bwMode="auto">
            <a:xfrm>
              <a:off x="239" y="0"/>
              <a:ext cx="336" cy="2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99" y="0"/>
                  </a:moveTo>
                  <a:lnTo>
                    <a:pt x="0" y="0"/>
                  </a:lnTo>
                  <a:lnTo>
                    <a:pt x="0" y="21600"/>
                  </a:lnTo>
                  <a:lnTo>
                    <a:pt x="9811" y="21600"/>
                  </a:lnTo>
                  <a:cubicBezTo>
                    <a:pt x="10581" y="19662"/>
                    <a:pt x="12280" y="18310"/>
                    <a:pt x="14253" y="18310"/>
                  </a:cubicBezTo>
                  <a:cubicBezTo>
                    <a:pt x="16225" y="18310"/>
                    <a:pt x="17924" y="19662"/>
                    <a:pt x="18694" y="21600"/>
                  </a:cubicBezTo>
                  <a:lnTo>
                    <a:pt x="21600" y="21600"/>
                  </a:lnTo>
                  <a:lnTo>
                    <a:pt x="21600" y="0"/>
                  </a:lnTo>
                  <a:lnTo>
                    <a:pt x="21599" y="0"/>
                  </a:lnTo>
                  <a:close/>
                  <a:moveTo>
                    <a:pt x="21599"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a:latin typeface="+mn-lt"/>
                <a:ea typeface="+mn-ea"/>
              </a:endParaRPr>
            </a:p>
          </p:txBody>
        </p:sp>
        <p:sp>
          <p:nvSpPr>
            <p:cNvPr id="20" name="AutoShape 181"/>
            <p:cNvSpPr>
              <a:spLocks/>
            </p:cNvSpPr>
            <p:nvPr/>
          </p:nvSpPr>
          <p:spPr bwMode="auto">
            <a:xfrm>
              <a:off x="0" y="80"/>
              <a:ext cx="203" cy="2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5116" y="17018"/>
                  </a:moveTo>
                  <a:cubicBezTo>
                    <a:pt x="17780" y="17018"/>
                    <a:pt x="20138" y="18290"/>
                    <a:pt x="21600" y="20237"/>
                  </a:cubicBezTo>
                  <a:lnTo>
                    <a:pt x="21600" y="0"/>
                  </a:lnTo>
                  <a:lnTo>
                    <a:pt x="8120" y="0"/>
                  </a:lnTo>
                  <a:lnTo>
                    <a:pt x="0" y="8727"/>
                  </a:lnTo>
                  <a:lnTo>
                    <a:pt x="0" y="21600"/>
                  </a:lnTo>
                  <a:lnTo>
                    <a:pt x="7810" y="21600"/>
                  </a:lnTo>
                  <a:cubicBezTo>
                    <a:pt x="9078" y="18901"/>
                    <a:pt x="11871" y="17018"/>
                    <a:pt x="15116" y="17018"/>
                  </a:cubicBezTo>
                  <a:close/>
                  <a:moveTo>
                    <a:pt x="4989" y="9545"/>
                  </a:moveTo>
                  <a:lnTo>
                    <a:pt x="9521" y="4309"/>
                  </a:lnTo>
                  <a:lnTo>
                    <a:pt x="16723" y="4309"/>
                  </a:lnTo>
                  <a:lnTo>
                    <a:pt x="16723" y="13692"/>
                  </a:lnTo>
                  <a:lnTo>
                    <a:pt x="4989" y="13692"/>
                  </a:lnTo>
                  <a:lnTo>
                    <a:pt x="4989" y="9545"/>
                  </a:lnTo>
                  <a:close/>
                  <a:moveTo>
                    <a:pt x="4989" y="9545"/>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a:latin typeface="+mn-lt"/>
                <a:ea typeface="+mn-ea"/>
              </a:endParaRPr>
            </a:p>
          </p:txBody>
        </p:sp>
        <p:sp>
          <p:nvSpPr>
            <p:cNvPr id="21" name="AutoShape 182"/>
            <p:cNvSpPr>
              <a:spLocks/>
            </p:cNvSpPr>
            <p:nvPr/>
          </p:nvSpPr>
          <p:spPr bwMode="auto">
            <a:xfrm>
              <a:off x="96" y="272"/>
              <a:ext cx="100" cy="100"/>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a:latin typeface="+mn-lt"/>
                <a:ea typeface="+mn-ea"/>
              </a:endParaRPr>
            </a:p>
          </p:txBody>
        </p:sp>
        <p:sp>
          <p:nvSpPr>
            <p:cNvPr id="22" name="AutoShape 183"/>
            <p:cNvSpPr>
              <a:spLocks/>
            </p:cNvSpPr>
            <p:nvPr/>
          </p:nvSpPr>
          <p:spPr bwMode="auto">
            <a:xfrm>
              <a:off x="416" y="272"/>
              <a:ext cx="100" cy="100"/>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1687120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885</Words>
  <Application>Microsoft Office PowerPoint</Application>
  <PresentationFormat>Custom</PresentationFormat>
  <Paragraphs>99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Shoaib Azhar</dc:creator>
  <cp:lastModifiedBy>Carla Earnest</cp:lastModifiedBy>
  <cp:revision>98</cp:revision>
  <dcterms:created xsi:type="dcterms:W3CDTF">2016-10-09T07:29:15Z</dcterms:created>
  <dcterms:modified xsi:type="dcterms:W3CDTF">2016-10-13T12:58:45Z</dcterms:modified>
</cp:coreProperties>
</file>