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6" r:id="rId2"/>
    <p:sldId id="298" r:id="rId3"/>
    <p:sldId id="305" r:id="rId4"/>
    <p:sldId id="311" r:id="rId5"/>
    <p:sldId id="306" r:id="rId6"/>
    <p:sldId id="310" r:id="rId7"/>
    <p:sldId id="312" r:id="rId8"/>
    <p:sldId id="314" r:id="rId9"/>
    <p:sldId id="313" r:id="rId10"/>
    <p:sldId id="309" r:id="rId11"/>
    <p:sldId id="308" r:id="rId12"/>
    <p:sldId id="302" r:id="rId13"/>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rek Kalles" initials="" lastIdx="18"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669" autoAdjust="0"/>
    <p:restoredTop sz="84370" autoAdjust="0"/>
  </p:normalViewPr>
  <p:slideViewPr>
    <p:cSldViewPr>
      <p:cViewPr>
        <p:scale>
          <a:sx n="80" d="100"/>
          <a:sy n="80" d="100"/>
        </p:scale>
        <p:origin x="-366"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Georgia" pitchFamily="18" charset="0"/>
              </a:defRPr>
            </a:lvl1pPr>
          </a:lstStyle>
          <a:p>
            <a:endParaRPr lang="en-US"/>
          </a:p>
        </p:txBody>
      </p:sp>
      <p:sp>
        <p:nvSpPr>
          <p:cNvPr id="44035"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Georgia" pitchFamily="18" charset="0"/>
              </a:defRPr>
            </a:lvl1pPr>
          </a:lstStyle>
          <a:p>
            <a:fld id="{0823BD64-5D7F-4C84-9097-64D4D40017E2}" type="datetimeFigureOut">
              <a:rPr lang="en-US"/>
              <a:pPr/>
              <a:t>9/14/2010</a:t>
            </a:fld>
            <a:endParaRPr lang="en-US"/>
          </a:p>
        </p:txBody>
      </p:sp>
      <p:sp>
        <p:nvSpPr>
          <p:cNvPr id="44036"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Georgia" pitchFamily="18" charset="0"/>
              </a:defRPr>
            </a:lvl1pPr>
          </a:lstStyle>
          <a:p>
            <a:endParaRPr lang="en-US"/>
          </a:p>
        </p:txBody>
      </p:sp>
      <p:sp>
        <p:nvSpPr>
          <p:cNvPr id="44037"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Georgia" pitchFamily="18" charset="0"/>
              </a:defRPr>
            </a:lvl1pPr>
          </a:lstStyle>
          <a:p>
            <a:fld id="{5DA0A2AF-81AA-4BBF-9C06-B55BDE4D780C}"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40" tIns="48320" rIns="96640" bIns="48320" rtlCol="0"/>
          <a:lstStyle>
            <a:lvl1pPr algn="l" fontAlgn="auto">
              <a:spcBef>
                <a:spcPts val="0"/>
              </a:spcBef>
              <a:spcAft>
                <a:spcPts val="0"/>
              </a:spcAft>
              <a:defRPr sz="1200" dirty="0">
                <a:latin typeface="+mn-lt"/>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6640" tIns="48320" rIns="96640" bIns="48320" rtlCol="0"/>
          <a:lstStyle>
            <a:lvl1pPr algn="r" fontAlgn="auto">
              <a:spcBef>
                <a:spcPts val="0"/>
              </a:spcBef>
              <a:spcAft>
                <a:spcPts val="0"/>
              </a:spcAft>
              <a:defRPr sz="1200" smtClean="0">
                <a:latin typeface="+mn-lt"/>
              </a:defRPr>
            </a:lvl1pPr>
          </a:lstStyle>
          <a:p>
            <a:pPr>
              <a:defRPr/>
            </a:pPr>
            <a:fld id="{701F8598-92E5-4BFA-B611-77E2DDD7341A}" type="datetimeFigureOut">
              <a:rPr lang="en-US"/>
              <a:pPr>
                <a:defRPr/>
              </a:pPr>
              <a:t>9/14/2010</a:t>
            </a:fld>
            <a:endParaRPr lang="en-US" dirty="0"/>
          </a:p>
        </p:txBody>
      </p:sp>
      <p:sp>
        <p:nvSpPr>
          <p:cNvPr id="4" name="Slide Image Placeholder 3"/>
          <p:cNvSpPr>
            <a:spLocks noGrp="1" noRot="1" noChangeAspect="1"/>
          </p:cNvSpPr>
          <p:nvPr>
            <p:ph type="sldImg" idx="2"/>
          </p:nvPr>
        </p:nvSpPr>
        <p:spPr>
          <a:xfrm>
            <a:off x="1257300" y="719138"/>
            <a:ext cx="4802188" cy="3600450"/>
          </a:xfrm>
          <a:prstGeom prst="rect">
            <a:avLst/>
          </a:prstGeom>
          <a:noFill/>
          <a:ln w="12700">
            <a:solidFill>
              <a:prstClr val="black"/>
            </a:solidFill>
          </a:ln>
        </p:spPr>
        <p:txBody>
          <a:bodyPr vert="horz" lIns="96640" tIns="48320" rIns="96640" bIns="48320" rtlCol="0" anchor="ctr"/>
          <a:lstStyle/>
          <a:p>
            <a:pPr lvl="0"/>
            <a:endParaRPr lang="en-US" noProof="0" dirty="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40" tIns="48320" rIns="96640" bIns="483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120188"/>
            <a:ext cx="3170238" cy="479425"/>
          </a:xfrm>
          <a:prstGeom prst="rect">
            <a:avLst/>
          </a:prstGeom>
        </p:spPr>
        <p:txBody>
          <a:bodyPr vert="horz" lIns="96640" tIns="48320" rIns="96640" bIns="48320" rtlCol="0" anchor="b"/>
          <a:lstStyle>
            <a:lvl1pPr algn="l" fontAlgn="auto">
              <a:spcBef>
                <a:spcPts val="0"/>
              </a:spcBef>
              <a:spcAft>
                <a:spcPts val="0"/>
              </a:spcAft>
              <a:defRPr sz="1200" dirty="0">
                <a:latin typeface="+mn-lt"/>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6640" tIns="48320" rIns="96640" bIns="48320" rtlCol="0" anchor="b"/>
          <a:lstStyle>
            <a:lvl1pPr algn="r" fontAlgn="auto">
              <a:spcBef>
                <a:spcPts val="0"/>
              </a:spcBef>
              <a:spcAft>
                <a:spcPts val="0"/>
              </a:spcAft>
              <a:defRPr sz="1200" smtClean="0">
                <a:latin typeface="+mn-lt"/>
              </a:defRPr>
            </a:lvl1pPr>
          </a:lstStyle>
          <a:p>
            <a:pPr>
              <a:defRPr/>
            </a:pPr>
            <a:fld id="{D2FAB80A-2415-4286-A3DC-738BBDF2DE22}"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3E3AFA0-2FD1-47EF-AF8F-71C9D6D895FC}" type="slidenum">
              <a:rPr lang="en-US"/>
              <a:pPr fontAlgn="base">
                <a:spcBef>
                  <a:spcPct val="0"/>
                </a:spcBef>
                <a:spcAft>
                  <a:spcPct val="0"/>
                </a:spcAft>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B0AC51E-57DB-426B-9733-F0B4A9211FB1}" type="slidenum">
              <a:rPr lang="en-US"/>
              <a:pPr fontAlgn="base">
                <a:spcBef>
                  <a:spcPct val="0"/>
                </a:spcBef>
                <a:spcAft>
                  <a:spcPct val="0"/>
                </a:spcAft>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C0D24C3-DCBC-4A00-89EE-B4A89D0AA80A}" type="slidenum">
              <a:rPr lang="en-US"/>
              <a:pPr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3539512-4DDA-456E-B786-44B9FC6B263F}" type="slidenum">
              <a:rPr lang="en-US"/>
              <a:pPr fontAlgn="base">
                <a:spcBef>
                  <a:spcPct val="0"/>
                </a:spcBef>
                <a:spcAft>
                  <a:spcPct val="0"/>
                </a:spcAft>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3AE2627-D72B-4015-9DDE-BF9ED1814956}" type="slidenum">
              <a:rPr lang="en-US"/>
              <a:pPr fontAlgn="base">
                <a:spcBef>
                  <a:spcPct val="0"/>
                </a:spcBef>
                <a:spcAft>
                  <a:spcPct val="0"/>
                </a:spcAft>
              </a:pPr>
              <a:t>11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7D630B5-C0DE-46E5-BED8-9399A086D52B}" type="slidenum">
              <a:rPr lang="en-US"/>
              <a:pPr fontAlgn="base">
                <a:spcBef>
                  <a:spcPct val="0"/>
                </a:spcBef>
                <a:spcAft>
                  <a:spcPct val="0"/>
                </a:spcAft>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22"/>
          <p:cNvSpPr/>
          <p:nvPr/>
        </p:nvSpPr>
        <p:spPr>
          <a:xfrm flipV="1">
            <a:off x="5410200" y="3810000"/>
            <a:ext cx="3733800" cy="90488"/>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Rectangle 23"/>
          <p:cNvSpPr/>
          <p:nvPr/>
        </p:nvSpPr>
        <p:spPr>
          <a:xfrm flipV="1">
            <a:off x="5410200" y="3897313"/>
            <a:ext cx="3733800" cy="19208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24"/>
          <p:cNvSpPr/>
          <p:nvPr/>
        </p:nvSpPr>
        <p:spPr>
          <a:xfrm flipV="1">
            <a:off x="5410200" y="4114800"/>
            <a:ext cx="3733800"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25"/>
          <p:cNvSpPr/>
          <p:nvPr/>
        </p:nvSpPr>
        <p:spPr>
          <a:xfrm flipV="1">
            <a:off x="5410200" y="4164013"/>
            <a:ext cx="1965325" cy="19050"/>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ectangle 26"/>
          <p:cNvSpPr/>
          <p:nvPr/>
        </p:nvSpPr>
        <p:spPr>
          <a:xfrm flipV="1">
            <a:off x="5410200" y="4198938"/>
            <a:ext cx="1965325" cy="9525"/>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useBgFill="1">
        <p:nvSpPr>
          <p:cNvPr id="11" name="Rounded Rectangle 29"/>
          <p:cNvSpPr/>
          <p:nvPr/>
        </p:nvSpPr>
        <p:spPr bwMode="white">
          <a:xfrm>
            <a:off x="5410200" y="3962400"/>
            <a:ext cx="3063875" cy="26988"/>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useBgFill="1">
        <p:nvSpPr>
          <p:cNvPr id="12" name="Rounded Rectangle 30"/>
          <p:cNvSpPr/>
          <p:nvPr/>
        </p:nvSpPr>
        <p:spPr bwMode="white">
          <a:xfrm>
            <a:off x="7377113" y="4060825"/>
            <a:ext cx="1600200" cy="36513"/>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Rectangle 6"/>
          <p:cNvSpPr/>
          <p:nvPr/>
        </p:nvSpPr>
        <p:spPr>
          <a:xfrm>
            <a:off x="0" y="3649663"/>
            <a:ext cx="9144000" cy="2444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Rectangle 9"/>
          <p:cNvSpPr/>
          <p:nvPr/>
        </p:nvSpPr>
        <p:spPr>
          <a:xfrm>
            <a:off x="0" y="3675063"/>
            <a:ext cx="9144000" cy="1412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Rectangle 10"/>
          <p:cNvSpPr/>
          <p:nvPr/>
        </p:nvSpPr>
        <p:spPr>
          <a:xfrm flipV="1">
            <a:off x="6413500" y="3643313"/>
            <a:ext cx="2730500" cy="247650"/>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Rectangle 18"/>
          <p:cNvSpPr/>
          <p:nvPr/>
        </p:nvSpPr>
        <p:spPr>
          <a:xfrm>
            <a:off x="0" y="0"/>
            <a:ext cx="9144000" cy="37020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latin typeface="+mn-lt"/>
              </a:defRPr>
            </a:lvl1pPr>
          </a:lstStyle>
          <a:p>
            <a:r>
              <a:rPr lang="en-US" dirty="0" smtClean="0"/>
              <a:t>Click to edit Master title style</a:t>
            </a:r>
            <a:endParaRPr lang="en-US" dirty="0"/>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17" name="Date Placeholder 27"/>
          <p:cNvSpPr>
            <a:spLocks noGrp="1"/>
          </p:cNvSpPr>
          <p:nvPr>
            <p:ph type="dt" sz="half" idx="10"/>
          </p:nvPr>
        </p:nvSpPr>
        <p:spPr>
          <a:xfrm>
            <a:off x="6705600" y="4206875"/>
            <a:ext cx="960438" cy="457200"/>
          </a:xfrm>
        </p:spPr>
        <p:txBody>
          <a:bodyPr/>
          <a:lstStyle>
            <a:lvl1pPr>
              <a:defRPr/>
            </a:lvl1pPr>
          </a:lstStyle>
          <a:p>
            <a:pPr>
              <a:defRPr/>
            </a:pPr>
            <a:fld id="{2C09626E-85CC-4A13-9B28-80CC1D7A81DC}" type="datetimeFigureOut">
              <a:rPr lang="en-US"/>
              <a:pPr>
                <a:defRPr/>
              </a:pPr>
              <a:t>9/14/2010</a:t>
            </a:fld>
            <a:endParaRPr lang="en-US" dirty="0"/>
          </a:p>
        </p:txBody>
      </p:sp>
      <p:sp>
        <p:nvSpPr>
          <p:cNvPr id="18" name="Footer Placeholder 16"/>
          <p:cNvSpPr>
            <a:spLocks noGrp="1"/>
          </p:cNvSpPr>
          <p:nvPr>
            <p:ph type="ftr" sz="quarter" idx="11"/>
          </p:nvPr>
        </p:nvSpPr>
        <p:spPr>
          <a:xfrm>
            <a:off x="5410200" y="4205288"/>
            <a:ext cx="1295400" cy="457200"/>
          </a:xfrm>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E3FDA3C-704F-4D69-B0C5-AF4338E56497}" type="datetimeFigureOut">
              <a:rPr lang="en-US"/>
              <a:pPr>
                <a:defRPr/>
              </a:pPr>
              <a:t>9/14/2010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750CF2E-E93A-4450-BF46-259B9AC8EB78}"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50AA5E0-3904-4D5E-867B-14CA579A12B6}" type="datetimeFigureOut">
              <a:rPr lang="en-US"/>
              <a:pPr>
                <a:defRPr/>
              </a:pPr>
              <a:t>9/14/2010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0ADC6BF-12CB-4BEC-965A-A12B7C674350}"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685800"/>
            <a:ext cx="8839200" cy="1066800"/>
          </a:xfrm>
        </p:spPr>
        <p:txBody>
          <a:bodyPr/>
          <a:lstStyle>
            <a:lvl1pPr>
              <a:defRPr sz="3200">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152400" y="1828800"/>
            <a:ext cx="8839200" cy="4745736"/>
          </a:xfrm>
        </p:spPr>
        <p:txBody>
          <a:bodyPr/>
          <a:lstStyle>
            <a:lvl1pPr>
              <a:defRPr sz="2400"/>
            </a:lvl1pPr>
            <a:lvl2pPr>
              <a:defRPr sz="2000"/>
            </a:lvl2pPr>
            <a:lvl3pPr>
              <a:defRPr sz="1800"/>
            </a:lvl3pPr>
            <a:lvl4pPr>
              <a:defRPr sz="16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Slide Number Placeholder 22"/>
          <p:cNvSpPr>
            <a:spLocks noGrp="1"/>
          </p:cNvSpPr>
          <p:nvPr>
            <p:ph type="sldNum" sz="quarter" idx="10"/>
          </p:nvPr>
        </p:nvSpPr>
        <p:spPr>
          <a:xfrm>
            <a:off x="8174038" y="-33338"/>
            <a:ext cx="762000" cy="365126"/>
          </a:xfrm>
        </p:spPr>
        <p:txBody>
          <a:bodyPr/>
          <a:lstStyle>
            <a:lvl1pPr algn="r" eaLnBrk="1" latinLnBrk="0" hangingPunct="1">
              <a:defRPr kumimoji="0" sz="1800" smtClean="0">
                <a:solidFill>
                  <a:srgbClr val="FFFFFF"/>
                </a:solidFill>
              </a:defRPr>
            </a:lvl1pPr>
          </a:lstStyle>
          <a:p>
            <a:pPr>
              <a:defRPr/>
            </a:pPr>
            <a:fld id="{35CEBAF3-CE93-4378-9708-1C5E36FB2A0F}" type="slidenum">
              <a:rPr lang="en-US"/>
              <a:pPr>
                <a:defRPr/>
              </a:pPr>
              <a:t>‹#›</a:t>
            </a:fld>
            <a:endParaRPr lang="en-US" dirty="0">
              <a:solidFill>
                <a:schemeClr val="bg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lang="en-US" smtClean="0"/>
              <a:t>Click to edit Master title style</a:t>
            </a:r>
            <a:endParaRPr lang="en-US"/>
          </a:p>
        </p:txBody>
      </p:sp>
      <p:sp>
        <p:nvSpPr>
          <p:cNvPr id="3" name="Text Placeholder 2"/>
          <p:cNvSpPr>
            <a:spLocks noGrp="1"/>
          </p:cNvSpPr>
          <p:nvPr>
            <p:ph type="body" idx="1"/>
          </p:nvPr>
        </p:nvSpPr>
        <p:spPr>
          <a:xfrm>
            <a:off x="722313" y="3367088"/>
            <a:ext cx="7772400" cy="1509712"/>
          </a:xfrm>
        </p:spPr>
        <p:txBody>
          <a:bodyPr/>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A1F422D-BF8A-4556-A88D-63BC1297F10A}" type="datetimeFigureOut">
              <a:rPr lang="en-US"/>
              <a:pPr>
                <a:defRPr/>
              </a:pPr>
              <a:t>9/14/2010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CDC4CDF-316B-4C5B-8066-8A0E2D6AF9F1}"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122A00E1-B76C-4590-AFEB-6C403181AD2D}" type="datetimeFigureOut">
              <a:rPr lang="en-US"/>
              <a:pPr>
                <a:defRPr/>
              </a:pPr>
              <a:t>9/14/2010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0E1922F8-46D4-495D-9029-DE1712A2B53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lstStyle>
            <a:lvl1pPr>
              <a:defRPr sz="4000" b="0" i="0"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5"/>
          <p:cNvSpPr>
            <a:spLocks noGrp="1"/>
          </p:cNvSpPr>
          <p:nvPr>
            <p:ph type="dt" sz="half" idx="10"/>
          </p:nvPr>
        </p:nvSpPr>
        <p:spPr/>
        <p:txBody>
          <a:bodyPr rtlCol="0"/>
          <a:lstStyle>
            <a:lvl1pPr>
              <a:defRPr/>
            </a:lvl1pPr>
          </a:lstStyle>
          <a:p>
            <a:pPr>
              <a:defRPr/>
            </a:pPr>
            <a:fld id="{DBBD1170-C3EC-442D-941C-24D1FEB4F895}" type="datetimeFigureOut">
              <a:rPr lang="en-US"/>
              <a:pPr>
                <a:defRPr/>
              </a:pPr>
              <a:t>9/14/2010</a:t>
            </a:fld>
            <a:endParaRPr lang="en-US" dirty="0"/>
          </a:p>
        </p:txBody>
      </p:sp>
      <p:sp>
        <p:nvSpPr>
          <p:cNvPr id="8" name="Slide Number Placeholder 26"/>
          <p:cNvSpPr>
            <a:spLocks noGrp="1"/>
          </p:cNvSpPr>
          <p:nvPr>
            <p:ph type="sldNum" sz="quarter" idx="11"/>
          </p:nvPr>
        </p:nvSpPr>
        <p:spPr/>
        <p:txBody>
          <a:bodyPr rtlCol="0"/>
          <a:lstStyle>
            <a:lvl1pPr>
              <a:defRPr/>
            </a:lvl1pPr>
          </a:lstStyle>
          <a:p>
            <a:pPr>
              <a:defRPr/>
            </a:pPr>
            <a:fld id="{2CF1C7EA-D2DB-4201-A3FB-8ECC45FE1FD3}" type="slidenum">
              <a:rPr lang="en-US"/>
              <a:pPr>
                <a:defRPr/>
              </a:pPr>
              <a:t>‹#›</a:t>
            </a:fld>
            <a:endParaRPr lang="en-US" dirty="0"/>
          </a:p>
        </p:txBody>
      </p:sp>
      <p:sp>
        <p:nvSpPr>
          <p:cNvPr id="9" name="Footer Placeholder 2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lstStyle>
            <a:lvl1pPr>
              <a:defRPr sz="4000">
                <a:solidFill>
                  <a:schemeClr val="tx2"/>
                </a:solidFill>
              </a:defRPr>
            </a:lvl1pPr>
          </a:lstStyle>
          <a:p>
            <a:r>
              <a:rPr lang="en-US" smtClean="0"/>
              <a:t>Click to edit Master title style</a:t>
            </a:r>
            <a:endParaRPr lang="en-US"/>
          </a:p>
        </p:txBody>
      </p:sp>
      <p:sp>
        <p:nvSpPr>
          <p:cNvPr id="3" name="Date Placeholder 2"/>
          <p:cNvSpPr>
            <a:spLocks noGrp="1"/>
          </p:cNvSpPr>
          <p:nvPr>
            <p:ph type="dt" sz="half" idx="10"/>
          </p:nvPr>
        </p:nvSpPr>
        <p:spPr>
          <a:xfrm>
            <a:off x="6583363" y="612775"/>
            <a:ext cx="957262" cy="457200"/>
          </a:xfrm>
        </p:spPr>
        <p:txBody>
          <a:bodyPr/>
          <a:lstStyle>
            <a:lvl1pPr>
              <a:defRPr/>
            </a:lvl1pPr>
          </a:lstStyle>
          <a:p>
            <a:pPr>
              <a:defRPr/>
            </a:pPr>
            <a:fld id="{1E2117B1-8BB1-408D-90BF-FC5E58E7DA68}" type="datetimeFigureOut">
              <a:rPr lang="en-US"/>
              <a:pPr>
                <a:defRPr/>
              </a:pPr>
              <a:t>9/14/2010</a:t>
            </a:fld>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AEAA84DD-F85F-44B5-8BEF-3C2F9FE2061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6D84EDAB-5575-446D-BBB8-5C40916BC00A}" type="datetimeFigureOut">
              <a:rPr lang="en-US"/>
              <a:pPr>
                <a:defRPr/>
              </a:pPr>
              <a:t>9/14/2010</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54DC7C52-BCCB-4CE4-9B2C-010EAB9F98EF}"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lang="en-US" smtClean="0"/>
              <a:t>Click to edit Master title style</a:t>
            </a:r>
            <a:endParaRPr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05B24B6F-0847-4B95-AA6D-FD6A017307FD}" type="datetimeFigureOut">
              <a:rPr lang="en-US"/>
              <a:pPr>
                <a:defRPr/>
              </a:pPr>
              <a:t>9/14/2010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C487D0D8-7C8B-444E-883F-C1F145D0952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6088443" y="3274308"/>
            <a:ext cx="2590800" cy="2516489"/>
          </a:xfrm>
        </p:spPr>
        <p:txBody>
          <a:bodyPr lIns="0" tIns="0" rIns="45720"/>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F665F066-F58A-4488-A0B5-06950EB2512C}" type="datetimeFigureOut">
              <a:rPr lang="en-US"/>
              <a:pPr>
                <a:defRPr/>
              </a:pPr>
              <a:t>9/14/2010</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CC7C308B-3D16-41F4-8CD9-137815016424}"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0" y="366713"/>
            <a:ext cx="9144000" cy="8413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9" name="Rectangle 28"/>
          <p:cNvSpPr/>
          <p:nvPr/>
        </p:nvSpPr>
        <p:spPr>
          <a:xfrm>
            <a:off x="0" y="0"/>
            <a:ext cx="9144000" cy="31115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0" name="Rectangle 29"/>
          <p:cNvSpPr/>
          <p:nvPr/>
        </p:nvSpPr>
        <p:spPr>
          <a:xfrm>
            <a:off x="0" y="307975"/>
            <a:ext cx="9144000" cy="92075"/>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1" name="Rectangle 30"/>
          <p:cNvSpPr/>
          <p:nvPr/>
        </p:nvSpPr>
        <p:spPr>
          <a:xfrm flipV="1">
            <a:off x="5410200" y="360363"/>
            <a:ext cx="3733800" cy="904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2" name="Rectangle 31"/>
          <p:cNvSpPr/>
          <p:nvPr/>
        </p:nvSpPr>
        <p:spPr>
          <a:xfrm flipV="1">
            <a:off x="5410200" y="439738"/>
            <a:ext cx="3733800" cy="18097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useBgFill="1">
        <p:nvSpPr>
          <p:cNvPr id="33" name="Rounded Rectangle 32"/>
          <p:cNvSpPr/>
          <p:nvPr/>
        </p:nvSpPr>
        <p:spPr bwMode="white">
          <a:xfrm>
            <a:off x="5407025" y="496888"/>
            <a:ext cx="3063875" cy="28575"/>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useBgFill="1">
        <p:nvSpPr>
          <p:cNvPr id="34" name="Rounded Rectangle 33"/>
          <p:cNvSpPr/>
          <p:nvPr/>
        </p:nvSpPr>
        <p:spPr bwMode="white">
          <a:xfrm>
            <a:off x="7373938" y="588963"/>
            <a:ext cx="1600200" cy="3651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5" name="Rectangle 34"/>
          <p:cNvSpPr/>
          <p:nvPr/>
        </p:nvSpPr>
        <p:spPr bwMode="invGray">
          <a:xfrm>
            <a:off x="9085263" y="-1588"/>
            <a:ext cx="57150"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6" name="Rectangle 35"/>
          <p:cNvSpPr/>
          <p:nvPr/>
        </p:nvSpPr>
        <p:spPr bwMode="invGray">
          <a:xfrm>
            <a:off x="9043988" y="-1588"/>
            <a:ext cx="28575" cy="620713"/>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7" name="Rectangle 36"/>
          <p:cNvSpPr/>
          <p:nvPr/>
        </p:nvSpPr>
        <p:spPr bwMode="invGray">
          <a:xfrm>
            <a:off x="9024938" y="-1588"/>
            <a:ext cx="9525" cy="620713"/>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8" name="Rectangle 37"/>
          <p:cNvSpPr/>
          <p:nvPr/>
        </p:nvSpPr>
        <p:spPr bwMode="invGray">
          <a:xfrm>
            <a:off x="8975725" y="-1588"/>
            <a:ext cx="26988" cy="620713"/>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9" name="Rectangle 38"/>
          <p:cNvSpPr/>
          <p:nvPr/>
        </p:nvSpPr>
        <p:spPr bwMode="invGray">
          <a:xfrm>
            <a:off x="8915400" y="0"/>
            <a:ext cx="55563" cy="585788"/>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0" name="Rectangle 39"/>
          <p:cNvSpPr/>
          <p:nvPr/>
        </p:nvSpPr>
        <p:spPr bwMode="invGray">
          <a:xfrm>
            <a:off x="8874125" y="0"/>
            <a:ext cx="7938" cy="585788"/>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39" name="Title Placeholder 21"/>
          <p:cNvSpPr>
            <a:spLocks noGrp="1"/>
          </p:cNvSpPr>
          <p:nvPr>
            <p:ph type="title"/>
          </p:nvPr>
        </p:nvSpPr>
        <p:spPr bwMode="auto">
          <a:xfrm>
            <a:off x="457200" y="1143000"/>
            <a:ext cx="8229600" cy="1066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40" name="Text Placeholder 12"/>
          <p:cNvSpPr>
            <a:spLocks noGrp="1"/>
          </p:cNvSpPr>
          <p:nvPr>
            <p:ph type="body" idx="1"/>
          </p:nvPr>
        </p:nvSpPr>
        <p:spPr bwMode="auto">
          <a:xfrm>
            <a:off x="457200" y="2249488"/>
            <a:ext cx="8229600" cy="4324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586538" y="612775"/>
            <a:ext cx="957262" cy="457200"/>
          </a:xfrm>
          <a:prstGeom prst="rect">
            <a:avLst/>
          </a:prstGeom>
        </p:spPr>
        <p:txBody>
          <a:bodyPr vert="horz"/>
          <a:lstStyle>
            <a:lvl1pPr algn="l" eaLnBrk="1" fontAlgn="auto" latinLnBrk="0" hangingPunct="1">
              <a:spcBef>
                <a:spcPts val="0"/>
              </a:spcBef>
              <a:spcAft>
                <a:spcPts val="0"/>
              </a:spcAft>
              <a:defRPr kumimoji="0" sz="800" smtClean="0">
                <a:solidFill>
                  <a:schemeClr val="accent2"/>
                </a:solidFill>
                <a:latin typeface="+mn-lt"/>
              </a:defRPr>
            </a:lvl1pPr>
          </a:lstStyle>
          <a:p>
            <a:pPr>
              <a:defRPr/>
            </a:pPr>
            <a:fld id="{A1DC3432-24DC-4619-B918-12CA1A35A010}" type="datetimeFigureOut">
              <a:rPr lang="en-US"/>
              <a:pPr>
                <a:defRPr/>
              </a:pPr>
              <a:t>9/14/2010</a:t>
            </a:fld>
            <a:endParaRPr lang="en-US" dirty="0"/>
          </a:p>
        </p:txBody>
      </p:sp>
      <p:sp>
        <p:nvSpPr>
          <p:cNvPr id="3" name="Footer Placeholder 2"/>
          <p:cNvSpPr>
            <a:spLocks noGrp="1"/>
          </p:cNvSpPr>
          <p:nvPr>
            <p:ph type="ftr" sz="quarter" idx="3"/>
          </p:nvPr>
        </p:nvSpPr>
        <p:spPr>
          <a:xfrm>
            <a:off x="5257800" y="612775"/>
            <a:ext cx="1325563" cy="457200"/>
          </a:xfrm>
          <a:prstGeom prst="rect">
            <a:avLst/>
          </a:prstGeom>
        </p:spPr>
        <p:txBody>
          <a:bodyPr vert="horz"/>
          <a:lstStyle>
            <a:lvl1pPr algn="r" eaLnBrk="1" fontAlgn="auto" latinLnBrk="0" hangingPunct="1">
              <a:spcBef>
                <a:spcPts val="0"/>
              </a:spcBef>
              <a:spcAft>
                <a:spcPts val="0"/>
              </a:spcAft>
              <a:defRPr kumimoji="0" sz="800" dirty="0">
                <a:solidFill>
                  <a:schemeClr val="accent2"/>
                </a:solidFill>
                <a:latin typeface="+mn-lt"/>
              </a:defRPr>
            </a:lvl1pPr>
          </a:lstStyle>
          <a:p>
            <a:pPr>
              <a:defRPr/>
            </a:pPr>
            <a:endParaRPr lang="en-US"/>
          </a:p>
        </p:txBody>
      </p:sp>
      <p:sp>
        <p:nvSpPr>
          <p:cNvPr id="23" name="Slide Number Placeholder 22"/>
          <p:cNvSpPr>
            <a:spLocks noGrp="1"/>
          </p:cNvSpPr>
          <p:nvPr>
            <p:ph type="sldNum" sz="quarter" idx="4"/>
          </p:nvPr>
        </p:nvSpPr>
        <p:spPr>
          <a:xfrm>
            <a:off x="8174038" y="1588"/>
            <a:ext cx="762000" cy="366712"/>
          </a:xfrm>
          <a:prstGeom prst="rect">
            <a:avLst/>
          </a:prstGeom>
        </p:spPr>
        <p:txBody>
          <a:bodyPr vert="horz" anchor="b"/>
          <a:lstStyle>
            <a:lvl1pPr algn="r" eaLnBrk="1" fontAlgn="auto" latinLnBrk="0" hangingPunct="1">
              <a:spcBef>
                <a:spcPts val="0"/>
              </a:spcBef>
              <a:spcAft>
                <a:spcPts val="0"/>
              </a:spcAft>
              <a:defRPr kumimoji="0" sz="1800" smtClean="0">
                <a:solidFill>
                  <a:srgbClr val="FFFFFF"/>
                </a:solidFill>
                <a:latin typeface="+mn-lt"/>
              </a:defRPr>
            </a:lvl1pPr>
          </a:lstStyle>
          <a:p>
            <a:pPr>
              <a:defRPr/>
            </a:pPr>
            <a:fld id="{C80061DB-B40D-437C-B70C-8C93EEFAE162}" type="slidenum">
              <a:rPr lang="en-US"/>
              <a:pPr>
                <a:defRPr/>
              </a:pPr>
              <a:t>‹#›</a:t>
            </a:fld>
            <a:endParaRPr lang="en-US"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Trebuchet MS" pitchFamily="34" charset="0"/>
        </a:defRPr>
      </a:lvl2pPr>
      <a:lvl3pPr algn="l" rtl="0" fontAlgn="base">
        <a:spcBef>
          <a:spcPct val="0"/>
        </a:spcBef>
        <a:spcAft>
          <a:spcPct val="0"/>
        </a:spcAft>
        <a:defRPr sz="4000">
          <a:solidFill>
            <a:schemeClr val="tx2"/>
          </a:solidFill>
          <a:latin typeface="Trebuchet MS" pitchFamily="34" charset="0"/>
        </a:defRPr>
      </a:lvl3pPr>
      <a:lvl4pPr algn="l" rtl="0" fontAlgn="base">
        <a:spcBef>
          <a:spcPct val="0"/>
        </a:spcBef>
        <a:spcAft>
          <a:spcPct val="0"/>
        </a:spcAft>
        <a:defRPr sz="4000">
          <a:solidFill>
            <a:schemeClr val="tx2"/>
          </a:solidFill>
          <a:latin typeface="Trebuchet MS" pitchFamily="34" charset="0"/>
        </a:defRPr>
      </a:lvl4pPr>
      <a:lvl5pPr algn="l" rtl="0" fontAlgn="base">
        <a:spcBef>
          <a:spcPct val="0"/>
        </a:spcBef>
        <a:spcAft>
          <a:spcPct val="0"/>
        </a:spcAft>
        <a:defRPr sz="4000">
          <a:solidFill>
            <a:schemeClr val="tx2"/>
          </a:solidFill>
          <a:latin typeface="Trebuchet MS" pitchFamily="34" charset="0"/>
        </a:defRPr>
      </a:lvl5pPr>
      <a:lvl6pPr marL="457200" algn="l" rtl="0" fontAlgn="base">
        <a:spcBef>
          <a:spcPct val="0"/>
        </a:spcBef>
        <a:spcAft>
          <a:spcPct val="0"/>
        </a:spcAft>
        <a:defRPr sz="4000">
          <a:solidFill>
            <a:schemeClr val="tx2"/>
          </a:solidFill>
          <a:latin typeface="Trebuchet MS" pitchFamily="34" charset="0"/>
        </a:defRPr>
      </a:lvl6pPr>
      <a:lvl7pPr marL="914400" algn="l" rtl="0" fontAlgn="base">
        <a:spcBef>
          <a:spcPct val="0"/>
        </a:spcBef>
        <a:spcAft>
          <a:spcPct val="0"/>
        </a:spcAft>
        <a:defRPr sz="4000">
          <a:solidFill>
            <a:schemeClr val="tx2"/>
          </a:solidFill>
          <a:latin typeface="Trebuchet MS" pitchFamily="34" charset="0"/>
        </a:defRPr>
      </a:lvl7pPr>
      <a:lvl8pPr marL="1371600" algn="l" rtl="0" fontAlgn="base">
        <a:spcBef>
          <a:spcPct val="0"/>
        </a:spcBef>
        <a:spcAft>
          <a:spcPct val="0"/>
        </a:spcAft>
        <a:defRPr sz="4000">
          <a:solidFill>
            <a:schemeClr val="tx2"/>
          </a:solidFill>
          <a:latin typeface="Trebuchet MS" pitchFamily="34" charset="0"/>
        </a:defRPr>
      </a:lvl8pPr>
      <a:lvl9pPr marL="1828800" algn="l" rtl="0" fontAlgn="base">
        <a:spcBef>
          <a:spcPct val="0"/>
        </a:spcBef>
        <a:spcAft>
          <a:spcPct val="0"/>
        </a:spcAft>
        <a:defRPr sz="4000">
          <a:solidFill>
            <a:schemeClr val="tx2"/>
          </a:solidFill>
          <a:latin typeface="Trebuchet MS" pitchFamily="34" charset="0"/>
        </a:defRPr>
      </a:lvl9pPr>
    </p:titleStyle>
    <p:bodyStyle>
      <a:lvl1pPr marL="365125" indent="-255588" algn="l" rtl="0" fontAlgn="base">
        <a:spcBef>
          <a:spcPts val="300"/>
        </a:spcBef>
        <a:spcAft>
          <a:spcPct val="0"/>
        </a:spcAft>
        <a:buFont typeface="Georgia" pitchFamily="18" charset="0"/>
        <a:buChar char="•"/>
        <a:defRPr sz="2800" kern="1200">
          <a:solidFill>
            <a:schemeClr val="tx1"/>
          </a:solidFill>
          <a:latin typeface="+mn-lt"/>
          <a:ea typeface="+mn-ea"/>
          <a:cs typeface="+mn-cs"/>
        </a:defRPr>
      </a:lvl1pPr>
      <a:lvl2pPr marL="657225" indent="-246063" algn="l" rtl="0" fontAlgn="base">
        <a:spcBef>
          <a:spcPts val="300"/>
        </a:spcBef>
        <a:spcAft>
          <a:spcPct val="0"/>
        </a:spcAft>
        <a:buClr>
          <a:schemeClr val="accent2"/>
        </a:buClr>
        <a:buFont typeface="Georgia" pitchFamily="18" charset="0"/>
        <a:buChar char="▫"/>
        <a:defRPr sz="2600" kern="1200">
          <a:solidFill>
            <a:schemeClr val="accent2"/>
          </a:solidFill>
          <a:latin typeface="+mn-lt"/>
          <a:ea typeface="+mn-ea"/>
          <a:cs typeface="+mn-cs"/>
        </a:defRPr>
      </a:lvl2pPr>
      <a:lvl3pPr marL="922338" indent="-219075" algn="l" rtl="0" fontAlgn="base">
        <a:spcBef>
          <a:spcPts val="300"/>
        </a:spcBef>
        <a:spcAft>
          <a:spcPct val="0"/>
        </a:spcAft>
        <a:buClr>
          <a:schemeClr val="accent1"/>
        </a:buClr>
        <a:buFont typeface="Wingdings 2" pitchFamily="18" charset="2"/>
        <a:buChar char=""/>
        <a:defRPr sz="2400" kern="1200">
          <a:solidFill>
            <a:schemeClr val="accent1"/>
          </a:solidFill>
          <a:latin typeface="+mn-lt"/>
          <a:ea typeface="+mn-ea"/>
          <a:cs typeface="+mn-cs"/>
        </a:defRPr>
      </a:lvl3pPr>
      <a:lvl4pPr marL="1179513" indent="-200025" algn="l" rtl="0" fontAlgn="base">
        <a:spcBef>
          <a:spcPts val="300"/>
        </a:spcBef>
        <a:spcAft>
          <a:spcPct val="0"/>
        </a:spcAft>
        <a:buClr>
          <a:schemeClr val="accent1"/>
        </a:buClr>
        <a:buFont typeface="Wingdings 2" pitchFamily="18" charset="2"/>
        <a:buChar char=""/>
        <a:defRPr sz="2200" kern="1200">
          <a:solidFill>
            <a:schemeClr val="accent1"/>
          </a:solidFill>
          <a:latin typeface="+mn-lt"/>
          <a:ea typeface="+mn-ea"/>
          <a:cs typeface="+mn-cs"/>
        </a:defRPr>
      </a:lvl4pPr>
      <a:lvl5pPr marL="1389063" indent="-182563" algn="l" rtl="0" fontAlgn="base">
        <a:spcBef>
          <a:spcPts val="300"/>
        </a:spcBef>
        <a:spcAft>
          <a:spcPct val="0"/>
        </a:spcAft>
        <a:buClr>
          <a:schemeClr val="tx1"/>
        </a:buClr>
        <a:buFont typeface="Georgia" pitchFamily="18" charset="0"/>
        <a:buChar char="▫"/>
        <a:defRPr sz="2000" kern="1200">
          <a:solidFill>
            <a:schemeClr val="tx1"/>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3825" y="2401888"/>
            <a:ext cx="8915400" cy="1470025"/>
          </a:xfrm>
        </p:spPr>
        <p:txBody>
          <a:bodyPr>
            <a:normAutofit/>
          </a:bodyPr>
          <a:lstStyle/>
          <a:p>
            <a:pPr fontAlgn="auto">
              <a:spcAft>
                <a:spcPts val="0"/>
              </a:spcAft>
              <a:defRPr/>
            </a:pPr>
            <a:r>
              <a:rPr lang="en-US" sz="3600" dirty="0" smtClean="0"/>
              <a:t>Property Management Software Options</a:t>
            </a:r>
            <a:endParaRPr lang="en-US" sz="3600" dirty="0"/>
          </a:p>
        </p:txBody>
      </p:sp>
      <p:sp>
        <p:nvSpPr>
          <p:cNvPr id="14338" name="Subtitle 2"/>
          <p:cNvSpPr>
            <a:spLocks noGrp="1"/>
          </p:cNvSpPr>
          <p:nvPr>
            <p:ph type="subTitle" idx="1"/>
          </p:nvPr>
        </p:nvSpPr>
        <p:spPr>
          <a:xfrm>
            <a:off x="182563" y="3900488"/>
            <a:ext cx="5410200" cy="747712"/>
          </a:xfrm>
        </p:spPr>
        <p:txBody>
          <a:bodyPr/>
          <a:lstStyle/>
          <a:p>
            <a:pPr marL="63500"/>
            <a:r>
              <a:rPr lang="en-US" sz="2000" smtClean="0"/>
              <a:t>NARPM National Convention </a:t>
            </a:r>
          </a:p>
          <a:p>
            <a:pPr marL="63500"/>
            <a:r>
              <a:rPr lang="en-US" sz="2000" smtClean="0"/>
              <a:t>October 2010</a:t>
            </a:r>
          </a:p>
        </p:txBody>
      </p:sp>
      <p:sp>
        <p:nvSpPr>
          <p:cNvPr id="14339" name="Slide Number Placeholder 22"/>
          <p:cNvSpPr txBox="1">
            <a:spLocks/>
          </p:cNvSpPr>
          <p:nvPr/>
        </p:nvSpPr>
        <p:spPr bwMode="auto">
          <a:xfrm>
            <a:off x="8174038" y="-33338"/>
            <a:ext cx="762000" cy="365126"/>
          </a:xfrm>
          <a:prstGeom prst="rect">
            <a:avLst/>
          </a:prstGeom>
          <a:noFill/>
          <a:ln w="9525">
            <a:noFill/>
            <a:miter lim="800000"/>
            <a:headEnd/>
            <a:tailEnd/>
          </a:ln>
        </p:spPr>
        <p:txBody>
          <a:bodyPr anchor="b"/>
          <a:lstStyle/>
          <a:p>
            <a:pPr algn="r"/>
            <a:fld id="{5A05195F-157C-4BA8-9171-1BC03B47D48D}" type="slidenum">
              <a:rPr lang="en-US">
                <a:solidFill>
                  <a:srgbClr val="FFFFFF"/>
                </a:solidFill>
                <a:latin typeface="Georgia" pitchFamily="18" charset="0"/>
              </a:rPr>
              <a:pPr algn="r"/>
              <a:t>1</a:t>
            </a:fld>
            <a:endParaRPr lang="en-US">
              <a:solidFill>
                <a:schemeClr val="bg1"/>
              </a:solidFill>
              <a:latin typeface="Georgi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1288" y="2297113"/>
            <a:ext cx="8839200" cy="1752600"/>
          </a:xfrm>
        </p:spPr>
        <p:txBody>
          <a:bodyPr>
            <a:normAutofit/>
          </a:bodyPr>
          <a:lstStyle/>
          <a:p>
            <a:pPr algn="ctr" fontAlgn="auto">
              <a:spcAft>
                <a:spcPts val="0"/>
              </a:spcAft>
              <a:defRPr/>
            </a:pPr>
            <a:r>
              <a:rPr lang="en-US" b="1" u="sng" dirty="0" smtClean="0"/>
              <a:t>Thank You</a:t>
            </a:r>
            <a:r>
              <a:rPr lang="en-US" b="1" dirty="0" smtClean="0"/>
              <a:t> </a:t>
            </a:r>
            <a:r>
              <a:rPr lang="en-US" dirty="0" smtClean="0"/>
              <a:t>to the software vendors and other strategic vendors for providing supporting materials and insights for this presentation</a:t>
            </a:r>
            <a:endParaRPr lang="en-US" dirty="0"/>
          </a:p>
        </p:txBody>
      </p:sp>
      <p:sp>
        <p:nvSpPr>
          <p:cNvPr id="27650" name="Slide Number Placeholder 22"/>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EDDCF09E-76F6-4A21-8585-9C1113C70912}" type="slidenum">
              <a:rPr lang="en-US"/>
              <a:pPr fontAlgn="base">
                <a:spcBef>
                  <a:spcPct val="0"/>
                </a:spcBef>
                <a:spcAft>
                  <a:spcPct val="0"/>
                </a:spcAft>
              </a:pPr>
              <a:t>10</a:t>
            </a:fld>
            <a:endParaRPr lang="en-US">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t>What software solutions exist and make sense for your business</a:t>
            </a:r>
            <a:endParaRPr lang="en-US" dirty="0"/>
          </a:p>
        </p:txBody>
      </p:sp>
      <p:sp>
        <p:nvSpPr>
          <p:cNvPr id="28674" name="Content Placeholder 2"/>
          <p:cNvSpPr>
            <a:spLocks noGrp="1"/>
          </p:cNvSpPr>
          <p:nvPr>
            <p:ph idx="1"/>
          </p:nvPr>
        </p:nvSpPr>
        <p:spPr>
          <a:xfrm>
            <a:off x="152400" y="1828800"/>
            <a:ext cx="8839200" cy="4745038"/>
          </a:xfrm>
        </p:spPr>
        <p:txBody>
          <a:bodyPr/>
          <a:lstStyle/>
          <a:p>
            <a:r>
              <a:rPr lang="en-US" smtClean="0"/>
              <a:t>Internet-based versus Installed software</a:t>
            </a:r>
          </a:p>
          <a:p>
            <a:r>
              <a:rPr lang="en-US" smtClean="0"/>
              <a:t>Where do I start…</a:t>
            </a:r>
          </a:p>
          <a:p>
            <a:endParaRPr lang="en-US" smtClean="0"/>
          </a:p>
          <a:p>
            <a:endParaRPr lang="en-US" smtClean="0"/>
          </a:p>
        </p:txBody>
      </p:sp>
      <p:sp>
        <p:nvSpPr>
          <p:cNvPr id="28675" name="TextBox 3"/>
          <p:cNvSpPr txBox="1">
            <a:spLocks noChangeArrowheads="1"/>
          </p:cNvSpPr>
          <p:nvPr/>
        </p:nvSpPr>
        <p:spPr bwMode="auto">
          <a:xfrm>
            <a:off x="1062038" y="2633663"/>
            <a:ext cx="7315200" cy="338137"/>
          </a:xfrm>
          <a:prstGeom prst="rect">
            <a:avLst/>
          </a:prstGeom>
          <a:noFill/>
          <a:ln w="9525">
            <a:noFill/>
            <a:miter lim="800000"/>
            <a:headEnd/>
            <a:tailEnd/>
          </a:ln>
        </p:spPr>
        <p:txBody>
          <a:bodyPr>
            <a:spAutoFit/>
          </a:bodyPr>
          <a:lstStyle/>
          <a:p>
            <a:r>
              <a:rPr lang="en-US" sz="1600">
                <a:solidFill>
                  <a:schemeClr val="accent2"/>
                </a:solidFill>
                <a:latin typeface="Georgia" pitchFamily="18" charset="0"/>
              </a:rPr>
              <a:t>* Handouts will be provided on the various software solutions available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Content Placeholder 2"/>
          <p:cNvSpPr>
            <a:spLocks noGrp="1"/>
          </p:cNvSpPr>
          <p:nvPr>
            <p:ph idx="1"/>
          </p:nvPr>
        </p:nvSpPr>
        <p:spPr>
          <a:xfrm>
            <a:off x="152400" y="1828800"/>
            <a:ext cx="8839200" cy="4495800"/>
          </a:xfrm>
        </p:spPr>
        <p:txBody>
          <a:bodyPr/>
          <a:lstStyle/>
          <a:p>
            <a:pPr algn="ctr">
              <a:spcAft>
                <a:spcPts val="600"/>
              </a:spcAft>
              <a:buFont typeface="Georgia" pitchFamily="18" charset="0"/>
              <a:buNone/>
            </a:pPr>
            <a:r>
              <a:rPr lang="en-US" smtClean="0"/>
              <a:t>In closing thank you for your time.  Our presentation only touched the surface of some very big topics, so please feel free to contact any of us if you have additional questions.</a:t>
            </a:r>
          </a:p>
          <a:p>
            <a:pPr algn="ctr">
              <a:spcAft>
                <a:spcPts val="600"/>
              </a:spcAft>
              <a:buFont typeface="Georgia" pitchFamily="18" charset="0"/>
              <a:buNone/>
            </a:pPr>
            <a:r>
              <a:rPr lang="en-US" sz="3600" b="1" smtClean="0"/>
              <a:t>?QUESTIONS?</a:t>
            </a:r>
          </a:p>
          <a:p>
            <a:endParaRPr lang="en-US" smtClean="0"/>
          </a:p>
        </p:txBody>
      </p:sp>
      <p:sp>
        <p:nvSpPr>
          <p:cNvPr id="4" name="Title 3"/>
          <p:cNvSpPr>
            <a:spLocks noGrp="1"/>
          </p:cNvSpPr>
          <p:nvPr>
            <p:ph type="title"/>
          </p:nvPr>
        </p:nvSpPr>
        <p:spPr/>
        <p:txBody>
          <a:bodyPr>
            <a:normAutofit/>
          </a:bodyPr>
          <a:lstStyle/>
          <a:p>
            <a:pPr fontAlgn="auto">
              <a:spcAft>
                <a:spcPts val="0"/>
              </a:spcAft>
              <a:defRPr/>
            </a:pPr>
            <a:r>
              <a:rPr lang="en-US" dirty="0" smtClean="0"/>
              <a:t>Question and Answer</a:t>
            </a:r>
            <a:endParaRPr lang="en-US" dirty="0"/>
          </a:p>
        </p:txBody>
      </p:sp>
      <p:pic>
        <p:nvPicPr>
          <p:cNvPr id="30723" name="Picture 2"/>
          <p:cNvPicPr>
            <a:picLocks noChangeAspect="1" noChangeArrowheads="1"/>
          </p:cNvPicPr>
          <p:nvPr/>
        </p:nvPicPr>
        <p:blipFill>
          <a:blip r:embed="rId3"/>
          <a:srcRect/>
          <a:stretch>
            <a:fillRect/>
          </a:stretch>
        </p:blipFill>
        <p:spPr bwMode="auto">
          <a:xfrm>
            <a:off x="3476625" y="3846513"/>
            <a:ext cx="2320925" cy="2835275"/>
          </a:xfrm>
          <a:prstGeom prst="rect">
            <a:avLst/>
          </a:prstGeom>
          <a:noFill/>
          <a:ln w="9525">
            <a:noFill/>
            <a:miter lim="800000"/>
            <a:headEnd/>
            <a:tailEnd/>
          </a:ln>
        </p:spPr>
      </p:pic>
      <p:sp>
        <p:nvSpPr>
          <p:cNvPr id="30724" name="Slide Number Placeholder 22"/>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DACEE7F7-3A9B-4A37-A788-8F322D5C18D0}" type="slidenum">
              <a:rPr lang="en-US"/>
              <a:pPr fontAlgn="base">
                <a:spcBef>
                  <a:spcPct val="0"/>
                </a:spcBef>
                <a:spcAft>
                  <a:spcPct val="0"/>
                </a:spcAft>
              </a:pPr>
              <a:t>12</a:t>
            </a:fld>
            <a:endParaRPr lang="en-US">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057400"/>
            <a:ext cx="8839200" cy="2971800"/>
          </a:xfrm>
        </p:spPr>
        <p:txBody>
          <a:bodyPr>
            <a:normAutofit fontScale="92500" lnSpcReduction="20000"/>
          </a:bodyPr>
          <a:lstStyle/>
          <a:p>
            <a:pPr marL="566928" indent="-457200" fontAlgn="auto">
              <a:spcAft>
                <a:spcPts val="0"/>
              </a:spcAft>
              <a:buFont typeface="+mj-lt"/>
              <a:buAutoNum type="arabicPeriod"/>
              <a:defRPr/>
            </a:pPr>
            <a:r>
              <a:rPr lang="en-US" dirty="0" smtClean="0"/>
              <a:t>Background on your presenters</a:t>
            </a:r>
          </a:p>
          <a:p>
            <a:pPr marL="566928" indent="-457200" fontAlgn="auto">
              <a:spcAft>
                <a:spcPts val="0"/>
              </a:spcAft>
              <a:buFont typeface="+mj-lt"/>
              <a:buAutoNum type="arabicPeriod"/>
              <a:defRPr/>
            </a:pPr>
            <a:r>
              <a:rPr lang="en-US" dirty="0" smtClean="0"/>
              <a:t>Systematic software selection process</a:t>
            </a:r>
          </a:p>
          <a:p>
            <a:pPr marL="566928" indent="-457200" fontAlgn="auto">
              <a:spcAft>
                <a:spcPts val="0"/>
              </a:spcAft>
              <a:buFont typeface="+mj-lt"/>
              <a:buAutoNum type="arabicPeriod"/>
              <a:defRPr/>
            </a:pPr>
            <a:r>
              <a:rPr lang="en-US" dirty="0" smtClean="0"/>
              <a:t>Making the business case to change</a:t>
            </a:r>
          </a:p>
          <a:p>
            <a:pPr marL="859536" lvl="1" indent="-457200" fontAlgn="auto">
              <a:spcAft>
                <a:spcPts val="0"/>
              </a:spcAft>
              <a:buFont typeface="+mj-lt"/>
              <a:buAutoNum type="arabicPeriod"/>
              <a:defRPr/>
            </a:pPr>
            <a:r>
              <a:rPr lang="en-US" dirty="0" smtClean="0"/>
              <a:t>Sidebar: Software features tailspin</a:t>
            </a:r>
          </a:p>
          <a:p>
            <a:pPr marL="859536" lvl="1" indent="-457200" fontAlgn="auto">
              <a:spcAft>
                <a:spcPts val="0"/>
              </a:spcAft>
              <a:buFont typeface="+mj-lt"/>
              <a:buAutoNum type="arabicPeriod"/>
              <a:defRPr/>
            </a:pPr>
            <a:r>
              <a:rPr lang="en-US" dirty="0" smtClean="0"/>
              <a:t>Sidebar: Select “Must Have” features</a:t>
            </a:r>
          </a:p>
          <a:p>
            <a:pPr marL="566928" indent="-457200" fontAlgn="auto">
              <a:spcAft>
                <a:spcPts val="0"/>
              </a:spcAft>
              <a:buFont typeface="+mj-lt"/>
              <a:buAutoNum type="arabicPeriod"/>
              <a:defRPr/>
            </a:pPr>
            <a:r>
              <a:rPr lang="en-US" dirty="0" smtClean="0"/>
              <a:t>Selecting a software solution</a:t>
            </a:r>
          </a:p>
          <a:p>
            <a:pPr marL="566928" indent="-457200" fontAlgn="auto">
              <a:spcAft>
                <a:spcPts val="0"/>
              </a:spcAft>
              <a:buFont typeface="+mj-lt"/>
              <a:buAutoNum type="arabicPeriod"/>
              <a:defRPr/>
            </a:pPr>
            <a:r>
              <a:rPr lang="en-US" dirty="0" smtClean="0"/>
              <a:t>Run a prototype of the solution</a:t>
            </a:r>
          </a:p>
          <a:p>
            <a:pPr marL="566928" indent="-457200" fontAlgn="auto">
              <a:spcAft>
                <a:spcPts val="0"/>
              </a:spcAft>
              <a:buFont typeface="+mj-lt"/>
              <a:buAutoNum type="arabicPeriod"/>
              <a:defRPr/>
            </a:pPr>
            <a:r>
              <a:rPr lang="en-US" dirty="0" smtClean="0"/>
              <a:t>Discussion of specific software solutions</a:t>
            </a:r>
          </a:p>
          <a:p>
            <a:pPr marL="566928" indent="-457200" fontAlgn="auto">
              <a:spcAft>
                <a:spcPts val="0"/>
              </a:spcAft>
              <a:buFont typeface="+mj-lt"/>
              <a:buAutoNum type="arabicPeriod"/>
              <a:defRPr/>
            </a:pPr>
            <a:r>
              <a:rPr lang="en-US" dirty="0" smtClean="0"/>
              <a:t>Question and answer</a:t>
            </a:r>
          </a:p>
        </p:txBody>
      </p:sp>
      <p:sp>
        <p:nvSpPr>
          <p:cNvPr id="4" name="Title 3"/>
          <p:cNvSpPr>
            <a:spLocks noGrp="1"/>
          </p:cNvSpPr>
          <p:nvPr>
            <p:ph type="title"/>
          </p:nvPr>
        </p:nvSpPr>
        <p:spPr/>
        <p:txBody>
          <a:bodyPr>
            <a:normAutofit/>
          </a:bodyPr>
          <a:lstStyle/>
          <a:p>
            <a:pPr fontAlgn="auto">
              <a:spcAft>
                <a:spcPts val="0"/>
              </a:spcAft>
              <a:defRPr/>
            </a:pPr>
            <a:r>
              <a:rPr lang="en-US" dirty="0" smtClean="0"/>
              <a:t>Agenda &amp; learning objectives:</a:t>
            </a:r>
            <a:endParaRPr lang="en-US" dirty="0"/>
          </a:p>
        </p:txBody>
      </p:sp>
      <p:sp>
        <p:nvSpPr>
          <p:cNvPr id="16387" name="TextBox 4"/>
          <p:cNvSpPr txBox="1">
            <a:spLocks noChangeArrowheads="1"/>
          </p:cNvSpPr>
          <p:nvPr/>
        </p:nvSpPr>
        <p:spPr bwMode="auto">
          <a:xfrm>
            <a:off x="304800" y="5181600"/>
            <a:ext cx="8686800" cy="1570038"/>
          </a:xfrm>
          <a:prstGeom prst="rect">
            <a:avLst/>
          </a:prstGeom>
          <a:noFill/>
          <a:ln w="9525">
            <a:noFill/>
            <a:miter lim="800000"/>
            <a:headEnd/>
            <a:tailEnd/>
          </a:ln>
        </p:spPr>
        <p:txBody>
          <a:bodyPr>
            <a:spAutoFit/>
          </a:bodyPr>
          <a:lstStyle/>
          <a:p>
            <a:pPr algn="ctr"/>
            <a:r>
              <a:rPr lang="en-US" sz="2400" b="1" i="1">
                <a:latin typeface="Georgia" pitchFamily="18" charset="0"/>
              </a:rPr>
              <a:t>Learning Objective: </a:t>
            </a:r>
            <a:r>
              <a:rPr lang="en-US" sz="2400" i="1">
                <a:latin typeface="Georgia" pitchFamily="18" charset="0"/>
              </a:rPr>
              <a:t> Construct a simple framework for evaluating property management software solutions, and provide a variety of supporting resources for this critical business decision.</a:t>
            </a:r>
          </a:p>
        </p:txBody>
      </p:sp>
      <p:pic>
        <p:nvPicPr>
          <p:cNvPr id="16388" name="Picture 2" descr="C:\Documents and Settings\Derek Kalles\My Documents\My Pictures\Microsoft Clip Organizer\j0430804.jpg"/>
          <p:cNvPicPr>
            <a:picLocks noChangeAspect="1" noChangeArrowheads="1"/>
          </p:cNvPicPr>
          <p:nvPr/>
        </p:nvPicPr>
        <p:blipFill>
          <a:blip r:embed="rId3"/>
          <a:srcRect/>
          <a:stretch>
            <a:fillRect/>
          </a:stretch>
        </p:blipFill>
        <p:spPr bwMode="auto">
          <a:xfrm>
            <a:off x="6096000" y="2563813"/>
            <a:ext cx="2754313" cy="1846262"/>
          </a:xfrm>
          <a:prstGeom prst="rect">
            <a:avLst/>
          </a:prstGeom>
          <a:noFill/>
          <a:ln w="9525">
            <a:noFill/>
            <a:miter lim="800000"/>
            <a:headEnd/>
            <a:tailEnd/>
          </a:ln>
        </p:spPr>
      </p:pic>
      <p:sp>
        <p:nvSpPr>
          <p:cNvPr id="16389" name="Slide Number Placeholder 22"/>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14E0360F-F0FC-4CD2-AEA9-5B5D144312DE}" type="slidenum">
              <a:rPr lang="en-US"/>
              <a:pPr fontAlgn="base">
                <a:spcBef>
                  <a:spcPct val="0"/>
                </a:spcBef>
                <a:spcAft>
                  <a:spcPct val="0"/>
                </a:spcAft>
              </a:pPr>
              <a:t>2</a:t>
            </a:fld>
            <a:endParaRPr lang="en-US">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925" y="1706563"/>
            <a:ext cx="7086600" cy="4694237"/>
          </a:xfrm>
        </p:spPr>
        <p:txBody>
          <a:bodyPr>
            <a:noAutofit/>
          </a:bodyPr>
          <a:lstStyle/>
          <a:p>
            <a:pPr marL="365760" indent="-256032" fontAlgn="auto">
              <a:spcBef>
                <a:spcPts val="0"/>
              </a:spcBef>
              <a:spcAft>
                <a:spcPts val="600"/>
              </a:spcAft>
              <a:buFont typeface="Georgia"/>
              <a:buNone/>
              <a:defRPr/>
            </a:pPr>
            <a:r>
              <a:rPr lang="en-US" sz="1400" b="1" i="1" u="sng" dirty="0" smtClean="0"/>
              <a:t>Derek Kalles</a:t>
            </a:r>
            <a:endParaRPr lang="en-US" sz="1400" b="1" i="1" dirty="0" smtClean="0"/>
          </a:p>
          <a:p>
            <a:pPr marL="119063" indent="-9525" fontAlgn="auto">
              <a:spcBef>
                <a:spcPts val="0"/>
              </a:spcBef>
              <a:spcAft>
                <a:spcPts val="0"/>
              </a:spcAft>
              <a:buFont typeface="Georgia"/>
              <a:buNone/>
              <a:defRPr/>
            </a:pPr>
            <a:r>
              <a:rPr lang="en-US" sz="1200" i="1" dirty="0" smtClean="0"/>
              <a:t>Derek graduated from the University of Washington with a degree in Economics and Business Administration with a concentration in Information Systems. Derek's professional experience includes working for business and technology consulting firm Accenture, ChevronTexaco, and Salomon Smith Barney.  Derek has been involved with the property management industry on both the local and national levels.  As a member of NARPM, Derek has been a member of the Finance Committee that reports to the national board and with an advisory committee targeted toward members under the age of 40 (SoFAB).  In the community Derek is as a Court Appointed Special Advocate (CASA) for abused and neglected children, a committee member for the Washington State CASA (waCASA) non-profit organization, and is a board member of the University of Washington Economics Alumni Organization (UWEAO). </a:t>
            </a:r>
          </a:p>
          <a:p>
            <a:pPr marL="365760" indent="-256032" fontAlgn="auto">
              <a:spcBef>
                <a:spcPts val="0"/>
              </a:spcBef>
              <a:spcAft>
                <a:spcPts val="0"/>
              </a:spcAft>
              <a:buFont typeface="Georgia"/>
              <a:buNone/>
              <a:defRPr/>
            </a:pPr>
            <a:endParaRPr lang="en-US" sz="1200" i="1" dirty="0" smtClean="0"/>
          </a:p>
          <a:p>
            <a:pPr marL="365760" indent="-256032" fontAlgn="auto">
              <a:spcBef>
                <a:spcPts val="0"/>
              </a:spcBef>
              <a:spcAft>
                <a:spcPts val="600"/>
              </a:spcAft>
              <a:buFont typeface="Georgia"/>
              <a:buNone/>
              <a:defRPr/>
            </a:pPr>
            <a:r>
              <a:rPr lang="en-US" sz="1400" b="1" i="1" u="sng" dirty="0" smtClean="0"/>
              <a:t>Michael Quinn</a:t>
            </a:r>
          </a:p>
          <a:p>
            <a:pPr marL="119063" indent="-9525" fontAlgn="auto">
              <a:spcBef>
                <a:spcPts val="0"/>
              </a:spcBef>
              <a:spcAft>
                <a:spcPts val="0"/>
              </a:spcAft>
              <a:buFont typeface="Georgia"/>
              <a:buNone/>
              <a:defRPr/>
            </a:pPr>
            <a:r>
              <a:rPr lang="en-US" sz="1200" i="1" dirty="0" smtClean="0"/>
              <a:t>Michael graduated from the University of Washington with a Bachelor of Science in Computer Engineering. Michael's professional background includes working at IBM, Rational Software, and the founding of BlueTux Web Development Company.   Michael's involvement in the property management industry over the last couple years includes working in partnership with the National Association of Residential Property Managers (NARPM) to develop their national website.  His experience in technology and property management provide our partnership unmatched skills to develop sound infrastructure to grow our business for today and into tomorrow. Michael’s impact extends beyond the board room as a former member of the Port Angeles Chamber of Commerce, United Way of Clallam County, Olympic Medical Center Foundation and Serenity House of Clallam County.  </a:t>
            </a:r>
          </a:p>
          <a:p>
            <a:pPr marL="365760" indent="-256032" fontAlgn="auto">
              <a:spcBef>
                <a:spcPts val="0"/>
              </a:spcBef>
              <a:spcAft>
                <a:spcPts val="0"/>
              </a:spcAft>
              <a:buFont typeface="Georgia"/>
              <a:buNone/>
              <a:defRPr/>
            </a:pPr>
            <a:endParaRPr lang="en-US" sz="1200" i="1" dirty="0" smtClean="0"/>
          </a:p>
        </p:txBody>
      </p:sp>
      <p:sp>
        <p:nvSpPr>
          <p:cNvPr id="4" name="Title 3"/>
          <p:cNvSpPr>
            <a:spLocks noGrp="1"/>
          </p:cNvSpPr>
          <p:nvPr>
            <p:ph type="title"/>
          </p:nvPr>
        </p:nvSpPr>
        <p:spPr/>
        <p:txBody>
          <a:bodyPr>
            <a:normAutofit/>
          </a:bodyPr>
          <a:lstStyle/>
          <a:p>
            <a:pPr fontAlgn="auto">
              <a:spcAft>
                <a:spcPts val="0"/>
              </a:spcAft>
              <a:defRPr/>
            </a:pPr>
            <a:r>
              <a:rPr lang="en-US" dirty="0" smtClean="0"/>
              <a:t>A little background on the presenters</a:t>
            </a:r>
            <a:endParaRPr lang="en-US" dirty="0"/>
          </a:p>
        </p:txBody>
      </p:sp>
      <p:pic>
        <p:nvPicPr>
          <p:cNvPr id="18435" name="Picture 8" descr="Compass Property Logo.jpg"/>
          <p:cNvPicPr>
            <a:picLocks noChangeAspect="1"/>
          </p:cNvPicPr>
          <p:nvPr/>
        </p:nvPicPr>
        <p:blipFill>
          <a:blip r:embed="rId3"/>
          <a:srcRect/>
          <a:stretch>
            <a:fillRect/>
          </a:stretch>
        </p:blipFill>
        <p:spPr bwMode="auto">
          <a:xfrm>
            <a:off x="7351713" y="3255963"/>
            <a:ext cx="1374775" cy="1090612"/>
          </a:xfrm>
          <a:prstGeom prst="rect">
            <a:avLst/>
          </a:prstGeom>
          <a:noFill/>
          <a:ln w="9525">
            <a:noFill/>
            <a:miter lim="800000"/>
            <a:headEnd/>
            <a:tailEnd/>
          </a:ln>
        </p:spPr>
      </p:pic>
      <p:pic>
        <p:nvPicPr>
          <p:cNvPr id="18436" name="Picture 9" descr="logo-from-pdf-use-this.png"/>
          <p:cNvPicPr>
            <a:picLocks noChangeAspect="1"/>
          </p:cNvPicPr>
          <p:nvPr/>
        </p:nvPicPr>
        <p:blipFill>
          <a:blip r:embed="rId4"/>
          <a:srcRect l="15208" t="11299" r="21207" b="60420"/>
          <a:stretch>
            <a:fillRect/>
          </a:stretch>
        </p:blipFill>
        <p:spPr bwMode="auto">
          <a:xfrm>
            <a:off x="7239000" y="2493963"/>
            <a:ext cx="1600200" cy="573087"/>
          </a:xfrm>
          <a:prstGeom prst="rect">
            <a:avLst/>
          </a:prstGeom>
          <a:noFill/>
          <a:ln w="9525">
            <a:noFill/>
            <a:miter lim="800000"/>
            <a:headEnd/>
            <a:tailEnd/>
          </a:ln>
        </p:spPr>
      </p:pic>
      <p:sp>
        <p:nvSpPr>
          <p:cNvPr id="18437" name="Slide Number Placeholder 22"/>
          <p:cNvSpPr>
            <a:spLocks noGrp="1"/>
          </p:cNvSpPr>
          <p:nvPr>
            <p:ph type="sldNum" sz="quarter" idx="10"/>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8F05CAFC-E447-4A26-B4A2-277CDAED76B7}" type="slidenum">
              <a:rPr lang="en-US"/>
              <a:pPr fontAlgn="base">
                <a:spcBef>
                  <a:spcPct val="0"/>
                </a:spcBef>
                <a:spcAft>
                  <a:spcPct val="0"/>
                </a:spcAft>
              </a:pPr>
              <a:t>3</a:t>
            </a:fld>
            <a:endParaRPr lang="en-US">
              <a:solidFill>
                <a:schemeClr val="bg1"/>
              </a:solidFill>
            </a:endParaRPr>
          </a:p>
        </p:txBody>
      </p:sp>
      <p:pic>
        <p:nvPicPr>
          <p:cNvPr id="18438" name="Picture 6" descr="rentword.ai.png"/>
          <p:cNvPicPr>
            <a:picLocks noChangeAspect="1"/>
          </p:cNvPicPr>
          <p:nvPr/>
        </p:nvPicPr>
        <p:blipFill>
          <a:blip r:embed="rId5"/>
          <a:srcRect/>
          <a:stretch>
            <a:fillRect/>
          </a:stretch>
        </p:blipFill>
        <p:spPr bwMode="auto">
          <a:xfrm>
            <a:off x="7575550" y="4635500"/>
            <a:ext cx="927100" cy="927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t>Making a software selection using a systematic approach – stay focused on YOUR business</a:t>
            </a:r>
            <a:endParaRPr lang="en-US" dirty="0"/>
          </a:p>
        </p:txBody>
      </p:sp>
      <p:sp>
        <p:nvSpPr>
          <p:cNvPr id="4" name="Content Placeholder 2"/>
          <p:cNvSpPr>
            <a:spLocks noGrp="1"/>
          </p:cNvSpPr>
          <p:nvPr>
            <p:ph idx="1"/>
          </p:nvPr>
        </p:nvSpPr>
        <p:spPr>
          <a:xfrm>
            <a:off x="152400" y="1828800"/>
            <a:ext cx="8839200" cy="4745038"/>
          </a:xfrm>
        </p:spPr>
        <p:txBody>
          <a:bodyPr>
            <a:normAutofit/>
          </a:bodyPr>
          <a:lstStyle/>
          <a:p>
            <a:pPr marL="463550" indent="-463550" fontAlgn="auto">
              <a:spcBef>
                <a:spcPts val="600"/>
              </a:spcBef>
              <a:spcAft>
                <a:spcPts val="600"/>
              </a:spcAft>
              <a:buFont typeface="Wingdings" pitchFamily="2" charset="2"/>
              <a:buChar char="q"/>
              <a:defRPr/>
            </a:pPr>
            <a:r>
              <a:rPr lang="en-US" dirty="0" smtClean="0"/>
              <a:t>Create a business case</a:t>
            </a:r>
          </a:p>
          <a:p>
            <a:pPr marL="463550" indent="-463550" fontAlgn="auto">
              <a:spcBef>
                <a:spcPts val="600"/>
              </a:spcBef>
              <a:spcAft>
                <a:spcPts val="600"/>
              </a:spcAft>
              <a:buFont typeface="Wingdings" pitchFamily="2" charset="2"/>
              <a:buChar char="q"/>
              <a:defRPr/>
            </a:pPr>
            <a:r>
              <a:rPr lang="en-US" dirty="0" smtClean="0"/>
              <a:t>Create feature and function list</a:t>
            </a:r>
          </a:p>
          <a:p>
            <a:pPr marL="463550" indent="-463550" fontAlgn="auto">
              <a:spcBef>
                <a:spcPts val="600"/>
              </a:spcBef>
              <a:spcAft>
                <a:spcPts val="600"/>
              </a:spcAft>
              <a:buFont typeface="Wingdings" pitchFamily="2" charset="2"/>
              <a:buChar char="q"/>
              <a:defRPr/>
            </a:pPr>
            <a:r>
              <a:rPr lang="en-US" dirty="0" smtClean="0"/>
              <a:t>Research software solutions that appear to meet your needs</a:t>
            </a:r>
          </a:p>
          <a:p>
            <a:pPr marL="463550" indent="-463550" fontAlgn="auto">
              <a:spcBef>
                <a:spcPts val="600"/>
              </a:spcBef>
              <a:spcAft>
                <a:spcPts val="600"/>
              </a:spcAft>
              <a:buFont typeface="Wingdings" pitchFamily="2" charset="2"/>
              <a:buChar char="q"/>
              <a:defRPr/>
            </a:pPr>
            <a:r>
              <a:rPr lang="en-US" dirty="0" smtClean="0"/>
              <a:t>Evaluate solutions based upon business case (this includes pricing of software) and feature and function list</a:t>
            </a:r>
          </a:p>
          <a:p>
            <a:pPr marL="463550" indent="-463550" fontAlgn="auto">
              <a:spcBef>
                <a:spcPts val="600"/>
              </a:spcBef>
              <a:spcAft>
                <a:spcPts val="600"/>
              </a:spcAft>
              <a:buFont typeface="Wingdings" pitchFamily="2" charset="2"/>
              <a:buChar char="q"/>
              <a:defRPr/>
            </a:pPr>
            <a:r>
              <a:rPr lang="en-US" dirty="0" smtClean="0"/>
              <a:t>Execute a prototype  with YOUR company data with one or many solutions</a:t>
            </a:r>
          </a:p>
          <a:p>
            <a:pPr marL="463550" indent="-463550" fontAlgn="auto">
              <a:spcBef>
                <a:spcPts val="600"/>
              </a:spcBef>
              <a:spcAft>
                <a:spcPts val="600"/>
              </a:spcAft>
              <a:buFont typeface="Wingdings" pitchFamily="2" charset="2"/>
              <a:buChar char="q"/>
              <a:defRPr/>
            </a:pPr>
            <a:r>
              <a:rPr lang="en-US" dirty="0" smtClean="0"/>
              <a:t>Verify references and finalize agreement</a:t>
            </a:r>
          </a:p>
          <a:p>
            <a:pPr marL="463550" indent="-463550" fontAlgn="auto">
              <a:spcBef>
                <a:spcPts val="600"/>
              </a:spcBef>
              <a:spcAft>
                <a:spcPts val="600"/>
              </a:spcAft>
              <a:buFont typeface="Wingdings" pitchFamily="2" charset="2"/>
              <a:buChar char="q"/>
              <a:defRPr/>
            </a:pPr>
            <a:endParaRPr lang="en-US" dirty="0" smtClean="0"/>
          </a:p>
          <a:p>
            <a:pPr marL="463550" indent="-463550" fontAlgn="auto">
              <a:spcBef>
                <a:spcPts val="600"/>
              </a:spcBef>
              <a:spcAft>
                <a:spcPts val="600"/>
              </a:spcAft>
              <a:buFont typeface="Wingdings" pitchFamily="2" charset="2"/>
              <a:buChar char="q"/>
              <a:defRPr/>
            </a:pPr>
            <a:endParaRPr lang="en-US" dirty="0" smtClean="0"/>
          </a:p>
          <a:p>
            <a:pPr marL="365760" indent="-256032" fontAlgn="auto">
              <a:spcAft>
                <a:spcPts val="0"/>
              </a:spcAft>
              <a:buFont typeface="Georgia"/>
              <a:buChar char="•"/>
              <a:defRPr/>
            </a:pPr>
            <a:endParaRPr lang="en-US" dirty="0" smtClean="0"/>
          </a:p>
          <a:p>
            <a:pPr marL="365760" indent="-256032" fontAlgn="auto">
              <a:spcAft>
                <a:spcPts val="0"/>
              </a:spcAft>
              <a:buFont typeface="Georgia"/>
              <a:buChar char="•"/>
              <a:defRPr/>
            </a:pPr>
            <a:endParaRPr lang="en-US" dirty="0" smtClean="0"/>
          </a:p>
          <a:p>
            <a:pPr marL="365760" indent="-256032" fontAlgn="auto">
              <a:spcAft>
                <a:spcPts val="0"/>
              </a:spcAft>
              <a:buFont typeface="Georgia"/>
              <a:buChar char="•"/>
              <a:defRPr/>
            </a:pPr>
            <a:endParaRPr lang="en-US" dirty="0" smtClean="0"/>
          </a:p>
          <a:p>
            <a:pPr marL="365760" indent="-256032" fontAlgn="auto">
              <a:spcAft>
                <a:spcPts val="0"/>
              </a:spcAft>
              <a:buFont typeface="Georgia"/>
              <a:buChar char="•"/>
              <a:defRPr/>
            </a:pPr>
            <a:endParaRPr lang="en-US" dirty="0"/>
          </a:p>
        </p:txBody>
      </p:sp>
      <p:sp>
        <p:nvSpPr>
          <p:cNvPr id="20483" name="TextBox 4"/>
          <p:cNvSpPr txBox="1">
            <a:spLocks noChangeArrowheads="1"/>
          </p:cNvSpPr>
          <p:nvPr/>
        </p:nvSpPr>
        <p:spPr bwMode="auto">
          <a:xfrm>
            <a:off x="1524000" y="6496050"/>
            <a:ext cx="7807325" cy="338138"/>
          </a:xfrm>
          <a:prstGeom prst="rect">
            <a:avLst/>
          </a:prstGeom>
          <a:noFill/>
          <a:ln w="9525">
            <a:noFill/>
            <a:miter lim="800000"/>
            <a:headEnd/>
            <a:tailEnd/>
          </a:ln>
        </p:spPr>
        <p:txBody>
          <a:bodyPr>
            <a:spAutoFit/>
          </a:bodyPr>
          <a:lstStyle/>
          <a:p>
            <a:r>
              <a:rPr lang="en-US" sz="1600">
                <a:solidFill>
                  <a:schemeClr val="accent2"/>
                </a:solidFill>
                <a:latin typeface="Georgia" pitchFamily="18" charset="0"/>
              </a:rPr>
              <a:t>* For more information on software selection approaches see additional handouts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t>Making the business case to change software</a:t>
            </a:r>
            <a:endParaRPr lang="en-US" dirty="0"/>
          </a:p>
        </p:txBody>
      </p:sp>
      <p:sp>
        <p:nvSpPr>
          <p:cNvPr id="3" name="Content Placeholder 2"/>
          <p:cNvSpPr>
            <a:spLocks noGrp="1"/>
          </p:cNvSpPr>
          <p:nvPr>
            <p:ph idx="1"/>
          </p:nvPr>
        </p:nvSpPr>
        <p:spPr>
          <a:xfrm>
            <a:off x="152400" y="1828800"/>
            <a:ext cx="8839200" cy="4745038"/>
          </a:xfrm>
        </p:spPr>
        <p:txBody>
          <a:bodyPr>
            <a:normAutofit fontScale="92500" lnSpcReduction="20000"/>
          </a:bodyPr>
          <a:lstStyle/>
          <a:p>
            <a:pPr marL="365760" indent="-256032" fontAlgn="auto">
              <a:spcAft>
                <a:spcPts val="0"/>
              </a:spcAft>
              <a:buFont typeface="Georgia"/>
              <a:buChar char="•"/>
              <a:defRPr/>
            </a:pPr>
            <a:r>
              <a:rPr lang="en-US" dirty="0" smtClean="0"/>
              <a:t>Develop the primary reasons you want to change solutions</a:t>
            </a:r>
            <a:endParaRPr lang="en-US" sz="2800" dirty="0" smtClean="0"/>
          </a:p>
          <a:p>
            <a:pPr marL="658368" lvl="1" indent="-246888" fontAlgn="auto">
              <a:spcAft>
                <a:spcPts val="0"/>
              </a:spcAft>
              <a:buFont typeface="Georgia"/>
              <a:buChar char="▫"/>
              <a:defRPr/>
            </a:pPr>
            <a:r>
              <a:rPr lang="en-US" dirty="0" smtClean="0"/>
              <a:t>You don’t have a software solution now and are using paper systems or other business management software (e.g., Excel, QuickBooks, etc) that is missing required features and functionality to properly run your business*</a:t>
            </a:r>
            <a:endParaRPr lang="en-US" sz="2400" dirty="0" smtClean="0"/>
          </a:p>
          <a:p>
            <a:pPr marL="658368" lvl="1" indent="-246888" fontAlgn="auto">
              <a:spcAft>
                <a:spcPts val="0"/>
              </a:spcAft>
              <a:buFont typeface="Georgia"/>
              <a:buChar char="▫"/>
              <a:defRPr/>
            </a:pPr>
            <a:r>
              <a:rPr lang="en-US" dirty="0" smtClean="0"/>
              <a:t>Invest in your future growth and operational efficiency</a:t>
            </a:r>
          </a:p>
          <a:p>
            <a:pPr marL="658368" lvl="1" indent="-246888" fontAlgn="auto">
              <a:spcAft>
                <a:spcPts val="0"/>
              </a:spcAft>
              <a:buFont typeface="Georgia"/>
              <a:buChar char="▫"/>
              <a:defRPr/>
            </a:pPr>
            <a:r>
              <a:rPr lang="en-US" dirty="0" smtClean="0"/>
              <a:t>Keep up with your competition (savvy buyers out there)</a:t>
            </a:r>
          </a:p>
          <a:p>
            <a:pPr marL="658368" lvl="1" indent="-246888" fontAlgn="auto">
              <a:spcAft>
                <a:spcPts val="0"/>
              </a:spcAft>
              <a:buFont typeface="Georgia"/>
              <a:buChar char="▫"/>
              <a:defRPr/>
            </a:pPr>
            <a:r>
              <a:rPr lang="en-US" u="sng" dirty="0" smtClean="0"/>
              <a:t>Save time = Save money (labor is your biggest cost)</a:t>
            </a:r>
            <a:endParaRPr lang="en-US" sz="2400" u="sng" dirty="0" smtClean="0"/>
          </a:p>
          <a:p>
            <a:pPr marL="365760" indent="-256032" fontAlgn="auto">
              <a:spcAft>
                <a:spcPts val="0"/>
              </a:spcAft>
              <a:buFont typeface="Georgia"/>
              <a:buChar char="•"/>
              <a:defRPr/>
            </a:pPr>
            <a:r>
              <a:rPr lang="en-US" dirty="0" smtClean="0"/>
              <a:t>Evaluate the TRUE costs of making the switch (Is it worth it?)</a:t>
            </a:r>
            <a:endParaRPr lang="en-US" sz="2800" dirty="0" smtClean="0"/>
          </a:p>
          <a:p>
            <a:pPr marL="658368" lvl="1" indent="-246888" fontAlgn="auto">
              <a:spcAft>
                <a:spcPts val="0"/>
              </a:spcAft>
              <a:buFont typeface="Georgia"/>
              <a:buChar char="▫"/>
              <a:defRPr/>
            </a:pPr>
            <a:r>
              <a:rPr lang="en-US" dirty="0" smtClean="0"/>
              <a:t>The software licensing costs (one-time and on-going maintenance)</a:t>
            </a:r>
            <a:endParaRPr lang="en-US" sz="2400" dirty="0" smtClean="0"/>
          </a:p>
          <a:p>
            <a:pPr marL="658368" lvl="1" indent="-246888" fontAlgn="auto">
              <a:spcAft>
                <a:spcPts val="0"/>
              </a:spcAft>
              <a:buFont typeface="Georgia"/>
              <a:buChar char="▫"/>
              <a:defRPr/>
            </a:pPr>
            <a:r>
              <a:rPr lang="en-US" dirty="0" smtClean="0"/>
              <a:t>The data conversion costs (many vendors provide these services)</a:t>
            </a:r>
            <a:endParaRPr lang="en-US" sz="2400" dirty="0" smtClean="0"/>
          </a:p>
          <a:p>
            <a:pPr marL="658368" lvl="1" indent="-246888" fontAlgn="auto">
              <a:spcAft>
                <a:spcPts val="0"/>
              </a:spcAft>
              <a:buFont typeface="Georgia"/>
              <a:buChar char="▫"/>
              <a:defRPr/>
            </a:pPr>
            <a:r>
              <a:rPr lang="en-US" dirty="0" smtClean="0"/>
              <a:t>Post conversion data entry and cleanup (no conversion gets 100% of data transferred)</a:t>
            </a:r>
            <a:endParaRPr lang="en-US" sz="2400" dirty="0" smtClean="0"/>
          </a:p>
          <a:p>
            <a:pPr marL="658368" lvl="1" indent="-246888" fontAlgn="auto">
              <a:spcAft>
                <a:spcPts val="0"/>
              </a:spcAft>
              <a:buFont typeface="Georgia"/>
              <a:buChar char="▫"/>
              <a:defRPr/>
            </a:pPr>
            <a:r>
              <a:rPr lang="en-US" dirty="0" smtClean="0"/>
              <a:t>Team In-efficiencies while learning software (higher with more complex software)</a:t>
            </a:r>
            <a:endParaRPr lang="en-US" sz="2400" dirty="0" smtClean="0"/>
          </a:p>
          <a:p>
            <a:pPr marL="658368" lvl="1" indent="-246888" fontAlgn="auto">
              <a:spcAft>
                <a:spcPts val="0"/>
              </a:spcAft>
              <a:buFont typeface="Georgia"/>
              <a:buChar char="▫"/>
              <a:defRPr/>
            </a:pPr>
            <a:r>
              <a:rPr lang="en-US" dirty="0" smtClean="0"/>
              <a:t>Team training (Internal and/or paid)</a:t>
            </a:r>
            <a:endParaRPr lang="en-US" sz="2400" dirty="0" smtClean="0"/>
          </a:p>
          <a:p>
            <a:pPr marL="658368" lvl="1" indent="-246888" fontAlgn="auto">
              <a:spcAft>
                <a:spcPts val="0"/>
              </a:spcAft>
              <a:buFont typeface="Georgia"/>
              <a:buChar char="▫"/>
              <a:defRPr/>
            </a:pPr>
            <a:r>
              <a:rPr lang="en-US" dirty="0" smtClean="0"/>
              <a:t>Owner, Tenant, Vendor and other customer training</a:t>
            </a:r>
          </a:p>
          <a:p>
            <a:pPr marL="658368" lvl="1" indent="-246888" fontAlgn="auto">
              <a:spcAft>
                <a:spcPts val="0"/>
              </a:spcAft>
              <a:buFont typeface="Georgia"/>
              <a:buChar char="▫"/>
              <a:defRPr/>
            </a:pPr>
            <a:r>
              <a:rPr lang="en-US" dirty="0" smtClean="0"/>
              <a:t>Fixing problems internally and externally</a:t>
            </a:r>
            <a:endParaRPr lang="en-US" sz="2400" dirty="0"/>
          </a:p>
        </p:txBody>
      </p:sp>
      <p:sp>
        <p:nvSpPr>
          <p:cNvPr id="21507" name="TextBox 3"/>
          <p:cNvSpPr txBox="1">
            <a:spLocks noChangeArrowheads="1"/>
          </p:cNvSpPr>
          <p:nvPr/>
        </p:nvSpPr>
        <p:spPr bwMode="auto">
          <a:xfrm>
            <a:off x="4676775" y="6483350"/>
            <a:ext cx="4419600" cy="339725"/>
          </a:xfrm>
          <a:prstGeom prst="rect">
            <a:avLst/>
          </a:prstGeom>
          <a:noFill/>
          <a:ln w="9525">
            <a:noFill/>
            <a:miter lim="800000"/>
            <a:headEnd/>
            <a:tailEnd/>
          </a:ln>
        </p:spPr>
        <p:txBody>
          <a:bodyPr>
            <a:spAutoFit/>
          </a:bodyPr>
          <a:lstStyle/>
          <a:p>
            <a:r>
              <a:rPr lang="en-US" sz="1600">
                <a:solidFill>
                  <a:schemeClr val="accent2"/>
                </a:solidFill>
                <a:latin typeface="Georgia" pitchFamily="18" charset="0"/>
              </a:rPr>
              <a:t>* See handouts on software feature evaluations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t>Sidebar: Software features can send you into a tailspin and cause you to lose focus of the goal</a:t>
            </a:r>
            <a:endParaRPr lang="en-US" dirty="0"/>
          </a:p>
        </p:txBody>
      </p:sp>
      <p:sp>
        <p:nvSpPr>
          <p:cNvPr id="3" name="Content Placeholder 2"/>
          <p:cNvSpPr>
            <a:spLocks noGrp="1"/>
          </p:cNvSpPr>
          <p:nvPr>
            <p:ph idx="1"/>
          </p:nvPr>
        </p:nvSpPr>
        <p:spPr>
          <a:xfrm>
            <a:off x="152400" y="1828800"/>
            <a:ext cx="8839200" cy="4745038"/>
          </a:xfrm>
        </p:spPr>
        <p:txBody>
          <a:bodyPr>
            <a:normAutofit fontScale="85000" lnSpcReduction="20000"/>
          </a:bodyPr>
          <a:lstStyle/>
          <a:p>
            <a:pPr marL="365760" indent="-256032" fontAlgn="auto">
              <a:spcAft>
                <a:spcPts val="0"/>
              </a:spcAft>
              <a:buFont typeface="Georgia"/>
              <a:buChar char="•"/>
              <a:defRPr/>
            </a:pPr>
            <a:r>
              <a:rPr lang="en-US" dirty="0" smtClean="0"/>
              <a:t>Do not let ONE feature get you DOWN</a:t>
            </a:r>
            <a:endParaRPr lang="en-US" sz="2800" dirty="0" smtClean="0"/>
          </a:p>
          <a:p>
            <a:pPr marL="658368" lvl="1" indent="-246888" fontAlgn="auto">
              <a:spcAft>
                <a:spcPts val="0"/>
              </a:spcAft>
              <a:buFont typeface="Georgia"/>
              <a:buChar char="▫"/>
              <a:defRPr/>
            </a:pPr>
            <a:r>
              <a:rPr lang="en-US" sz="1800" dirty="0" smtClean="0"/>
              <a:t>Evaluate every feature to its monetary value (almost always relates to time)</a:t>
            </a:r>
          </a:p>
          <a:p>
            <a:pPr marL="658368" lvl="1" indent="-246888" fontAlgn="auto">
              <a:spcAft>
                <a:spcPts val="0"/>
              </a:spcAft>
              <a:buFont typeface="Georgia"/>
              <a:buChar char="▫"/>
              <a:defRPr/>
            </a:pPr>
            <a:r>
              <a:rPr lang="en-US" dirty="0" smtClean="0"/>
              <a:t>Focus on biggest time saving features</a:t>
            </a:r>
          </a:p>
          <a:p>
            <a:pPr marL="923544" lvl="2" indent="-219456" fontAlgn="auto">
              <a:spcAft>
                <a:spcPts val="0"/>
              </a:spcAft>
              <a:buFont typeface="Wingdings 2"/>
              <a:buChar char=""/>
              <a:defRPr/>
            </a:pPr>
            <a:r>
              <a:rPr lang="en-US" dirty="0" smtClean="0"/>
              <a:t>Self-service of Owners/Tenants/Vendors to information </a:t>
            </a:r>
          </a:p>
          <a:p>
            <a:pPr marL="923544" lvl="2" indent="-219456" fontAlgn="auto">
              <a:spcAft>
                <a:spcPts val="0"/>
              </a:spcAft>
              <a:buFont typeface="Wingdings 2"/>
              <a:buChar char=""/>
              <a:defRPr/>
            </a:pPr>
            <a:r>
              <a:rPr lang="en-US" dirty="0" smtClean="0"/>
              <a:t>Minimize those phone calls (e.g., prospective tenants, tenants, owners, vendors)</a:t>
            </a:r>
            <a:endParaRPr lang="en-US" sz="2000" dirty="0" smtClean="0"/>
          </a:p>
          <a:p>
            <a:pPr marL="923544" lvl="2" indent="-219456" fontAlgn="auto">
              <a:spcAft>
                <a:spcPts val="0"/>
              </a:spcAft>
              <a:buFont typeface="Wingdings 2"/>
              <a:buChar char=""/>
              <a:defRPr/>
            </a:pPr>
            <a:r>
              <a:rPr lang="en-US" dirty="0" smtClean="0"/>
              <a:t>Minimize paper handling with electronic communications</a:t>
            </a:r>
            <a:endParaRPr lang="en-US" sz="2000" dirty="0" smtClean="0"/>
          </a:p>
          <a:p>
            <a:pPr marL="923544" lvl="2" indent="-219456" fontAlgn="auto">
              <a:spcAft>
                <a:spcPts val="0"/>
              </a:spcAft>
              <a:buFont typeface="Wingdings 2"/>
              <a:buChar char=""/>
              <a:defRPr/>
            </a:pPr>
            <a:r>
              <a:rPr lang="en-US" dirty="0" smtClean="0"/>
              <a:t>Minimizing additional applications needed</a:t>
            </a:r>
            <a:endParaRPr lang="en-US" sz="2000" dirty="0" smtClean="0"/>
          </a:p>
          <a:p>
            <a:pPr marL="1179576" lvl="3" indent="-201168" fontAlgn="auto">
              <a:spcAft>
                <a:spcPts val="0"/>
              </a:spcAft>
              <a:buFont typeface="Wingdings 2"/>
              <a:buChar char=""/>
              <a:defRPr/>
            </a:pPr>
            <a:r>
              <a:rPr lang="en-US" dirty="0" smtClean="0"/>
              <a:t>Integrated portals for information access</a:t>
            </a:r>
            <a:endParaRPr lang="en-US" sz="1800" dirty="0" smtClean="0"/>
          </a:p>
          <a:p>
            <a:pPr marL="1179576" lvl="3" indent="-201168" fontAlgn="auto">
              <a:spcAft>
                <a:spcPts val="0"/>
              </a:spcAft>
              <a:buFont typeface="Wingdings 2"/>
              <a:buChar char=""/>
              <a:defRPr/>
            </a:pPr>
            <a:r>
              <a:rPr lang="en-US" dirty="0" smtClean="0"/>
              <a:t>Integrated work order management</a:t>
            </a:r>
            <a:endParaRPr lang="en-US" sz="1800" dirty="0" smtClean="0"/>
          </a:p>
          <a:p>
            <a:pPr marL="1179576" lvl="3" indent="-201168" fontAlgn="auto">
              <a:spcAft>
                <a:spcPts val="0"/>
              </a:spcAft>
              <a:buFont typeface="Wingdings 2"/>
              <a:buChar char=""/>
              <a:defRPr/>
            </a:pPr>
            <a:r>
              <a:rPr lang="en-US" dirty="0" smtClean="0"/>
              <a:t>Software that allows “custom” information tracking</a:t>
            </a:r>
            <a:endParaRPr lang="en-US" sz="1800" dirty="0" smtClean="0"/>
          </a:p>
          <a:p>
            <a:pPr marL="365760" indent="-256032" fontAlgn="auto">
              <a:spcAft>
                <a:spcPts val="0"/>
              </a:spcAft>
              <a:buFont typeface="Georgia"/>
              <a:buChar char="•"/>
              <a:defRPr/>
            </a:pPr>
            <a:r>
              <a:rPr lang="en-US" dirty="0" smtClean="0"/>
              <a:t>Some features just do not matter in the long-run – evaluate using a systematic business case approach</a:t>
            </a:r>
          </a:p>
          <a:p>
            <a:pPr marL="658368" lvl="1" indent="-246888" fontAlgn="auto">
              <a:spcAft>
                <a:spcPts val="0"/>
              </a:spcAft>
              <a:buFont typeface="Georgia"/>
              <a:buChar char="▫"/>
              <a:defRPr/>
            </a:pPr>
            <a:r>
              <a:rPr lang="en-US" dirty="0" smtClean="0"/>
              <a:t>Focus on “must have”, not “nice to have” features</a:t>
            </a:r>
            <a:endParaRPr lang="en-US" sz="1600" dirty="0" smtClean="0"/>
          </a:p>
          <a:p>
            <a:pPr marL="1179576" lvl="3" indent="-201168" fontAlgn="auto">
              <a:spcAft>
                <a:spcPts val="0"/>
              </a:spcAft>
              <a:buFont typeface="Wingdings 2"/>
              <a:buChar char=""/>
              <a:defRPr/>
            </a:pPr>
            <a:r>
              <a:rPr lang="en-US" dirty="0" smtClean="0"/>
              <a:t>Example: Check scanning straight to a tenant register. While this is nice, it might save us about 30 seconds per check. If we process 360 rent checks, that is a savings of 3hrs/mo. This lost savings is probably offset by other features that really save like portals, integrated ACH, work order management, etc.  The point being, this is how you evaluate whether a feature is required.</a:t>
            </a:r>
          </a:p>
          <a:p>
            <a:pPr marL="365760" indent="-256032" fontAlgn="auto">
              <a:spcAft>
                <a:spcPts val="0"/>
              </a:spcAft>
              <a:buFont typeface="Georgia"/>
              <a:buChar char="•"/>
              <a:defRPr/>
            </a:pPr>
            <a:r>
              <a:rPr lang="en-US" dirty="0" smtClean="0"/>
              <a:t>Consider a third-party to help in your decision</a:t>
            </a:r>
          </a:p>
          <a:p>
            <a:pPr marL="658368" lvl="1" indent="-246888" fontAlgn="auto">
              <a:spcAft>
                <a:spcPts val="0"/>
              </a:spcAft>
              <a:buFont typeface="Georgia"/>
              <a:buChar char="▫"/>
              <a:defRPr/>
            </a:pPr>
            <a:r>
              <a:rPr lang="en-US" sz="1800" dirty="0" smtClean="0"/>
              <a:t>Software selection specialists</a:t>
            </a:r>
          </a:p>
          <a:p>
            <a:pPr marL="658368" lvl="1" indent="-246888" fontAlgn="auto">
              <a:spcAft>
                <a:spcPts val="0"/>
              </a:spcAft>
              <a:buFont typeface="Georgia"/>
              <a:buChar char="▫"/>
              <a:defRPr/>
            </a:pPr>
            <a:r>
              <a:rPr lang="en-US" sz="1800" dirty="0" smtClean="0"/>
              <a:t>NARPM members that have done this before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t>Sidebar continued: Select “Must Have” Features</a:t>
            </a:r>
            <a:endParaRPr lang="en-US" dirty="0"/>
          </a:p>
        </p:txBody>
      </p:sp>
      <p:sp>
        <p:nvSpPr>
          <p:cNvPr id="24578" name="Content Placeholder 2"/>
          <p:cNvSpPr>
            <a:spLocks noGrp="1"/>
          </p:cNvSpPr>
          <p:nvPr>
            <p:ph idx="1"/>
          </p:nvPr>
        </p:nvSpPr>
        <p:spPr>
          <a:xfrm>
            <a:off x="152400" y="1828800"/>
            <a:ext cx="8839200" cy="4745038"/>
          </a:xfrm>
        </p:spPr>
        <p:txBody>
          <a:bodyPr/>
          <a:lstStyle/>
          <a:p>
            <a:r>
              <a:rPr lang="en-US" smtClean="0"/>
              <a:t>Most common “Must Have” features to watch for</a:t>
            </a:r>
            <a:endParaRPr lang="en-US" sz="2800" smtClean="0"/>
          </a:p>
          <a:p>
            <a:pPr lvl="1"/>
            <a:r>
              <a:rPr lang="en-US" smtClean="0"/>
              <a:t>Owner/Tenant/Vendor Portals</a:t>
            </a:r>
            <a:endParaRPr lang="en-US" sz="2400" smtClean="0"/>
          </a:p>
          <a:p>
            <a:pPr lvl="1"/>
            <a:r>
              <a:rPr lang="en-US" smtClean="0"/>
              <a:t>“Custom” Information tracking abilities</a:t>
            </a:r>
            <a:endParaRPr lang="en-US" sz="2400" smtClean="0"/>
          </a:p>
          <a:p>
            <a:pPr lvl="1"/>
            <a:r>
              <a:rPr lang="en-US" smtClean="0"/>
              <a:t>Prospect portals and application processing</a:t>
            </a:r>
            <a:endParaRPr lang="en-US" sz="2400" smtClean="0"/>
          </a:p>
          <a:p>
            <a:pPr lvl="1"/>
            <a:r>
              <a:rPr lang="en-US" smtClean="0"/>
              <a:t>Work order management solutions</a:t>
            </a:r>
            <a:endParaRPr lang="en-US" sz="2400" smtClean="0"/>
          </a:p>
          <a:p>
            <a:pPr lvl="1"/>
            <a:r>
              <a:rPr lang="en-US" smtClean="0"/>
              <a:t>ACH rent processing and owner disbursements </a:t>
            </a:r>
            <a:r>
              <a:rPr lang="en-US" sz="1800" smtClean="0"/>
              <a:t>(3</a:t>
            </a:r>
            <a:r>
              <a:rPr lang="en-US" sz="1800" baseline="30000" smtClean="0"/>
              <a:t>rd</a:t>
            </a:r>
            <a:r>
              <a:rPr lang="en-US" sz="1800" smtClean="0"/>
              <a:t> Party Apps add time)</a:t>
            </a:r>
            <a:endParaRPr lang="en-US" sz="2400" smtClean="0"/>
          </a:p>
          <a:p>
            <a:pPr lvl="1"/>
            <a:r>
              <a:rPr lang="en-US" smtClean="0"/>
              <a:t>Quality customizable reports required to run your business</a:t>
            </a:r>
          </a:p>
          <a:p>
            <a:pPr lvl="1"/>
            <a:r>
              <a:rPr lang="en-US" smtClean="0"/>
              <a:t>Streamlined accounting (A/R and A/P) processes</a:t>
            </a:r>
          </a:p>
          <a:p>
            <a:pPr lvl="1"/>
            <a:r>
              <a:rPr lang="en-US" smtClean="0"/>
              <a:t>Etc. </a:t>
            </a:r>
            <a:endParaRPr lang="en-US" sz="24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t>Selecting a software solution for your business</a:t>
            </a:r>
            <a:endParaRPr lang="en-US" dirty="0"/>
          </a:p>
        </p:txBody>
      </p:sp>
      <p:sp>
        <p:nvSpPr>
          <p:cNvPr id="3" name="Content Placeholder 2"/>
          <p:cNvSpPr>
            <a:spLocks noGrp="1"/>
          </p:cNvSpPr>
          <p:nvPr>
            <p:ph idx="1"/>
          </p:nvPr>
        </p:nvSpPr>
        <p:spPr>
          <a:xfrm>
            <a:off x="152400" y="1674813"/>
            <a:ext cx="8839200" cy="5029200"/>
          </a:xfrm>
        </p:spPr>
        <p:txBody>
          <a:bodyPr>
            <a:normAutofit fontScale="70000" lnSpcReduction="20000"/>
          </a:bodyPr>
          <a:lstStyle/>
          <a:p>
            <a:pPr marL="365760" indent="-256032" fontAlgn="auto">
              <a:spcAft>
                <a:spcPts val="0"/>
              </a:spcAft>
              <a:buFont typeface="Georgia"/>
              <a:buChar char="•"/>
              <a:defRPr/>
            </a:pPr>
            <a:r>
              <a:rPr lang="en-US" dirty="0" smtClean="0"/>
              <a:t>Installed Software - Pros and Cons</a:t>
            </a:r>
            <a:endParaRPr lang="en-US" sz="2800" dirty="0" smtClean="0"/>
          </a:p>
          <a:p>
            <a:pPr marL="658368" lvl="1" indent="-246888" fontAlgn="auto">
              <a:spcAft>
                <a:spcPts val="0"/>
              </a:spcAft>
              <a:buFont typeface="Georgia"/>
              <a:buChar char="▫"/>
              <a:defRPr/>
            </a:pPr>
            <a:r>
              <a:rPr lang="en-US" dirty="0" smtClean="0"/>
              <a:t>Access from remote locations/offices requires more work</a:t>
            </a:r>
            <a:endParaRPr lang="en-US" sz="2400" dirty="0" smtClean="0"/>
          </a:p>
          <a:p>
            <a:pPr marL="658368" lvl="1" indent="-246888" fontAlgn="auto">
              <a:spcAft>
                <a:spcPts val="0"/>
              </a:spcAft>
              <a:buFont typeface="Georgia"/>
              <a:buChar char="▫"/>
              <a:defRPr/>
            </a:pPr>
            <a:r>
              <a:rPr lang="en-US" dirty="0" smtClean="0"/>
              <a:t>You have to manage backups yourself</a:t>
            </a:r>
            <a:endParaRPr lang="en-US" sz="2400" dirty="0" smtClean="0"/>
          </a:p>
          <a:p>
            <a:pPr marL="658368" lvl="1" indent="-246888" fontAlgn="auto">
              <a:spcAft>
                <a:spcPts val="0"/>
              </a:spcAft>
              <a:buFont typeface="Georgia"/>
              <a:buChar char="▫"/>
              <a:defRPr/>
            </a:pPr>
            <a:r>
              <a:rPr lang="en-US" dirty="0" smtClean="0"/>
              <a:t>More capabilities and features (for now)</a:t>
            </a:r>
            <a:endParaRPr lang="en-US" sz="2400" dirty="0" smtClean="0"/>
          </a:p>
          <a:p>
            <a:pPr marL="658368" lvl="1" indent="-246888" fontAlgn="auto">
              <a:spcAft>
                <a:spcPts val="0"/>
              </a:spcAft>
              <a:buFont typeface="Georgia"/>
              <a:buChar char="▫"/>
              <a:defRPr/>
            </a:pPr>
            <a:r>
              <a:rPr lang="en-US" dirty="0" smtClean="0"/>
              <a:t>Is often times faster to move around the software</a:t>
            </a:r>
            <a:endParaRPr lang="en-US" sz="2400" dirty="0" smtClean="0"/>
          </a:p>
          <a:p>
            <a:pPr marL="658368" lvl="1" indent="-246888" fontAlgn="auto">
              <a:spcAft>
                <a:spcPts val="0"/>
              </a:spcAft>
              <a:buFont typeface="Georgia"/>
              <a:buChar char="▫"/>
              <a:defRPr/>
            </a:pPr>
            <a:r>
              <a:rPr lang="en-US" dirty="0" smtClean="0"/>
              <a:t>Often times no integrated portals</a:t>
            </a:r>
            <a:endParaRPr lang="en-US" sz="2400" dirty="0" smtClean="0"/>
          </a:p>
          <a:p>
            <a:pPr marL="658368" lvl="1" indent="-246888" fontAlgn="auto">
              <a:spcAft>
                <a:spcPts val="0"/>
              </a:spcAft>
              <a:buFont typeface="Georgia"/>
              <a:buChar char="▫"/>
              <a:defRPr/>
            </a:pPr>
            <a:r>
              <a:rPr lang="en-US" dirty="0" smtClean="0"/>
              <a:t>You have more control setup (good and bad)</a:t>
            </a:r>
            <a:endParaRPr lang="en-US" sz="2400" dirty="0" smtClean="0"/>
          </a:p>
          <a:p>
            <a:pPr marL="658368" lvl="1" indent="-246888" fontAlgn="auto">
              <a:spcAft>
                <a:spcPts val="0"/>
              </a:spcAft>
              <a:buFont typeface="Georgia"/>
              <a:buChar char="▫"/>
              <a:defRPr/>
            </a:pPr>
            <a:r>
              <a:rPr lang="en-US" dirty="0" smtClean="0"/>
              <a:t>Generally, if you stop paying you still get to use it</a:t>
            </a:r>
            <a:endParaRPr lang="en-US" sz="2400" dirty="0" smtClean="0"/>
          </a:p>
          <a:p>
            <a:pPr marL="658368" lvl="1" indent="-246888" fontAlgn="auto">
              <a:spcAft>
                <a:spcPts val="0"/>
              </a:spcAft>
              <a:buFont typeface="Georgia"/>
              <a:buChar char="▫"/>
              <a:defRPr/>
            </a:pPr>
            <a:r>
              <a:rPr lang="en-US" dirty="0" smtClean="0"/>
              <a:t>Have to upgrade the software yourself</a:t>
            </a:r>
            <a:endParaRPr lang="en-US" sz="2400" dirty="0" smtClean="0"/>
          </a:p>
          <a:p>
            <a:pPr marL="365760" indent="-256032" fontAlgn="auto">
              <a:spcAft>
                <a:spcPts val="0"/>
              </a:spcAft>
              <a:buFont typeface="Georgia"/>
              <a:buChar char="•"/>
              <a:defRPr/>
            </a:pPr>
            <a:r>
              <a:rPr lang="en-US" dirty="0" smtClean="0"/>
              <a:t>Internet Service (Website) Software - Pros and Cons</a:t>
            </a:r>
            <a:endParaRPr lang="en-US" sz="2800" dirty="0" smtClean="0"/>
          </a:p>
          <a:p>
            <a:pPr marL="658368" lvl="1" indent="-246888" fontAlgn="auto">
              <a:spcAft>
                <a:spcPts val="0"/>
              </a:spcAft>
              <a:buFont typeface="Georgia"/>
              <a:buChar char="▫"/>
              <a:defRPr/>
            </a:pPr>
            <a:r>
              <a:rPr lang="en-US" dirty="0" smtClean="0"/>
              <a:t>This is the future of applications</a:t>
            </a:r>
            <a:endParaRPr lang="en-US" sz="2400" dirty="0" smtClean="0"/>
          </a:p>
          <a:p>
            <a:pPr marL="658368" lvl="1" indent="-246888" fontAlgn="auto">
              <a:spcAft>
                <a:spcPts val="0"/>
              </a:spcAft>
              <a:buFont typeface="Georgia"/>
              <a:buChar char="▫"/>
              <a:defRPr/>
            </a:pPr>
            <a:r>
              <a:rPr lang="en-US" dirty="0" smtClean="0"/>
              <a:t>Access from anywhere with browser</a:t>
            </a:r>
            <a:endParaRPr lang="en-US" sz="2400" dirty="0" smtClean="0"/>
          </a:p>
          <a:p>
            <a:pPr marL="658368" lvl="1" indent="-246888" fontAlgn="auto">
              <a:spcAft>
                <a:spcPts val="0"/>
              </a:spcAft>
              <a:buFont typeface="Georgia"/>
              <a:buChar char="▫"/>
              <a:defRPr/>
            </a:pPr>
            <a:r>
              <a:rPr lang="en-US" dirty="0" smtClean="0"/>
              <a:t>Sometimes less ‘rich’ feature set (but not for long)</a:t>
            </a:r>
            <a:endParaRPr lang="en-US" sz="2400" dirty="0" smtClean="0"/>
          </a:p>
          <a:p>
            <a:pPr marL="658368" lvl="1" indent="-246888" fontAlgn="auto">
              <a:spcAft>
                <a:spcPts val="0"/>
              </a:spcAft>
              <a:buFont typeface="Georgia"/>
              <a:buChar char="▫"/>
              <a:defRPr/>
            </a:pPr>
            <a:r>
              <a:rPr lang="en-US" dirty="0" smtClean="0"/>
              <a:t>Backups handled for you</a:t>
            </a:r>
            <a:endParaRPr lang="en-US" sz="2400" dirty="0" smtClean="0"/>
          </a:p>
          <a:p>
            <a:pPr marL="658368" lvl="1" indent="-246888" fontAlgn="auto">
              <a:spcAft>
                <a:spcPts val="0"/>
              </a:spcAft>
              <a:buFont typeface="Georgia"/>
              <a:buChar char="▫"/>
              <a:defRPr/>
            </a:pPr>
            <a:r>
              <a:rPr lang="en-US" dirty="0" smtClean="0"/>
              <a:t>No purchase, just month to month fees</a:t>
            </a:r>
            <a:endParaRPr lang="en-US" sz="2400" dirty="0" smtClean="0"/>
          </a:p>
          <a:p>
            <a:pPr marL="658368" lvl="1" indent="-246888" fontAlgn="auto">
              <a:spcAft>
                <a:spcPts val="0"/>
              </a:spcAft>
              <a:buFont typeface="Georgia"/>
              <a:buChar char="▫"/>
              <a:defRPr/>
            </a:pPr>
            <a:r>
              <a:rPr lang="en-US" dirty="0" smtClean="0"/>
              <a:t>Integrated online services (screening, portals, listings, etc)</a:t>
            </a:r>
          </a:p>
          <a:p>
            <a:pPr marL="658368" lvl="1" indent="-246888" fontAlgn="auto">
              <a:spcAft>
                <a:spcPts val="0"/>
              </a:spcAft>
              <a:buFont typeface="Georgia"/>
              <a:buChar char="▫"/>
              <a:defRPr/>
            </a:pPr>
            <a:r>
              <a:rPr lang="en-US" dirty="0" smtClean="0"/>
              <a:t>Upgrades happen automatically for you</a:t>
            </a:r>
          </a:p>
          <a:p>
            <a:pPr marL="365760" indent="-256032" fontAlgn="auto">
              <a:spcAft>
                <a:spcPts val="0"/>
              </a:spcAft>
              <a:buFont typeface="Georgia"/>
              <a:buChar char="•"/>
              <a:defRPr/>
            </a:pPr>
            <a:r>
              <a:rPr lang="en-US" sz="2800" dirty="0" smtClean="0"/>
              <a:t>Don’t lose sight of your REAL business needs</a:t>
            </a:r>
          </a:p>
          <a:p>
            <a:pPr marL="658368" lvl="1" indent="-246888" fontAlgn="auto">
              <a:spcAft>
                <a:spcPts val="0"/>
              </a:spcAft>
              <a:buFont typeface="Georgia"/>
              <a:buChar char="▫"/>
              <a:defRPr/>
            </a:pPr>
            <a:r>
              <a:rPr lang="en-US" dirty="0" smtClean="0"/>
              <a:t>Smaller businesses may want less complex software (easier use versus higher efficiency)</a:t>
            </a:r>
          </a:p>
          <a:p>
            <a:pPr marL="658368" lvl="1" indent="-246888" fontAlgn="auto">
              <a:spcAft>
                <a:spcPts val="0"/>
              </a:spcAft>
              <a:buFont typeface="Georgia"/>
              <a:buChar char="▫"/>
              <a:defRPr/>
            </a:pPr>
            <a:r>
              <a:rPr lang="en-US" dirty="0" smtClean="0"/>
              <a:t>How technical is your team? (complex software may just slow you down)</a:t>
            </a:r>
          </a:p>
          <a:p>
            <a:pPr marL="658368" lvl="1" indent="-246888" fontAlgn="auto">
              <a:spcAft>
                <a:spcPts val="0"/>
              </a:spcAft>
              <a:buFont typeface="Georgia"/>
              <a:buChar char="▫"/>
              <a:defRPr/>
            </a:pPr>
            <a:r>
              <a:rPr lang="en-US" dirty="0" smtClean="0"/>
              <a:t>How much do you plan to grow?  How much will total cost of solution be now versus anticipated size in five to ten years?</a:t>
            </a:r>
          </a:p>
          <a:p>
            <a:pPr marL="658368" lvl="1" indent="-246888" fontAlgn="auto">
              <a:spcAft>
                <a:spcPts val="0"/>
              </a:spcAft>
              <a:buFont typeface="Georgia"/>
              <a:buChar char="▫"/>
              <a:defRPr/>
            </a:pPr>
            <a:r>
              <a:rPr lang="en-US" dirty="0" smtClean="0"/>
              <a:t>Is the switch really worth it?  Where, specifically, is your current solution failing you?</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fontAlgn="auto">
              <a:spcAft>
                <a:spcPts val="0"/>
              </a:spcAft>
              <a:defRPr/>
            </a:pPr>
            <a:r>
              <a:rPr lang="en-US" dirty="0" smtClean="0"/>
              <a:t>Running a prototype with your company’s data could save you thousands of hours and dollars</a:t>
            </a:r>
            <a:endParaRPr lang="en-US" dirty="0"/>
          </a:p>
        </p:txBody>
      </p:sp>
      <p:sp>
        <p:nvSpPr>
          <p:cNvPr id="26626" name="Content Placeholder 2"/>
          <p:cNvSpPr>
            <a:spLocks noGrp="1"/>
          </p:cNvSpPr>
          <p:nvPr>
            <p:ph idx="1"/>
          </p:nvPr>
        </p:nvSpPr>
        <p:spPr>
          <a:xfrm>
            <a:off x="152400" y="1828800"/>
            <a:ext cx="8839200" cy="4745038"/>
          </a:xfrm>
        </p:spPr>
        <p:txBody>
          <a:bodyPr/>
          <a:lstStyle/>
          <a:p>
            <a:r>
              <a:rPr lang="en-US" smtClean="0"/>
              <a:t>Give one solution or a couple a “Test Run”</a:t>
            </a:r>
            <a:endParaRPr lang="en-US" sz="2800" smtClean="0"/>
          </a:p>
          <a:p>
            <a:pPr lvl="1"/>
            <a:r>
              <a:rPr lang="en-US" smtClean="0"/>
              <a:t>Purchase, conversion, and training costs are high!  Investing some time and money in a prototype is the smartest thing you can do.</a:t>
            </a:r>
            <a:endParaRPr lang="en-US" sz="2400" smtClean="0"/>
          </a:p>
          <a:p>
            <a:pPr lvl="1"/>
            <a:r>
              <a:rPr lang="en-US" smtClean="0"/>
              <a:t>Consider putting 10 units into the new software and give it try for a  couple months. Dummy data only goes so far, remember you are trying to evaluate if you can run your business on this solution.</a:t>
            </a:r>
          </a:p>
          <a:p>
            <a:pPr lvl="1"/>
            <a:r>
              <a:rPr lang="en-US" smtClean="0"/>
              <a:t>Don’t feel rushed – take your time evaluating your options.  Seek insight from multiple sources (e.g., software vendor, selection experts, references, NARPM members, etc.)</a:t>
            </a:r>
          </a:p>
          <a:p>
            <a:pPr lvl="1"/>
            <a:r>
              <a:rPr lang="en-US" smtClean="0"/>
              <a:t>Have a fellow NARPM property manager give you a live tour of how their business is running on the solution.  Go to their office and see the solution in action.</a:t>
            </a:r>
            <a:endParaRPr lang="en-US" sz="240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13681</TotalTime>
  <Words>1229</Words>
  <Application>Microsoft Office PowerPoint</Application>
  <PresentationFormat>On-screen Show (4:3)</PresentationFormat>
  <Paragraphs>122</Paragraphs>
  <Slides>12</Slides>
  <Notes>6</Notes>
  <HiddenSlides>0</HiddenSlides>
  <MMClips>0</MMClips>
  <ScaleCrop>false</ScaleCrop>
  <HeadingPairs>
    <vt:vector size="6" baseType="variant">
      <vt:variant>
        <vt:lpstr>Fonts Used</vt:lpstr>
      </vt:variant>
      <vt:variant>
        <vt:i4>6</vt:i4>
      </vt:variant>
      <vt:variant>
        <vt:lpstr>Design Template</vt:lpstr>
      </vt:variant>
      <vt:variant>
        <vt:i4>12</vt:i4>
      </vt:variant>
      <vt:variant>
        <vt:lpstr>Slide Titles</vt:lpstr>
      </vt:variant>
      <vt:variant>
        <vt:i4>12</vt:i4>
      </vt:variant>
    </vt:vector>
  </HeadingPairs>
  <TitlesOfParts>
    <vt:vector size="30" baseType="lpstr">
      <vt:lpstr>Georgia</vt:lpstr>
      <vt:lpstr>Arial</vt:lpstr>
      <vt:lpstr>Trebuchet MS</vt:lpstr>
      <vt:lpstr>Wingdings 2</vt:lpstr>
      <vt:lpstr>Calibri</vt:lpstr>
      <vt:lpstr>Wingdings</vt:lpstr>
      <vt:lpstr>Urban</vt:lpstr>
      <vt:lpstr>Urban</vt:lpstr>
      <vt:lpstr>Urban</vt:lpstr>
      <vt:lpstr>Urban</vt:lpstr>
      <vt:lpstr>Urban</vt:lpstr>
      <vt:lpstr>Urban</vt:lpstr>
      <vt:lpstr>Urban</vt:lpstr>
      <vt:lpstr>Urban</vt:lpstr>
      <vt:lpstr>Urban</vt:lpstr>
      <vt:lpstr>Urban</vt:lpstr>
      <vt:lpstr>Urban</vt:lpstr>
      <vt:lpstr>Urban</vt:lpstr>
      <vt:lpstr>Property Management Software Options</vt:lpstr>
      <vt:lpstr>Agenda &amp; learning objectives:</vt:lpstr>
      <vt:lpstr>A little background on the presenters</vt:lpstr>
      <vt:lpstr>Making a software selection using a systematic approach – stay focused on YOUR business</vt:lpstr>
      <vt:lpstr>Making the business case to change software</vt:lpstr>
      <vt:lpstr>Sidebar: Software features can send you into a tailspin and cause you to lose focus of the goal</vt:lpstr>
      <vt:lpstr>Sidebar continued: Select “Must Have” Features</vt:lpstr>
      <vt:lpstr>Selecting a software solution for your business</vt:lpstr>
      <vt:lpstr>Running a prototype with your company’s data could save you thousands of hours and dollars</vt:lpstr>
      <vt:lpstr>Thank You to the software vendors and other strategic vendors for providing supporting materials and insights for this presentation</vt:lpstr>
      <vt:lpstr>What software solutions exist and make sense for your business</vt:lpstr>
      <vt:lpstr>Question and Answer</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Performance: KP &amp; CPM</dc:title>
  <dc:creator>Derek Kalles</dc:creator>
  <cp:lastModifiedBy> </cp:lastModifiedBy>
  <cp:revision>104</cp:revision>
  <dcterms:created xsi:type="dcterms:W3CDTF">2008-04-05T20:56:56Z</dcterms:created>
  <dcterms:modified xsi:type="dcterms:W3CDTF">2010-09-14T14:42:16Z</dcterms:modified>
</cp:coreProperties>
</file>