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handoutMasterIdLst>
    <p:handoutMasterId r:id="rId27"/>
  </p:handoutMasterIdLst>
  <p:sldIdLst>
    <p:sldId id="256" r:id="rId3"/>
    <p:sldId id="260" r:id="rId4"/>
    <p:sldId id="257" r:id="rId5"/>
    <p:sldId id="258" r:id="rId6"/>
    <p:sldId id="261" r:id="rId7"/>
    <p:sldId id="262" r:id="rId8"/>
    <p:sldId id="263" r:id="rId9"/>
    <p:sldId id="264" r:id="rId10"/>
    <p:sldId id="267" r:id="rId11"/>
    <p:sldId id="272" r:id="rId12"/>
    <p:sldId id="265" r:id="rId13"/>
    <p:sldId id="266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62E1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17" autoAdjust="0"/>
    <p:restoredTop sz="94618" autoAdjust="0"/>
  </p:normalViewPr>
  <p:slideViewPr>
    <p:cSldViewPr>
      <p:cViewPr>
        <p:scale>
          <a:sx n="100" d="100"/>
          <a:sy n="100" d="100"/>
        </p:scale>
        <p:origin x="-348" y="-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214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553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553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553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53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553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EA5E467-D04F-43DB-8AFE-BC3CCD1073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137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9443DA-1A9A-4155-AD54-FC617F8E8FAB}" type="slidenum">
              <a:rPr lang="en-US"/>
              <a:pPr/>
              <a:t>1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7072F4-494F-46E8-8E33-B1649FFE17E9}" type="slidenum">
              <a:rPr lang="en-US"/>
              <a:pPr/>
              <a:t>11</a:t>
            </a:fld>
            <a:endParaRPr lang="en-US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7072F4-494F-46E8-8E33-B1649FFE17E9}" type="slidenum">
              <a:rPr lang="en-US"/>
              <a:pPr/>
              <a:t>12</a:t>
            </a:fld>
            <a:endParaRPr lang="en-US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7072F4-494F-46E8-8E33-B1649FFE17E9}" type="slidenum">
              <a:rPr lang="en-US"/>
              <a:pPr/>
              <a:t>13</a:t>
            </a:fld>
            <a:endParaRPr lang="en-US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7072F4-494F-46E8-8E33-B1649FFE17E9}" type="slidenum">
              <a:rPr lang="en-US"/>
              <a:pPr/>
              <a:t>14</a:t>
            </a:fld>
            <a:endParaRPr lang="en-US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7072F4-494F-46E8-8E33-B1649FFE17E9}" type="slidenum">
              <a:rPr lang="en-US"/>
              <a:pPr/>
              <a:t>15</a:t>
            </a:fld>
            <a:endParaRPr lang="en-US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7072F4-494F-46E8-8E33-B1649FFE17E9}" type="slidenum">
              <a:rPr lang="en-US"/>
              <a:pPr/>
              <a:t>16</a:t>
            </a:fld>
            <a:endParaRPr lang="en-US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7072F4-494F-46E8-8E33-B1649FFE17E9}" type="slidenum">
              <a:rPr lang="en-US"/>
              <a:pPr/>
              <a:t>17</a:t>
            </a:fld>
            <a:endParaRPr lang="en-US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7072F4-494F-46E8-8E33-B1649FFE17E9}" type="slidenum">
              <a:rPr lang="en-US"/>
              <a:pPr/>
              <a:t>18</a:t>
            </a:fld>
            <a:endParaRPr lang="en-US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7072F4-494F-46E8-8E33-B1649FFE17E9}" type="slidenum">
              <a:rPr lang="en-US"/>
              <a:pPr/>
              <a:t>19</a:t>
            </a:fld>
            <a:endParaRPr lang="en-US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7072F4-494F-46E8-8E33-B1649FFE17E9}" type="slidenum">
              <a:rPr lang="en-US"/>
              <a:pPr/>
              <a:t>20</a:t>
            </a:fld>
            <a:endParaRPr lang="en-US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4E3C01-83BE-4EE7-98EE-57CD44FB1A7D}" type="slidenum">
              <a:rPr lang="en-US"/>
              <a:pPr/>
              <a:t>3</a:t>
            </a:fld>
            <a:endParaRPr lang="en-US"/>
          </a:p>
        </p:txBody>
      </p:sp>
      <p:sp>
        <p:nvSpPr>
          <p:cNvPr id="35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7072F4-494F-46E8-8E33-B1649FFE17E9}" type="slidenum">
              <a:rPr lang="en-US"/>
              <a:pPr/>
              <a:t>21</a:t>
            </a:fld>
            <a:endParaRPr lang="en-US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4E3C01-83BE-4EE7-98EE-57CD44FB1A7D}" type="slidenum">
              <a:rPr lang="en-US"/>
              <a:pPr/>
              <a:t>22</a:t>
            </a:fld>
            <a:endParaRPr lang="en-US"/>
          </a:p>
        </p:txBody>
      </p:sp>
      <p:sp>
        <p:nvSpPr>
          <p:cNvPr id="35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9443DA-1A9A-4155-AD54-FC617F8E8FAB}" type="slidenum">
              <a:rPr lang="en-US"/>
              <a:pPr/>
              <a:t>23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7072F4-494F-46E8-8E33-B1649FFE17E9}" type="slidenum">
              <a:rPr lang="en-US"/>
              <a:pPr/>
              <a:t>4</a:t>
            </a:fld>
            <a:endParaRPr lang="en-US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7072F4-494F-46E8-8E33-B1649FFE17E9}" type="slidenum">
              <a:rPr lang="en-US"/>
              <a:pPr/>
              <a:t>5</a:t>
            </a:fld>
            <a:endParaRPr lang="en-US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7072F4-494F-46E8-8E33-B1649FFE17E9}" type="slidenum">
              <a:rPr lang="en-US"/>
              <a:pPr/>
              <a:t>6</a:t>
            </a:fld>
            <a:endParaRPr lang="en-US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7072F4-494F-46E8-8E33-B1649FFE17E9}" type="slidenum">
              <a:rPr lang="en-US"/>
              <a:pPr/>
              <a:t>7</a:t>
            </a:fld>
            <a:endParaRPr lang="en-US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7072F4-494F-46E8-8E33-B1649FFE17E9}" type="slidenum">
              <a:rPr lang="en-US"/>
              <a:pPr/>
              <a:t>8</a:t>
            </a:fld>
            <a:endParaRPr lang="en-US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7072F4-494F-46E8-8E33-B1649FFE17E9}" type="slidenum">
              <a:rPr lang="en-US"/>
              <a:pPr/>
              <a:t>9</a:t>
            </a:fld>
            <a:endParaRPr lang="en-US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7072F4-494F-46E8-8E33-B1649FFE17E9}" type="slidenum">
              <a:rPr lang="en-US"/>
              <a:pPr/>
              <a:t>10</a:t>
            </a:fld>
            <a:endParaRPr lang="en-US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19250" y="6021388"/>
            <a:ext cx="6048375" cy="503237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FontTx/>
              <a:buNone/>
              <a:defRPr sz="2400" b="1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5920560"/>
            <a:ext cx="3333750" cy="809625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8763000" y="6591686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D74CC47-F038-40E4-BF3E-585FE51FE1D8}" type="slidenum">
              <a:rPr lang="en-US" sz="1200" smtClean="0">
                <a:solidFill>
                  <a:srgbClr val="A32638"/>
                </a:solidFill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US" sz="120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025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43575" y="188913"/>
            <a:ext cx="1781175" cy="5759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188913"/>
            <a:ext cx="5195887" cy="5759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81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0354-E8E0-405B-998D-DD6B21D77549}" type="datetimeFigureOut">
              <a:rPr lang="en-US" smtClean="0"/>
              <a:t>4/11/2012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D0F0-D299-4A38-BFAD-79198922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47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0354-E8E0-405B-998D-DD6B21D77549}" type="datetimeFigureOut">
              <a:rPr lang="en-US" smtClean="0"/>
              <a:t>4/11/2012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D0F0-D299-4A38-BFAD-79198922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9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0354-E8E0-405B-998D-DD6B21D77549}" type="datetimeFigureOut">
              <a:rPr lang="en-US" smtClean="0"/>
              <a:t>4/11/2012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D0F0-D299-4A38-BFAD-79198922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965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0354-E8E0-405B-998D-DD6B21D77549}" type="datetimeFigureOut">
              <a:rPr lang="en-US" smtClean="0"/>
              <a:t>4/11/2012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D0F0-D299-4A38-BFAD-79198922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59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0354-E8E0-405B-998D-DD6B21D77549}" type="datetimeFigureOut">
              <a:rPr lang="en-US" smtClean="0"/>
              <a:t>4/11/2012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D0F0-D299-4A38-BFAD-79198922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31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0354-E8E0-405B-998D-DD6B21D77549}" type="datetimeFigureOut">
              <a:rPr lang="en-US" smtClean="0"/>
              <a:t>4/11/2012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D0F0-D299-4A38-BFAD-79198922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793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0354-E8E0-405B-998D-DD6B21D77549}" type="datetimeFigureOut">
              <a:rPr lang="en-US" smtClean="0"/>
              <a:t>4/11/2012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D0F0-D299-4A38-BFAD-79198922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1424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0354-E8E0-405B-998D-DD6B21D77549}" type="datetimeFigureOut">
              <a:rPr lang="en-US" smtClean="0"/>
              <a:t>4/11/2012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D0F0-D299-4A38-BFAD-79198922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45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917813"/>
            <a:ext cx="3328987" cy="81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 userDrawn="1"/>
        </p:nvSpPr>
        <p:spPr>
          <a:xfrm>
            <a:off x="8762999" y="6581001"/>
            <a:ext cx="433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D74CC47-F038-40E4-BF3E-585FE51FE1D8}" type="slidenum">
              <a:rPr lang="en-US" sz="1200" smtClean="0">
                <a:solidFill>
                  <a:srgbClr val="A32638"/>
                </a:solidFill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01002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0354-E8E0-405B-998D-DD6B21D77549}" type="datetimeFigureOut">
              <a:rPr lang="en-US" smtClean="0"/>
              <a:t>4/11/2012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D0F0-D299-4A38-BFAD-79198922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484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0354-E8E0-405B-998D-DD6B21D77549}" type="datetimeFigureOut">
              <a:rPr lang="en-US" smtClean="0"/>
              <a:t>4/11/2012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D0F0-D299-4A38-BFAD-79198922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3179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0354-E8E0-405B-998D-DD6B21D77549}" type="datetimeFigureOut">
              <a:rPr lang="en-US" smtClean="0"/>
              <a:t>4/11/2012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D0F0-D299-4A38-BFAD-79198922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46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2758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836613"/>
            <a:ext cx="3487737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5425" y="836613"/>
            <a:ext cx="3489325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99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58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40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453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9483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8687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88913"/>
            <a:ext cx="6551612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836613"/>
            <a:ext cx="7129462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080808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80808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F0354-E8E0-405B-998D-DD6B21D77549}" type="datetimeFigureOut">
              <a:rPr lang="en-US" smtClean="0"/>
              <a:t>4/11/2012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6D0F0-D299-4A38-BFAD-79198922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77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5638800"/>
            <a:ext cx="4168775" cy="8016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i="1" dirty="0" smtClean="0"/>
              <a:t>Bart </a:t>
            </a:r>
            <a:r>
              <a:rPr lang="en-US" i="1" dirty="0"/>
              <a:t>Sturzl, MPM®, RMP®</a:t>
            </a:r>
          </a:p>
          <a:p>
            <a:pPr>
              <a:lnSpc>
                <a:spcPct val="90000"/>
              </a:lnSpc>
            </a:pPr>
            <a:endParaRPr lang="uk-UA" dirty="0"/>
          </a:p>
        </p:txBody>
      </p:sp>
      <p:sp>
        <p:nvSpPr>
          <p:cNvPr id="2" name="TextBox 1"/>
          <p:cNvSpPr txBox="1"/>
          <p:nvPr/>
        </p:nvSpPr>
        <p:spPr>
          <a:xfrm>
            <a:off x="304800" y="3810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ahoma" charset="0"/>
              </a:rPr>
              <a:t>Be a Professional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Is There a Fit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9"/>
            <a:ext cx="7056438" cy="4576762"/>
          </a:xfrm>
        </p:spPr>
        <p:txBody>
          <a:bodyPr/>
          <a:lstStyle/>
          <a:p>
            <a:r>
              <a:rPr lang="en-US" dirty="0" smtClean="0"/>
              <a:t>Have They Been Managed Before?</a:t>
            </a:r>
          </a:p>
          <a:p>
            <a:endParaRPr lang="en-US" dirty="0"/>
          </a:p>
          <a:p>
            <a:r>
              <a:rPr lang="en-US" dirty="0" smtClean="0"/>
              <a:t>Can You Communicate With Them?</a:t>
            </a:r>
          </a:p>
          <a:p>
            <a:endParaRPr lang="en-US" dirty="0"/>
          </a:p>
          <a:p>
            <a:r>
              <a:rPr lang="en-US" dirty="0" smtClean="0"/>
              <a:t>Will They Maintain The Property?</a:t>
            </a:r>
          </a:p>
          <a:p>
            <a:endParaRPr lang="en-US" dirty="0"/>
          </a:p>
          <a:p>
            <a:r>
              <a:rPr lang="en-US" dirty="0" smtClean="0"/>
              <a:t>Are They Current On Payments?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1374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7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7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7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7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7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7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7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7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0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Know the Property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Laws &amp; Ordinances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Market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Area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Statistics</a:t>
            </a:r>
          </a:p>
        </p:txBody>
      </p:sp>
    </p:spTree>
    <p:extLst>
      <p:ext uri="{BB962C8B-B14F-4D97-AF65-F5344CB8AC3E}">
        <p14:creationId xmlns:p14="http://schemas.microsoft.com/office/powerpoint/2010/main" val="1264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7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7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7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7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7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7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7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7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7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7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7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7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07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Laws &amp; Ordinances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4495800"/>
            <a:ext cx="7056438" cy="2246313"/>
          </a:xfrm>
        </p:spPr>
        <p:txBody>
          <a:bodyPr/>
          <a:lstStyle/>
          <a:p>
            <a:r>
              <a:rPr lang="en-US" dirty="0" smtClean="0"/>
              <a:t>National</a:t>
            </a:r>
            <a:endParaRPr lang="en-US" dirty="0"/>
          </a:p>
          <a:p>
            <a:r>
              <a:rPr lang="en-US" dirty="0" smtClean="0"/>
              <a:t>State</a:t>
            </a:r>
            <a:endParaRPr lang="en-US" dirty="0"/>
          </a:p>
          <a:p>
            <a:r>
              <a:rPr lang="en-US" dirty="0" smtClean="0"/>
              <a:t>Local</a:t>
            </a:r>
          </a:p>
          <a:p>
            <a:endParaRPr lang="en-US" dirty="0" smtClean="0"/>
          </a:p>
        </p:txBody>
      </p:sp>
      <p:pic>
        <p:nvPicPr>
          <p:cNvPr id="1026" name="Picture 2" descr="C:\Users\Bart's Computer\AppData\Local\Microsoft\Windows\Temporary Internet Files\Content.IE5\TR8QJ5F4\MP900401794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143000"/>
            <a:ext cx="3264408" cy="312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58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0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Market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4572000"/>
            <a:ext cx="7056438" cy="2170113"/>
          </a:xfrm>
        </p:spPr>
        <p:txBody>
          <a:bodyPr/>
          <a:lstStyle/>
          <a:p>
            <a:r>
              <a:rPr lang="en-US" dirty="0" smtClean="0"/>
              <a:t>You Need To Know Your Market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2051" name="Picture 3" descr="C:\Users\Bart's Computer\AppData\Local\Microsoft\Windows\Temporary Internet Files\Content.IE5\3WWNBQG6\MP900443481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198" y="838200"/>
            <a:ext cx="2655443" cy="363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69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0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Area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4724400"/>
            <a:ext cx="7056438" cy="2017713"/>
          </a:xfrm>
        </p:spPr>
        <p:txBody>
          <a:bodyPr/>
          <a:lstStyle/>
          <a:p>
            <a:r>
              <a:rPr lang="en-US" dirty="0" smtClean="0"/>
              <a:t>Set Boundaries</a:t>
            </a:r>
          </a:p>
          <a:p>
            <a:r>
              <a:rPr lang="en-US" dirty="0" smtClean="0"/>
              <a:t>Types Of Properties You Manage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3074" name="Picture 2" descr="C:\Users\Bart's Computer\AppData\Local\Microsoft\Windows\Temporary Internet Files\Content.IE5\3RZ7KL19\MP900442980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762000"/>
            <a:ext cx="4343400" cy="375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60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0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Statistics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4495800"/>
            <a:ext cx="7056438" cy="2246313"/>
          </a:xfrm>
        </p:spPr>
        <p:txBody>
          <a:bodyPr/>
          <a:lstStyle/>
          <a:p>
            <a:r>
              <a:rPr lang="en-US" dirty="0" smtClean="0"/>
              <a:t>Vacancy Rate</a:t>
            </a:r>
          </a:p>
          <a:p>
            <a:r>
              <a:rPr lang="en-US" dirty="0" smtClean="0"/>
              <a:t>Days on Market</a:t>
            </a:r>
          </a:p>
          <a:p>
            <a:r>
              <a:rPr lang="en-US" dirty="0" smtClean="0"/>
              <a:t>Renewal Rate</a:t>
            </a:r>
          </a:p>
          <a:p>
            <a:r>
              <a:rPr lang="en-US" dirty="0" smtClean="0"/>
              <a:t>Average Rent </a:t>
            </a:r>
          </a:p>
          <a:p>
            <a:endParaRPr lang="en-US" dirty="0" smtClean="0"/>
          </a:p>
        </p:txBody>
      </p:sp>
      <p:pic>
        <p:nvPicPr>
          <p:cNvPr id="4099" name="Picture 3" descr="C:\Users\Bart's Computer\AppData\Local\Microsoft\Windows\Temporary Internet Files\Content.IE5\3RZ7KL19\MP900382700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895350"/>
            <a:ext cx="4754880" cy="33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30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7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7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7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7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0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Know the Tenant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Application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Screening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Lease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Eviction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Deposit Itemization &amp; Collection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2635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7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7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7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7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7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7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7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7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7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7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7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7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7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7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7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7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07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Application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4495800"/>
            <a:ext cx="7056438" cy="2246313"/>
          </a:xfrm>
        </p:spPr>
        <p:txBody>
          <a:bodyPr/>
          <a:lstStyle/>
          <a:p>
            <a:r>
              <a:rPr lang="en-US" dirty="0" smtClean="0"/>
              <a:t>Authorization to Collect Information</a:t>
            </a:r>
          </a:p>
          <a:p>
            <a:r>
              <a:rPr lang="en-US" dirty="0" smtClean="0"/>
              <a:t>Ask the Right Questions</a:t>
            </a:r>
          </a:p>
          <a:p>
            <a:r>
              <a:rPr lang="en-US" dirty="0" smtClean="0"/>
              <a:t>Follows Fair Housing</a:t>
            </a:r>
          </a:p>
          <a:p>
            <a:r>
              <a:rPr lang="en-US" dirty="0" smtClean="0"/>
              <a:t>Is it Complete?</a:t>
            </a:r>
          </a:p>
          <a:p>
            <a:endParaRPr lang="en-US" dirty="0" smtClean="0"/>
          </a:p>
        </p:txBody>
      </p:sp>
      <p:pic>
        <p:nvPicPr>
          <p:cNvPr id="1028" name="Picture 4" descr="C:\Users\Bart's Computer\AppData\Local\Microsoft\Windows\Temporary Internet Files\Content.IE5\TR8QJ5F4\MP900422389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887142"/>
            <a:ext cx="3276600" cy="351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04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7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7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7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7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0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Screening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r>
              <a:rPr lang="en-US" dirty="0" smtClean="0"/>
              <a:t>Credit</a:t>
            </a:r>
          </a:p>
          <a:p>
            <a:endParaRPr lang="en-US" dirty="0" smtClean="0"/>
          </a:p>
          <a:p>
            <a:r>
              <a:rPr lang="en-US" dirty="0" smtClean="0"/>
              <a:t>Criminal</a:t>
            </a:r>
          </a:p>
          <a:p>
            <a:endParaRPr lang="en-US" dirty="0" smtClean="0"/>
          </a:p>
          <a:p>
            <a:r>
              <a:rPr lang="en-US" dirty="0" smtClean="0"/>
              <a:t>Sex Offender Data</a:t>
            </a:r>
          </a:p>
          <a:p>
            <a:endParaRPr lang="en-US" dirty="0" smtClean="0"/>
          </a:p>
          <a:p>
            <a:r>
              <a:rPr lang="en-US" dirty="0" smtClean="0"/>
              <a:t>Evictions</a:t>
            </a:r>
          </a:p>
          <a:p>
            <a:endParaRPr lang="en-US" dirty="0" smtClean="0"/>
          </a:p>
          <a:p>
            <a:r>
              <a:rPr lang="en-US" dirty="0" smtClean="0"/>
              <a:t>Employment</a:t>
            </a:r>
          </a:p>
          <a:p>
            <a:endParaRPr lang="en-US" dirty="0" smtClean="0"/>
          </a:p>
          <a:p>
            <a:r>
              <a:rPr lang="en-US" dirty="0" smtClean="0"/>
              <a:t>Rental History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5777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7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7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7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7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7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7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7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7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7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7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7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7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7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7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7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7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0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Lease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3505200"/>
            <a:ext cx="7056438" cy="323691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/>
              <a:t>When is the Last Time You Read It</a:t>
            </a:r>
          </a:p>
          <a:p>
            <a:pPr marL="0" indent="0">
              <a:buFontTx/>
              <a:buNone/>
            </a:pPr>
            <a:endParaRPr lang="en-US" dirty="0"/>
          </a:p>
          <a:p>
            <a:r>
              <a:rPr lang="en-US" dirty="0"/>
              <a:t>Will it Stand Up</a:t>
            </a:r>
          </a:p>
          <a:p>
            <a:endParaRPr lang="en-US" dirty="0" smtClean="0"/>
          </a:p>
        </p:txBody>
      </p:sp>
      <p:pic>
        <p:nvPicPr>
          <p:cNvPr id="2051" name="Picture 3" descr="C:\Users\Bart's Computer\AppData\Local\Microsoft\Windows\Temporary Internet Files\Content.IE5\3RZ7KL19\MP900309201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62787"/>
            <a:ext cx="3657600" cy="245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79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7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7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7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7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0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04800"/>
            <a:ext cx="2667000" cy="544513"/>
          </a:xfrm>
        </p:spPr>
        <p:txBody>
          <a:bodyPr/>
          <a:lstStyle/>
          <a:p>
            <a:r>
              <a:rPr lang="en-US" sz="3600" b="1" dirty="0" smtClean="0"/>
              <a:t>Definition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7129462" cy="51816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 smtClean="0"/>
              <a:t>pro·fes·sion·al</a:t>
            </a:r>
            <a:r>
              <a:rPr lang="en-US" dirty="0"/>
              <a:t>  </a:t>
            </a:r>
            <a:r>
              <a:rPr lang="en-US" dirty="0" smtClean="0"/>
              <a:t>adjective</a:t>
            </a:r>
          </a:p>
          <a:p>
            <a:pPr marL="0" indent="0">
              <a:buNone/>
            </a:pPr>
            <a:r>
              <a:rPr lang="en-US" dirty="0" smtClean="0"/>
              <a:t>following </a:t>
            </a:r>
            <a:r>
              <a:rPr lang="en-US" dirty="0"/>
              <a:t>an occupation as a means of livelihood or for </a:t>
            </a:r>
            <a:r>
              <a:rPr lang="en-US" dirty="0" smtClean="0"/>
              <a:t>gain</a:t>
            </a:r>
          </a:p>
          <a:p>
            <a:pPr marL="0" indent="0">
              <a:buNone/>
            </a:pPr>
            <a:endParaRPr lang="en-US" dirty="0">
              <a:effectLst/>
            </a:endParaRPr>
          </a:p>
          <a:p>
            <a:pPr marL="0" indent="0">
              <a:buNone/>
            </a:pPr>
            <a:r>
              <a:rPr lang="en-US" b="1" dirty="0" err="1" smtClean="0"/>
              <a:t>pro·fes·sion·al·ism</a:t>
            </a:r>
            <a:r>
              <a:rPr lang="en-US" dirty="0"/>
              <a:t> </a:t>
            </a:r>
            <a:r>
              <a:rPr lang="en-US" dirty="0" smtClean="0"/>
              <a:t>noun </a:t>
            </a:r>
          </a:p>
          <a:p>
            <a:pPr marL="0" indent="0">
              <a:buNone/>
            </a:pPr>
            <a:r>
              <a:rPr lang="en-US" dirty="0" smtClean="0"/>
              <a:t>1</a:t>
            </a:r>
            <a:r>
              <a:rPr lang="en-US" dirty="0"/>
              <a:t>. </a:t>
            </a:r>
            <a:r>
              <a:rPr lang="en-US" dirty="0" smtClean="0"/>
              <a:t>Professional character</a:t>
            </a:r>
            <a:r>
              <a:rPr lang="en-US" dirty="0"/>
              <a:t>, spirit, or methods.</a:t>
            </a:r>
          </a:p>
          <a:p>
            <a:pPr marL="0" indent="0">
              <a:buNone/>
            </a:pPr>
            <a:r>
              <a:rPr lang="en-US" dirty="0"/>
              <a:t>2. the standing, practice, or methods of a </a:t>
            </a:r>
            <a:r>
              <a:rPr lang="en-US" dirty="0" smtClean="0"/>
              <a:t>professional, </a:t>
            </a:r>
            <a:r>
              <a:rPr lang="en-US" dirty="0"/>
              <a:t>as distinguished from an amateur.</a:t>
            </a:r>
          </a:p>
          <a:p>
            <a:pPr marL="0" indent="0">
              <a:buNone/>
            </a:pP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049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Eviction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4038600"/>
            <a:ext cx="7056438" cy="2703513"/>
          </a:xfrm>
        </p:spPr>
        <p:txBody>
          <a:bodyPr/>
          <a:lstStyle/>
          <a:p>
            <a:r>
              <a:rPr lang="en-US" dirty="0" smtClean="0"/>
              <a:t>Every State is Different, Know Yours</a:t>
            </a:r>
          </a:p>
          <a:p>
            <a:r>
              <a:rPr lang="en-US" dirty="0" smtClean="0"/>
              <a:t>Court</a:t>
            </a:r>
          </a:p>
          <a:p>
            <a:r>
              <a:rPr lang="en-US" dirty="0" smtClean="0"/>
              <a:t>Writ</a:t>
            </a:r>
          </a:p>
          <a:p>
            <a:r>
              <a:rPr lang="en-US" dirty="0" smtClean="0"/>
              <a:t>Treat Tenant Fairly and with Respect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3074" name="Picture 2" descr="C:\Users\Bart's Computer\AppData\Local\Microsoft\Windows\Temporary Internet Files\Content.IE5\3RZ7KL19\MP900402451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825" y="838200"/>
            <a:ext cx="3090250" cy="309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48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7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7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7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7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0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Deposit Itemization &amp; Collections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4191000"/>
            <a:ext cx="7056438" cy="2551113"/>
          </a:xfrm>
        </p:spPr>
        <p:txBody>
          <a:bodyPr/>
          <a:lstStyle/>
          <a:p>
            <a:r>
              <a:rPr lang="en-US" dirty="0" smtClean="0"/>
              <a:t>Photos</a:t>
            </a:r>
          </a:p>
          <a:p>
            <a:r>
              <a:rPr lang="en-US" dirty="0" smtClean="0"/>
              <a:t>Documentation / Inventories</a:t>
            </a:r>
          </a:p>
          <a:p>
            <a:r>
              <a:rPr lang="en-US" dirty="0"/>
              <a:t>Ask Yourself, What would the Judge Say</a:t>
            </a:r>
          </a:p>
          <a:p>
            <a:r>
              <a:rPr lang="en-US" dirty="0" smtClean="0"/>
              <a:t>Fair Collections Act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1028" name="Picture 4" descr="C:\Users\Bart's Computer\AppData\Local\Microsoft\Windows\Temporary Internet Files\Content.IE5\3RZ7KL19\MP900442197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762000"/>
            <a:ext cx="48768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35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7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7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7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7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0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260350"/>
            <a:ext cx="6840538" cy="649288"/>
          </a:xfrm>
        </p:spPr>
        <p:txBody>
          <a:bodyPr/>
          <a:lstStyle/>
          <a:p>
            <a:r>
              <a:rPr lang="en-US" sz="2800" b="1" dirty="0" smtClean="0">
                <a:latin typeface="Tahoma" charset="0"/>
              </a:rPr>
              <a:t>The Professional Property Manager</a:t>
            </a:r>
            <a:endParaRPr lang="uk-UA" sz="2800" b="1" dirty="0">
              <a:latin typeface="Tahoma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2" y="2395538"/>
            <a:ext cx="2017713" cy="201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2384425" cy="193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243" y="4800600"/>
            <a:ext cx="2384425" cy="193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143000"/>
            <a:ext cx="2384425" cy="193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8812" y="1785828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Owner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02412" y="1785827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Tenant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75852" y="5443428"/>
            <a:ext cx="2305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Property</a:t>
            </a:r>
            <a:endParaRPr lang="en-US" sz="3600" b="1" dirty="0">
              <a:solidFill>
                <a:schemeClr val="bg1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362200" y="2895600"/>
            <a:ext cx="1219200" cy="8382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5887243" y="3074988"/>
            <a:ext cx="1046957" cy="65881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695030" y="4267200"/>
            <a:ext cx="3" cy="41116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" name="super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5638800"/>
            <a:ext cx="4168775" cy="8016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i="1" dirty="0" smtClean="0"/>
              <a:t>Bart </a:t>
            </a:r>
            <a:r>
              <a:rPr lang="en-US" i="1" dirty="0"/>
              <a:t>Sturzl, MPM®, RMP®</a:t>
            </a:r>
          </a:p>
          <a:p>
            <a:pPr>
              <a:lnSpc>
                <a:spcPct val="90000"/>
              </a:lnSpc>
            </a:pPr>
            <a:endParaRPr lang="uk-UA" dirty="0"/>
          </a:p>
        </p:txBody>
      </p:sp>
      <p:sp>
        <p:nvSpPr>
          <p:cNvPr id="2" name="TextBox 1"/>
          <p:cNvSpPr txBox="1"/>
          <p:nvPr/>
        </p:nvSpPr>
        <p:spPr>
          <a:xfrm>
            <a:off x="304800" y="3810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ahoma" charset="0"/>
              </a:rPr>
              <a:t>Be a Professional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02766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260350"/>
            <a:ext cx="6840538" cy="649288"/>
          </a:xfrm>
        </p:spPr>
        <p:txBody>
          <a:bodyPr/>
          <a:lstStyle/>
          <a:p>
            <a:r>
              <a:rPr lang="en-US" sz="3600" b="1" dirty="0" smtClean="0">
                <a:latin typeface="Tahoma" charset="0"/>
              </a:rPr>
              <a:t>The 3 Keys</a:t>
            </a:r>
            <a:endParaRPr lang="uk-UA" sz="3600" b="1" dirty="0">
              <a:latin typeface="Tahoma" charset="0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0" y="2057400"/>
            <a:ext cx="5486400" cy="3810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ko-KR" sz="4000" dirty="0" smtClean="0">
                <a:latin typeface="Verdana" pitchFamily="34" charset="0"/>
                <a:ea typeface="굴림" charset="-127"/>
              </a:rPr>
              <a:t>Know the Owner</a:t>
            </a:r>
            <a:endParaRPr lang="en-US" altLang="ko-KR" sz="4000" dirty="0">
              <a:latin typeface="Verdana" pitchFamily="34" charset="0"/>
              <a:ea typeface="굴림" charset="-127"/>
            </a:endParaRPr>
          </a:p>
          <a:p>
            <a:pPr>
              <a:lnSpc>
                <a:spcPct val="80000"/>
              </a:lnSpc>
            </a:pPr>
            <a:endParaRPr lang="en-US" altLang="ko-KR" sz="4000" dirty="0">
              <a:latin typeface="Verdana" pitchFamily="34" charset="0"/>
              <a:ea typeface="굴림" charset="-127"/>
            </a:endParaRPr>
          </a:p>
          <a:p>
            <a:pPr>
              <a:lnSpc>
                <a:spcPct val="80000"/>
              </a:lnSpc>
            </a:pPr>
            <a:r>
              <a:rPr lang="en-US" altLang="ko-KR" sz="4000" dirty="0" smtClean="0">
                <a:latin typeface="Verdana" pitchFamily="34" charset="0"/>
                <a:ea typeface="굴림" charset="-127"/>
              </a:rPr>
              <a:t>Know the Property</a:t>
            </a:r>
            <a:endParaRPr lang="en-US" altLang="ko-KR" sz="4000" dirty="0">
              <a:latin typeface="Verdana" pitchFamily="34" charset="0"/>
              <a:ea typeface="굴림" charset="-127"/>
            </a:endParaRPr>
          </a:p>
          <a:p>
            <a:pPr>
              <a:lnSpc>
                <a:spcPct val="80000"/>
              </a:lnSpc>
            </a:pPr>
            <a:endParaRPr lang="en-US" altLang="ko-KR" sz="4000" dirty="0" smtClean="0">
              <a:latin typeface="Verdana" pitchFamily="34" charset="0"/>
              <a:ea typeface="굴림" charset="-127"/>
            </a:endParaRPr>
          </a:p>
          <a:p>
            <a:pPr>
              <a:lnSpc>
                <a:spcPct val="80000"/>
              </a:lnSpc>
            </a:pPr>
            <a:r>
              <a:rPr lang="en-US" altLang="ko-KR" sz="4000" dirty="0" smtClean="0">
                <a:latin typeface="Verdana" pitchFamily="34" charset="0"/>
                <a:ea typeface="굴림" charset="-127"/>
              </a:rPr>
              <a:t>Know the Tenant</a:t>
            </a:r>
            <a:endParaRPr lang="uk-UA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Know the Owner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838200"/>
            <a:ext cx="7056438" cy="5903913"/>
          </a:xfrm>
        </p:spPr>
        <p:txBody>
          <a:bodyPr/>
          <a:lstStyle/>
          <a:p>
            <a:r>
              <a:rPr lang="en-US" dirty="0" smtClean="0"/>
              <a:t>Competition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Contracts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ROI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Insurance &amp; Risk Management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Communication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Is There a Fit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7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7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7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7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7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7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7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7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7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7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7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7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7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7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7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7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07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Competition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087562" y="838200"/>
            <a:ext cx="7056438" cy="583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rgbClr val="080808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Who are They</a:t>
            </a:r>
          </a:p>
          <a:p>
            <a:pPr marL="0" indent="0">
              <a:buFontTx/>
              <a:buNone/>
            </a:pPr>
            <a:endParaRPr lang="en-US" dirty="0" smtClean="0"/>
          </a:p>
          <a:p>
            <a:r>
              <a:rPr lang="en-US" dirty="0" smtClean="0"/>
              <a:t>What do they Charge</a:t>
            </a:r>
          </a:p>
          <a:p>
            <a:pPr marL="0" indent="0">
              <a:buFontTx/>
              <a:buNone/>
            </a:pPr>
            <a:endParaRPr lang="en-US" dirty="0" smtClean="0"/>
          </a:p>
          <a:p>
            <a:r>
              <a:rPr lang="en-US" dirty="0" smtClean="0"/>
              <a:t>What are their Strengths &amp; Weaknesses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What’s in Their Contract</a:t>
            </a:r>
          </a:p>
          <a:p>
            <a:pPr marL="0" indent="0">
              <a:buFontTx/>
              <a:buNone/>
            </a:pPr>
            <a:endParaRPr lang="en-US" dirty="0" smtClean="0"/>
          </a:p>
          <a:p>
            <a:r>
              <a:rPr lang="en-US" dirty="0" smtClean="0"/>
              <a:t>How are you Different </a:t>
            </a:r>
          </a:p>
          <a:p>
            <a:endParaRPr lang="en-US" dirty="0" smtClean="0"/>
          </a:p>
          <a:p>
            <a:pPr marL="0" indent="0">
              <a:buFontTx/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1864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Contracts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3962400"/>
            <a:ext cx="7056438" cy="2779713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905000" y="4495800"/>
            <a:ext cx="7056438" cy="198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rgbClr val="080808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When is the Last Time You Read It</a:t>
            </a:r>
          </a:p>
          <a:p>
            <a:pPr marL="0" indent="0">
              <a:buFontTx/>
              <a:buNone/>
            </a:pPr>
            <a:endParaRPr lang="en-US" dirty="0" smtClean="0"/>
          </a:p>
          <a:p>
            <a:r>
              <a:rPr lang="en-US" dirty="0" smtClean="0"/>
              <a:t>Will it Stand Up</a:t>
            </a:r>
          </a:p>
          <a:p>
            <a:pPr marL="0" indent="0">
              <a:buFontTx/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FontTx/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1027" name="Picture 3" descr="C:\Users\Bart's Computer\AppData\Local\Microsoft\Windows\Temporary Internet Files\Content.IE5\3WWNBQG6\MP900438505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451" y="914400"/>
            <a:ext cx="314553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26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ROI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2050" name="Picture 2" descr="C:\Users\Bart's Computer\AppData\Local\Microsoft\Windows\Temporary Internet Files\Content.IE5\JVT83EWA\MP900439531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33426"/>
            <a:ext cx="5105400" cy="339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90800" y="4876800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((Return - Capital) / Capital) × 100% = Rate of Return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97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Insurance &amp; Risk Management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295401"/>
            <a:ext cx="7056438" cy="4267200"/>
          </a:xfrm>
        </p:spPr>
        <p:txBody>
          <a:bodyPr/>
          <a:lstStyle/>
          <a:p>
            <a:r>
              <a:rPr lang="en-US" dirty="0" smtClean="0"/>
              <a:t>Does the Owner Have the Correct Policy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Are you Listed as Additionally Insured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Additionally Insured / Additional Interest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8330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7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7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7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7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0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Communication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4114800"/>
            <a:ext cx="7056438" cy="1752600"/>
          </a:xfrm>
        </p:spPr>
        <p:txBody>
          <a:bodyPr/>
          <a:lstStyle/>
          <a:p>
            <a:r>
              <a:rPr lang="en-US" dirty="0" smtClean="0"/>
              <a:t>Try to Find Out What Generation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Email / Phone / Text / Fax</a:t>
            </a:r>
          </a:p>
          <a:p>
            <a:endParaRPr lang="en-US" dirty="0" smtClean="0"/>
          </a:p>
        </p:txBody>
      </p:sp>
      <p:pic>
        <p:nvPicPr>
          <p:cNvPr id="1026" name="Picture 2" descr="C:\Users\Bart's Computer\AppData\Local\Microsoft\Windows\Temporary Internet Files\Content.IE5\TR8QJ5F4\MP910220930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762000"/>
            <a:ext cx="3278966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95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07" grpId="0" build="p"/>
    </p:bldLst>
  </p:timing>
</p:sld>
</file>

<file path=ppt/theme/theme1.xml><?xml version="1.0" encoding="utf-8"?>
<a:theme xmlns:a="http://schemas.openxmlformats.org/drawingml/2006/main" name="template">
  <a:themeElements>
    <a:clrScheme name="template 8">
      <a:dk1>
        <a:srgbClr val="4D4D4D"/>
      </a:dk1>
      <a:lt1>
        <a:srgbClr val="FFFFFF"/>
      </a:lt1>
      <a:dk2>
        <a:srgbClr val="4D4D4D"/>
      </a:dk2>
      <a:lt2>
        <a:srgbClr val="393939"/>
      </a:lt2>
      <a:accent1>
        <a:srgbClr val="858585"/>
      </a:accent1>
      <a:accent2>
        <a:srgbClr val="939393"/>
      </a:accent2>
      <a:accent3>
        <a:srgbClr val="FFFFFF"/>
      </a:accent3>
      <a:accent4>
        <a:srgbClr val="404040"/>
      </a:accent4>
      <a:accent5>
        <a:srgbClr val="C2C2C2"/>
      </a:accent5>
      <a:accent6>
        <a:srgbClr val="858585"/>
      </a:accent6>
      <a:hlink>
        <a:srgbClr val="696969"/>
      </a:hlink>
      <a:folHlink>
        <a:srgbClr val="DDDDDD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4D4D4D"/>
        </a:dk1>
        <a:lt1>
          <a:srgbClr val="FFFFFF"/>
        </a:lt1>
        <a:dk2>
          <a:srgbClr val="4D4D4D"/>
        </a:dk2>
        <a:lt2>
          <a:srgbClr val="11163C"/>
        </a:lt2>
        <a:accent1>
          <a:srgbClr val="212B53"/>
        </a:accent1>
        <a:accent2>
          <a:srgbClr val="364481"/>
        </a:accent2>
        <a:accent3>
          <a:srgbClr val="FFFFFF"/>
        </a:accent3>
        <a:accent4>
          <a:srgbClr val="404040"/>
        </a:accent4>
        <a:accent5>
          <a:srgbClr val="ABACB3"/>
        </a:accent5>
        <a:accent6>
          <a:srgbClr val="303D74"/>
        </a:accent6>
        <a:hlink>
          <a:srgbClr val="3E498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4D4D4D"/>
        </a:dk2>
        <a:lt2>
          <a:srgbClr val="0D254C"/>
        </a:lt2>
        <a:accent1>
          <a:srgbClr val="254B83"/>
        </a:accent1>
        <a:accent2>
          <a:srgbClr val="406DAA"/>
        </a:accent2>
        <a:accent3>
          <a:srgbClr val="FFFFFF"/>
        </a:accent3>
        <a:accent4>
          <a:srgbClr val="404040"/>
        </a:accent4>
        <a:accent5>
          <a:srgbClr val="ACB1C1"/>
        </a:accent5>
        <a:accent6>
          <a:srgbClr val="39629A"/>
        </a:accent6>
        <a:hlink>
          <a:srgbClr val="3267B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4D4D4D"/>
        </a:dk2>
        <a:lt2>
          <a:srgbClr val="363B45"/>
        </a:lt2>
        <a:accent1>
          <a:srgbClr val="A99D9B"/>
        </a:accent1>
        <a:accent2>
          <a:srgbClr val="565A66"/>
        </a:accent2>
        <a:accent3>
          <a:srgbClr val="FFFFFF"/>
        </a:accent3>
        <a:accent4>
          <a:srgbClr val="404040"/>
        </a:accent4>
        <a:accent5>
          <a:srgbClr val="D1CCCB"/>
        </a:accent5>
        <a:accent6>
          <a:srgbClr val="4D515C"/>
        </a:accent6>
        <a:hlink>
          <a:srgbClr val="92715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4D4D4D"/>
        </a:dk2>
        <a:lt2>
          <a:srgbClr val="2E3236"/>
        </a:lt2>
        <a:accent1>
          <a:srgbClr val="B26920"/>
        </a:accent1>
        <a:accent2>
          <a:srgbClr val="6F7F8D"/>
        </a:accent2>
        <a:accent3>
          <a:srgbClr val="FFFFFF"/>
        </a:accent3>
        <a:accent4>
          <a:srgbClr val="404040"/>
        </a:accent4>
        <a:accent5>
          <a:srgbClr val="D5B9AB"/>
        </a:accent5>
        <a:accent6>
          <a:srgbClr val="64727F"/>
        </a:accent6>
        <a:hlink>
          <a:srgbClr val="EEC72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4D4D4D"/>
        </a:dk2>
        <a:lt2>
          <a:srgbClr val="2E3236"/>
        </a:lt2>
        <a:accent1>
          <a:srgbClr val="9BB6EE"/>
        </a:accent1>
        <a:accent2>
          <a:srgbClr val="6F7F8D"/>
        </a:accent2>
        <a:accent3>
          <a:srgbClr val="FFFFFF"/>
        </a:accent3>
        <a:accent4>
          <a:srgbClr val="404040"/>
        </a:accent4>
        <a:accent5>
          <a:srgbClr val="CBD7F5"/>
        </a:accent5>
        <a:accent6>
          <a:srgbClr val="64727F"/>
        </a:accent6>
        <a:hlink>
          <a:srgbClr val="84AAF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4D4D4D"/>
        </a:dk2>
        <a:lt2>
          <a:srgbClr val="40494F"/>
        </a:lt2>
        <a:accent1>
          <a:srgbClr val="6D7D8A"/>
        </a:accent1>
        <a:accent2>
          <a:srgbClr val="A7A7A7"/>
        </a:accent2>
        <a:accent3>
          <a:srgbClr val="FFFFFF"/>
        </a:accent3>
        <a:accent4>
          <a:srgbClr val="404040"/>
        </a:accent4>
        <a:accent5>
          <a:srgbClr val="BABFC4"/>
        </a:accent5>
        <a:accent6>
          <a:srgbClr val="979797"/>
        </a:accent6>
        <a:hlink>
          <a:srgbClr val="7F7F7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4D4D4D"/>
        </a:dk2>
        <a:lt2>
          <a:srgbClr val="454D52"/>
        </a:lt2>
        <a:accent1>
          <a:srgbClr val="7D8B97"/>
        </a:accent1>
        <a:accent2>
          <a:srgbClr val="CBCBCB"/>
        </a:accent2>
        <a:accent3>
          <a:srgbClr val="FFFFFF"/>
        </a:accent3>
        <a:accent4>
          <a:srgbClr val="404040"/>
        </a:accent4>
        <a:accent5>
          <a:srgbClr val="BFC4C9"/>
        </a:accent5>
        <a:accent6>
          <a:srgbClr val="B8B8B8"/>
        </a:accent6>
        <a:hlink>
          <a:srgbClr val="51586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4D4D4D"/>
        </a:dk2>
        <a:lt2>
          <a:srgbClr val="393939"/>
        </a:lt2>
        <a:accent1>
          <a:srgbClr val="858585"/>
        </a:accent1>
        <a:accent2>
          <a:srgbClr val="939393"/>
        </a:accent2>
        <a:accent3>
          <a:srgbClr val="FFFFFF"/>
        </a:accent3>
        <a:accent4>
          <a:srgbClr val="404040"/>
        </a:accent4>
        <a:accent5>
          <a:srgbClr val="C2C2C2"/>
        </a:accent5>
        <a:accent6>
          <a:srgbClr val="858585"/>
        </a:accent6>
        <a:hlink>
          <a:srgbClr val="69696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4D4D4D"/>
        </a:dk2>
        <a:lt2>
          <a:srgbClr val="4F5056"/>
        </a:lt2>
        <a:accent1>
          <a:srgbClr val="7E7F8E"/>
        </a:accent1>
        <a:accent2>
          <a:srgbClr val="C0C1C5"/>
        </a:accent2>
        <a:accent3>
          <a:srgbClr val="FFFFFF"/>
        </a:accent3>
        <a:accent4>
          <a:srgbClr val="404040"/>
        </a:accent4>
        <a:accent5>
          <a:srgbClr val="C0C0C6"/>
        </a:accent5>
        <a:accent6>
          <a:srgbClr val="AEAFB2"/>
        </a:accent6>
        <a:hlink>
          <a:srgbClr val="ACAFB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4D4D4D"/>
        </a:dk2>
        <a:lt2>
          <a:srgbClr val="85978F"/>
        </a:lt2>
        <a:accent1>
          <a:srgbClr val="9DA499"/>
        </a:accent1>
        <a:accent2>
          <a:srgbClr val="A5B9BA"/>
        </a:accent2>
        <a:accent3>
          <a:srgbClr val="FFFFFF"/>
        </a:accent3>
        <a:accent4>
          <a:srgbClr val="404040"/>
        </a:accent4>
        <a:accent5>
          <a:srgbClr val="CCCFCA"/>
        </a:accent5>
        <a:accent6>
          <a:srgbClr val="95A7A8"/>
        </a:accent6>
        <a:hlink>
          <a:srgbClr val="ABB4A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4D4D4D"/>
        </a:dk2>
        <a:lt2>
          <a:srgbClr val="484847"/>
        </a:lt2>
        <a:accent1>
          <a:srgbClr val="7C7C74"/>
        </a:accent1>
        <a:accent2>
          <a:srgbClr val="AFB2AA"/>
        </a:accent2>
        <a:accent3>
          <a:srgbClr val="FFFFFF"/>
        </a:accent3>
        <a:accent4>
          <a:srgbClr val="404040"/>
        </a:accent4>
        <a:accent5>
          <a:srgbClr val="BFBFBC"/>
        </a:accent5>
        <a:accent6>
          <a:srgbClr val="9EA19A"/>
        </a:accent6>
        <a:hlink>
          <a:srgbClr val="D4D2C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293</TotalTime>
  <Words>318</Words>
  <Application>Microsoft Office PowerPoint</Application>
  <PresentationFormat>On-screen Show (4:3)</PresentationFormat>
  <Paragraphs>164</Paragraphs>
  <Slides>23</Slides>
  <Notes>22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template</vt:lpstr>
      <vt:lpstr>Custom Design</vt:lpstr>
      <vt:lpstr>PowerPoint Presentation</vt:lpstr>
      <vt:lpstr>Definition</vt:lpstr>
      <vt:lpstr>The 3 Keys</vt:lpstr>
      <vt:lpstr>Know the Owner</vt:lpstr>
      <vt:lpstr>Competition </vt:lpstr>
      <vt:lpstr>Contracts</vt:lpstr>
      <vt:lpstr>ROI</vt:lpstr>
      <vt:lpstr>Insurance &amp; Risk Management</vt:lpstr>
      <vt:lpstr>Communication</vt:lpstr>
      <vt:lpstr>Is There a Fit</vt:lpstr>
      <vt:lpstr>Know the Property</vt:lpstr>
      <vt:lpstr>Laws &amp; Ordinances</vt:lpstr>
      <vt:lpstr>Market</vt:lpstr>
      <vt:lpstr>Area</vt:lpstr>
      <vt:lpstr>Statistics</vt:lpstr>
      <vt:lpstr>Know the Tenant</vt:lpstr>
      <vt:lpstr>Application</vt:lpstr>
      <vt:lpstr>Screening</vt:lpstr>
      <vt:lpstr>Lease</vt:lpstr>
      <vt:lpstr>Eviction</vt:lpstr>
      <vt:lpstr>Deposit Itemization &amp; Collections</vt:lpstr>
      <vt:lpstr>The Professional Property Manager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 a Professional</dc:title>
  <dc:creator>Bart Sturzl</dc:creator>
  <cp:lastModifiedBy>Katie Buckley</cp:lastModifiedBy>
  <cp:revision>51</cp:revision>
  <dcterms:created xsi:type="dcterms:W3CDTF">2011-10-25T19:29:14Z</dcterms:created>
  <dcterms:modified xsi:type="dcterms:W3CDTF">2012-04-11T16:03:03Z</dcterms:modified>
</cp:coreProperties>
</file>