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3" r:id="rId16"/>
    <p:sldId id="274" r:id="rId17"/>
    <p:sldId id="277" r:id="rId18"/>
    <p:sldId id="276" r:id="rId19"/>
    <p:sldId id="271" r:id="rId20"/>
    <p:sldId id="27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Marshall"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0" d="100"/>
          <a:sy n="50" d="100"/>
        </p:scale>
        <p:origin x="-2862" y="-1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743ED4-B86C-1545-81B9-89AB4F1BC31D}" type="datetimeFigureOut">
              <a:rPr lang="en-US" smtClean="0"/>
              <a:t>10/8/2014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5E68C6-D912-4E4D-9F53-33D1E1F0803F}" type="slidenum">
              <a:rPr lang="en-US" smtClean="0"/>
              <a:t>‹#›</a:t>
            </a:fld>
            <a:endParaRPr lang="en-US"/>
          </a:p>
        </p:txBody>
      </p:sp>
    </p:spTree>
    <p:extLst>
      <p:ext uri="{BB962C8B-B14F-4D97-AF65-F5344CB8AC3E}">
        <p14:creationId xmlns:p14="http://schemas.microsoft.com/office/powerpoint/2010/main" val="1091123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68CEE7-35CD-8C43-9AC4-C4A0CE58977E}" type="datetimeFigureOut">
              <a:rPr lang="en-US" smtClean="0"/>
              <a:t>10/8/2014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BF85A7-EE1A-D145-BA59-16DB22743DA4}" type="slidenum">
              <a:rPr lang="en-US" smtClean="0"/>
              <a:t>‹#›</a:t>
            </a:fld>
            <a:endParaRPr lang="en-US"/>
          </a:p>
        </p:txBody>
      </p:sp>
    </p:spTree>
    <p:extLst>
      <p:ext uri="{BB962C8B-B14F-4D97-AF65-F5344CB8AC3E}">
        <p14:creationId xmlns:p14="http://schemas.microsoft.com/office/powerpoint/2010/main" val="7590214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Credentials about Jason’s background, current responsibilities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BF85A7-EE1A-D145-BA59-16DB22743DA4}" type="slidenum">
              <a:rPr lang="en-US" smtClean="0"/>
              <a:t>2</a:t>
            </a:fld>
            <a:endParaRPr lang="en-US"/>
          </a:p>
        </p:txBody>
      </p:sp>
    </p:spTree>
    <p:extLst>
      <p:ext uri="{BB962C8B-B14F-4D97-AF65-F5344CB8AC3E}">
        <p14:creationId xmlns:p14="http://schemas.microsoft.com/office/powerpoint/2010/main" val="496384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Google maps photo</a:t>
            </a:r>
            <a:r>
              <a:rPr lang="en-US" sz="1200" kern="1200" baseline="0" dirty="0" smtClean="0">
                <a:solidFill>
                  <a:schemeClr val="tx1"/>
                </a:solidFill>
                <a:effectLst/>
                <a:latin typeface="+mn-lt"/>
                <a:ea typeface="+mn-ea"/>
                <a:cs typeface="+mn-cs"/>
              </a:rPr>
              <a:t> of your computer.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14</a:t>
            </a:fld>
            <a:endParaRPr lang="en-US"/>
          </a:p>
        </p:txBody>
      </p:sp>
    </p:spTree>
    <p:extLst>
      <p:ext uri="{BB962C8B-B14F-4D97-AF65-F5344CB8AC3E}">
        <p14:creationId xmlns:p14="http://schemas.microsoft.com/office/powerpoint/2010/main" val="99480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Messy picture and time stamp</a:t>
            </a: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15</a:t>
            </a:fld>
            <a:endParaRPr lang="en-US"/>
          </a:p>
        </p:txBody>
      </p:sp>
    </p:spTree>
    <p:extLst>
      <p:ext uri="{BB962C8B-B14F-4D97-AF65-F5344CB8AC3E}">
        <p14:creationId xmlns:p14="http://schemas.microsoft.com/office/powerpoint/2010/main" val="99480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Photo of yourself</a:t>
            </a:r>
            <a:r>
              <a:rPr lang="en-US" sz="1200" kern="1200" baseline="0" dirty="0" smtClean="0">
                <a:solidFill>
                  <a:schemeClr val="tx1"/>
                </a:solidFill>
                <a:effectLst/>
                <a:latin typeface="+mn-lt"/>
                <a:ea typeface="+mn-ea"/>
                <a:cs typeface="+mn-cs"/>
              </a:rPr>
              <a:t> in the mirror is creepy.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16</a:t>
            </a:fld>
            <a:endParaRPr lang="en-US"/>
          </a:p>
        </p:txBody>
      </p:sp>
    </p:spTree>
    <p:extLst>
      <p:ext uri="{BB962C8B-B14F-4D97-AF65-F5344CB8AC3E}">
        <p14:creationId xmlns:p14="http://schemas.microsoft.com/office/powerpoint/2010/main" val="99480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Time stamp and blurry pictures</a:t>
            </a:r>
            <a:r>
              <a:rPr lang="en-US" sz="1200" kern="1200" baseline="0" dirty="0" smtClean="0">
                <a:solidFill>
                  <a:schemeClr val="tx1"/>
                </a:solidFill>
                <a:effectLst/>
                <a:latin typeface="+mn-lt"/>
                <a:ea typeface="+mn-ea"/>
                <a:cs typeface="+mn-cs"/>
              </a:rPr>
              <a:t> somewhat diminish the nice house.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17</a:t>
            </a:fld>
            <a:endParaRPr lang="en-US"/>
          </a:p>
        </p:txBody>
      </p:sp>
    </p:spTree>
    <p:extLst>
      <p:ext uri="{BB962C8B-B14F-4D97-AF65-F5344CB8AC3E}">
        <p14:creationId xmlns:p14="http://schemas.microsoft.com/office/powerpoint/2010/main" val="99480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Additional features</a:t>
            </a:r>
            <a:r>
              <a:rPr lang="en-US" sz="1200" kern="1200" baseline="0" dirty="0" smtClean="0">
                <a:solidFill>
                  <a:schemeClr val="tx1"/>
                </a:solidFill>
                <a:effectLst/>
                <a:latin typeface="+mn-lt"/>
                <a:ea typeface="+mn-ea"/>
                <a:cs typeface="+mn-cs"/>
              </a:rPr>
              <a:t> only list two amenities. Not very impressive.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18</a:t>
            </a:fld>
            <a:endParaRPr lang="en-US"/>
          </a:p>
        </p:txBody>
      </p:sp>
    </p:spTree>
    <p:extLst>
      <p:ext uri="{BB962C8B-B14F-4D97-AF65-F5344CB8AC3E}">
        <p14:creationId xmlns:p14="http://schemas.microsoft.com/office/powerpoint/2010/main" val="99480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Yes, we know it’s basic, but time and again we see listings (even our own clients) with poor pictures, bad addresses – details (really, fundamental information) that prevent prospective tenants from moving forward on the property in some way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3</a:t>
            </a:fld>
            <a:endParaRPr lang="en-US"/>
          </a:p>
        </p:txBody>
      </p:sp>
    </p:spTree>
    <p:extLst>
      <p:ext uri="{BB962C8B-B14F-4D97-AF65-F5344CB8AC3E}">
        <p14:creationId xmlns:p14="http://schemas.microsoft.com/office/powerpoint/2010/main" val="2053803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Make sure to include all amenities, such as parking, pets, A/C, etc. This is very important because sites will use filters to narrow down the search results.  When you don’t list a particular amenity you’re missing out. </a:t>
            </a:r>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6</a:t>
            </a:fld>
            <a:endParaRPr lang="en-US"/>
          </a:p>
        </p:txBody>
      </p:sp>
    </p:spTree>
    <p:extLst>
      <p:ext uri="{BB962C8B-B14F-4D97-AF65-F5344CB8AC3E}">
        <p14:creationId xmlns:p14="http://schemas.microsoft.com/office/powerpoint/2010/main" val="166033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listing should have between 5 to 10 photos. Each needs to be properly sized (pixel dimensions and DPI) to correctly populate the sites.  Photos should be high quality and watermarked, but they should </a:t>
            </a:r>
            <a:r>
              <a:rPr lang="en-US" sz="1200" b="1" i="1" u="sng"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have a timestamp. Use a naming convention that includes the pixel dimensions so you can use for multiple sites and readily access (Example: 121_Main-MasterBd-350w_x_180h.jpg or OwnerLast_ButterflyLn_Master-250w_x_125h.png)</a:t>
            </a:r>
          </a:p>
          <a:p>
            <a:r>
              <a:rPr lang="en-US" sz="1200" kern="1200" dirty="0" smtClean="0">
                <a:solidFill>
                  <a:schemeClr val="tx1"/>
                </a:solidFill>
                <a:effectLst/>
                <a:latin typeface="+mn-lt"/>
                <a:ea typeface="+mn-ea"/>
                <a:cs typeface="+mn-cs"/>
              </a:rPr>
              <a:t>You don’t want to be showing a photo that says it’s from 2007, when its 2014. It’s also important to make sure your lead photo is the best one. This lead photo will be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impression of the property. Below is a list of photos to include on a listing. – recent, including best seasonal images (winter wonderland, spring blooms, striking views,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Front of the property</a:t>
            </a:r>
          </a:p>
          <a:p>
            <a:pPr lvl="0"/>
            <a:r>
              <a:rPr lang="en-US" sz="1200" kern="1200" dirty="0" smtClean="0">
                <a:solidFill>
                  <a:schemeClr val="tx1"/>
                </a:solidFill>
                <a:effectLst/>
                <a:latin typeface="+mn-lt"/>
                <a:ea typeface="+mn-ea"/>
                <a:cs typeface="+mn-cs"/>
              </a:rPr>
              <a:t>Living room</a:t>
            </a:r>
          </a:p>
          <a:p>
            <a:pPr lvl="0"/>
            <a:r>
              <a:rPr lang="en-US" sz="1200" kern="1200" dirty="0" smtClean="0">
                <a:solidFill>
                  <a:schemeClr val="tx1"/>
                </a:solidFill>
                <a:effectLst/>
                <a:latin typeface="+mn-lt"/>
                <a:ea typeface="+mn-ea"/>
                <a:cs typeface="+mn-cs"/>
              </a:rPr>
              <a:t>Dining area</a:t>
            </a:r>
          </a:p>
          <a:p>
            <a:pPr lvl="0"/>
            <a:r>
              <a:rPr lang="en-US" sz="1200" kern="1200" dirty="0" smtClean="0">
                <a:solidFill>
                  <a:schemeClr val="tx1"/>
                </a:solidFill>
                <a:effectLst/>
                <a:latin typeface="+mn-lt"/>
                <a:ea typeface="+mn-ea"/>
                <a:cs typeface="+mn-cs"/>
              </a:rPr>
              <a:t>Kitchen</a:t>
            </a:r>
          </a:p>
          <a:p>
            <a:pPr lvl="0"/>
            <a:r>
              <a:rPr lang="en-US" sz="1200" kern="1200" dirty="0" smtClean="0">
                <a:solidFill>
                  <a:schemeClr val="tx1"/>
                </a:solidFill>
                <a:effectLst/>
                <a:latin typeface="+mn-lt"/>
                <a:ea typeface="+mn-ea"/>
                <a:cs typeface="+mn-cs"/>
              </a:rPr>
              <a:t>Bathroom</a:t>
            </a:r>
          </a:p>
          <a:p>
            <a:pPr lvl="0"/>
            <a:r>
              <a:rPr lang="en-US" sz="1200" kern="1200" dirty="0" smtClean="0">
                <a:solidFill>
                  <a:schemeClr val="tx1"/>
                </a:solidFill>
                <a:effectLst/>
                <a:latin typeface="+mn-lt"/>
                <a:ea typeface="+mn-ea"/>
                <a:cs typeface="+mn-cs"/>
              </a:rPr>
              <a:t>Backyard / patio </a:t>
            </a:r>
          </a:p>
          <a:p>
            <a:pPr lvl="0"/>
            <a:r>
              <a:rPr lang="en-US" sz="1200" kern="1200" dirty="0" smtClean="0">
                <a:solidFill>
                  <a:schemeClr val="tx1"/>
                </a:solidFill>
                <a:effectLst/>
                <a:latin typeface="+mn-lt"/>
                <a:ea typeface="+mn-ea"/>
                <a:cs typeface="+mn-cs"/>
              </a:rPr>
              <a:t>Bedroom / closet space</a:t>
            </a: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7</a:t>
            </a:fld>
            <a:endParaRPr lang="en-US"/>
          </a:p>
        </p:txBody>
      </p:sp>
    </p:spTree>
    <p:extLst>
      <p:ext uri="{BB962C8B-B14F-4D97-AF65-F5344CB8AC3E}">
        <p14:creationId xmlns:p14="http://schemas.microsoft.com/office/powerpoint/2010/main" val="215770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Including a floor plan is a great way to display the flow of the home. In recent years we’ve seen an increase in the use of virtual tours and video to display the properties. This is a nice to have, but not a must have. Ideally the user just needs to see the layout of the home and that can be accomplished with a basic floor plan. </a:t>
            </a:r>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8</a:t>
            </a:fld>
            <a:endParaRPr lang="en-US"/>
          </a:p>
        </p:txBody>
      </p:sp>
    </p:spTree>
    <p:extLst>
      <p:ext uri="{BB962C8B-B14F-4D97-AF65-F5344CB8AC3E}">
        <p14:creationId xmlns:p14="http://schemas.microsoft.com/office/powerpoint/2010/main" val="126297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very important that you list a clean address for the property. Most websites now check the address against Google maps or the post office to make sure it’s a real property. If you have strange address and it can’t be verified the listing will not be displayed.  (If there is a place to include true driving directions so you can include landmarks or mileage counts, be sure to include those, but verify first.)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9</a:t>
            </a:fld>
            <a:endParaRPr lang="en-US"/>
          </a:p>
        </p:txBody>
      </p:sp>
    </p:spTree>
    <p:extLst>
      <p:ext uri="{BB962C8B-B14F-4D97-AF65-F5344CB8AC3E}">
        <p14:creationId xmlns:p14="http://schemas.microsoft.com/office/powerpoint/2010/main" val="22359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you’re using property management software or utilizing a website to syndicate your listings ask yourself the following questions. </a:t>
            </a:r>
          </a:p>
          <a:p>
            <a:pPr lvl="0"/>
            <a:r>
              <a:rPr lang="en-US" sz="1200" kern="1200" dirty="0" smtClean="0">
                <a:solidFill>
                  <a:schemeClr val="tx1"/>
                </a:solidFill>
                <a:effectLst/>
                <a:latin typeface="+mn-lt"/>
                <a:ea typeface="+mn-ea"/>
                <a:cs typeface="+mn-cs"/>
              </a:rPr>
              <a:t>What is the relationship the software or website has with the syndication sites? You want to know if the software or website has a paying relation with the syndication site. If it does then your listing should be displayed more often and get more leads.</a:t>
            </a:r>
          </a:p>
          <a:p>
            <a:pPr lvl="0"/>
            <a:r>
              <a:rPr lang="en-US" sz="1200" kern="1200" dirty="0" smtClean="0">
                <a:solidFill>
                  <a:schemeClr val="tx1"/>
                </a:solidFill>
                <a:effectLst/>
                <a:latin typeface="+mn-lt"/>
                <a:ea typeface="+mn-ea"/>
                <a:cs typeface="+mn-cs"/>
              </a:rPr>
              <a:t>Are they just sending my listings in a free capacity? If your listing is only being sent in a free capacity then it’s probably just being used a filler data and will not receive exposure.</a:t>
            </a:r>
          </a:p>
          <a:p>
            <a:pPr lvl="0"/>
            <a:r>
              <a:rPr lang="en-US" sz="1200" kern="1200" dirty="0" smtClean="0">
                <a:solidFill>
                  <a:schemeClr val="tx1"/>
                </a:solidFill>
                <a:effectLst/>
                <a:latin typeface="+mn-lt"/>
                <a:ea typeface="+mn-ea"/>
                <a:cs typeface="+mn-cs"/>
              </a:rPr>
              <a:t>How are leads tracked and delivered? When your listing is being syndicated how does the software or website track leads. Does the website give created to the proper lead source?  This very important when trying to determine your marketing ROI.    It’s important to </a:t>
            </a:r>
            <a:r>
              <a:rPr lang="en-US" sz="1200" b="1" i="1" u="sng" kern="1200" dirty="0" smtClean="0">
                <a:solidFill>
                  <a:schemeClr val="tx1"/>
                </a:solidFill>
                <a:effectLst/>
                <a:latin typeface="+mn-lt"/>
                <a:ea typeface="+mn-ea"/>
                <a:cs typeface="+mn-cs"/>
              </a:rPr>
              <a:t>automatically</a:t>
            </a:r>
            <a:r>
              <a:rPr lang="en-US" sz="1200" kern="1200" dirty="0" smtClean="0">
                <a:solidFill>
                  <a:schemeClr val="tx1"/>
                </a:solidFill>
                <a:effectLst/>
                <a:latin typeface="+mn-lt"/>
                <a:ea typeface="+mn-ea"/>
                <a:cs typeface="+mn-cs"/>
              </a:rPr>
              <a:t> track emails and phone calls. If you just tracking emails your missing out on about 50% of the traffic. It’s important to us a call tracking number on your listing and tracking email.  Even when your staff is asking “where did you hear about us”, the prospect doesn’t always give the right answer nor does the staff drill down enough. This will lead to inaccurate marketing data, costing you time and money. </a:t>
            </a: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11</a:t>
            </a:fld>
            <a:endParaRPr lang="en-US"/>
          </a:p>
        </p:txBody>
      </p:sp>
    </p:spTree>
    <p:extLst>
      <p:ext uri="{BB962C8B-B14F-4D97-AF65-F5344CB8AC3E}">
        <p14:creationId xmlns:p14="http://schemas.microsoft.com/office/powerpoint/2010/main" val="3456498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the ILS’s work a little differently, but all try to focus on the user experience. The ILS wants the information to be relevant to the users search. Users are going to use filters and search on PRICE, SIZE, AMENITIES (usually pets). If your listing is lacking on one of the categories it might not even be shown on the ILS.  Most ILS’s have featured or premium product that will give your listing maximum exposure and drive leads. If you pay for advertising make sure your tracking your leads and if the leads are converting.  </a:t>
            </a:r>
          </a:p>
          <a:p>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12</a:t>
            </a:fld>
            <a:endParaRPr lang="en-US"/>
          </a:p>
        </p:txBody>
      </p:sp>
    </p:spTree>
    <p:extLst>
      <p:ext uri="{BB962C8B-B14F-4D97-AF65-F5344CB8AC3E}">
        <p14:creationId xmlns:p14="http://schemas.microsoft.com/office/powerpoint/2010/main" val="2802884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Live link to examples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B2BF85A7-EE1A-D145-BA59-16DB22743DA4}" type="slidenum">
              <a:rPr lang="en-US" smtClean="0"/>
              <a:t>13</a:t>
            </a:fld>
            <a:endParaRPr lang="en-US"/>
          </a:p>
        </p:txBody>
      </p:sp>
    </p:spTree>
    <p:extLst>
      <p:ext uri="{BB962C8B-B14F-4D97-AF65-F5344CB8AC3E}">
        <p14:creationId xmlns:p14="http://schemas.microsoft.com/office/powerpoint/2010/main" val="4204284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2580" y="-21169"/>
            <a:ext cx="9357078" cy="7043515"/>
          </a:xfrm>
          <a:prstGeom prst="rect">
            <a:avLst/>
          </a:prstGeom>
        </p:spPr>
      </p:pic>
      <p:sp>
        <p:nvSpPr>
          <p:cNvPr id="2" name="Title 1"/>
          <p:cNvSpPr>
            <a:spLocks noGrp="1"/>
          </p:cNvSpPr>
          <p:nvPr>
            <p:ph type="ctrTitle" hasCustomPrompt="1"/>
          </p:nvPr>
        </p:nvSpPr>
        <p:spPr>
          <a:xfrm>
            <a:off x="685800" y="2130425"/>
            <a:ext cx="7772400" cy="1470025"/>
          </a:xfrm>
        </p:spPr>
        <p:txBody>
          <a:bodyPr/>
          <a:lstStyle>
            <a:lvl1pPr>
              <a:defRPr b="1">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94D59A-5822-644E-A721-35B5401314CF}"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26271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94D59A-5822-644E-A721-35B5401314CF}"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252667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94D59A-5822-644E-A721-35B5401314CF}"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2371625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94D59A-5822-644E-A721-35B5401314CF}"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344590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4611" y="-56444"/>
            <a:ext cx="9326193" cy="7020266"/>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794D59A-5822-644E-A721-35B5401314CF}"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377876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4610" y="-1"/>
            <a:ext cx="9251210" cy="6963823"/>
          </a:xfrm>
          <a:prstGeom prst="rect">
            <a:avLst/>
          </a:prstGeom>
        </p:spPr>
      </p:pic>
      <p:sp>
        <p:nvSpPr>
          <p:cNvPr id="2" name="Title 1"/>
          <p:cNvSpPr>
            <a:spLocks noGrp="1"/>
          </p:cNvSpPr>
          <p:nvPr>
            <p:ph type="ctrTitle" hasCustomPrompt="1"/>
          </p:nvPr>
        </p:nvSpPr>
        <p:spPr>
          <a:xfrm>
            <a:off x="685800" y="2130425"/>
            <a:ext cx="7772400" cy="1470025"/>
          </a:xfrm>
        </p:spPr>
        <p:txBody>
          <a:bodyPr/>
          <a:lstStyle>
            <a:lvl1pPr>
              <a:defRPr b="1">
                <a:solidFill>
                  <a:srgbClr val="17375E"/>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94D59A-5822-644E-A721-35B5401314CF}"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AD12F-59F3-A142-85D1-75B455F8D1ED}" type="slidenum">
              <a:rPr lang="en-US" smtClean="0"/>
              <a:t>‹#›</a:t>
            </a:fld>
            <a:endParaRPr lang="en-US"/>
          </a:p>
        </p:txBody>
      </p:sp>
      <p:pic>
        <p:nvPicPr>
          <p:cNvPr id="8" name="Picture 7"/>
          <p:cNvPicPr>
            <a:picLocks noChangeAspect="1"/>
          </p:cNvPicPr>
          <p:nvPr userDrawn="1"/>
        </p:nvPicPr>
        <p:blipFill>
          <a:blip r:embed="rId3"/>
          <a:stretch>
            <a:fillRect/>
          </a:stretch>
        </p:blipFill>
        <p:spPr>
          <a:xfrm>
            <a:off x="-77611" y="-67981"/>
            <a:ext cx="9444637" cy="7109425"/>
          </a:xfrm>
          <a:prstGeom prst="rect">
            <a:avLst/>
          </a:prstGeom>
        </p:spPr>
      </p:pic>
    </p:spTree>
    <p:extLst>
      <p:ext uri="{BB962C8B-B14F-4D97-AF65-F5344CB8AC3E}">
        <p14:creationId xmlns:p14="http://schemas.microsoft.com/office/powerpoint/2010/main" val="307925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4610" y="-1"/>
            <a:ext cx="9251210" cy="6963823"/>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94D59A-5822-644E-A721-35B5401314CF}"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306150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94D59A-5822-644E-A721-35B5401314CF}"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368443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94D59A-5822-644E-A721-35B5401314CF}" type="datetimeFigureOut">
              <a:rPr lang="en-US" smtClean="0"/>
              <a:t>10/8/2014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808241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94D59A-5822-644E-A721-35B5401314CF}" type="datetimeFigureOut">
              <a:rPr lang="en-US" smtClean="0"/>
              <a:t>10/8/2014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368334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4D59A-5822-644E-A721-35B5401314CF}" type="datetimeFigureOut">
              <a:rPr lang="en-US" smtClean="0"/>
              <a:t>10/8/2014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1095559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94D59A-5822-644E-A721-35B5401314CF}"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AD12F-59F3-A142-85D1-75B455F8D1ED}" type="slidenum">
              <a:rPr lang="en-US" smtClean="0"/>
              <a:t>‹#›</a:t>
            </a:fld>
            <a:endParaRPr lang="en-US"/>
          </a:p>
        </p:txBody>
      </p:sp>
    </p:spTree>
    <p:extLst>
      <p:ext uri="{BB962C8B-B14F-4D97-AF65-F5344CB8AC3E}">
        <p14:creationId xmlns:p14="http://schemas.microsoft.com/office/powerpoint/2010/main" val="3969546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stretch>
            <a:fillRect/>
          </a:stretch>
        </p:blipFill>
        <p:spPr>
          <a:xfrm>
            <a:off x="-14610" y="-1"/>
            <a:ext cx="9251210" cy="6963823"/>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4D59A-5822-644E-A721-35B5401314CF}" type="datetimeFigureOut">
              <a:rPr lang="en-US" smtClean="0"/>
              <a:t>10/8/2014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AD12F-59F3-A142-85D1-75B455F8D1ED}" type="slidenum">
              <a:rPr lang="en-US" smtClean="0"/>
              <a:t>‹#›</a:t>
            </a:fld>
            <a:endParaRPr lang="en-US"/>
          </a:p>
        </p:txBody>
      </p:sp>
    </p:spTree>
    <p:extLst>
      <p:ext uri="{BB962C8B-B14F-4D97-AF65-F5344CB8AC3E}">
        <p14:creationId xmlns:p14="http://schemas.microsoft.com/office/powerpoint/2010/main" val="2118581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b="1" kern="1200">
          <a:solidFill>
            <a:srgbClr val="17375E"/>
          </a:solidFill>
          <a:latin typeface="Ariak"/>
          <a:ea typeface="+mj-ea"/>
          <a:cs typeface="Aria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4.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ctrTitle"/>
          </p:nvPr>
        </p:nvSpPr>
        <p:spPr>
          <a:xfrm>
            <a:off x="540242" y="2425719"/>
            <a:ext cx="8392091" cy="1633718"/>
          </a:xfrm>
        </p:spPr>
        <p:txBody>
          <a:bodyPr>
            <a:noAutofit/>
          </a:bodyPr>
          <a:lstStyle/>
          <a:p>
            <a:pPr algn="l">
              <a:lnSpc>
                <a:spcPct val="80000"/>
              </a:lnSpc>
            </a:pPr>
            <a:r>
              <a:rPr lang="en-US" sz="6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“ONE IN A MILLION”</a:t>
            </a:r>
            <a:endParaRPr lang="en-US" sz="6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18" name="Rectangle 17"/>
          <p:cNvSpPr/>
          <p:nvPr/>
        </p:nvSpPr>
        <p:spPr>
          <a:xfrm>
            <a:off x="6774743" y="3564667"/>
            <a:ext cx="1725284" cy="553998"/>
          </a:xfrm>
          <a:prstGeom prst="rect">
            <a:avLst/>
          </a:prstGeom>
        </p:spPr>
        <p:txBody>
          <a:bodyPr wrap="square">
            <a:spAutoFit/>
          </a:bodyPr>
          <a:lstStyle/>
          <a:p>
            <a:r>
              <a:rPr lang="en-US" sz="3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COUNT</a:t>
            </a:r>
            <a:endParaRPr lang="en-US" sz="3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p:nvSpPr>
        <p:spPr>
          <a:xfrm>
            <a:off x="635942" y="2148720"/>
            <a:ext cx="5081111" cy="553998"/>
          </a:xfrm>
          <a:prstGeom prst="rect">
            <a:avLst/>
          </a:prstGeom>
        </p:spPr>
        <p:txBody>
          <a:bodyPr wrap="square">
            <a:spAutoFit/>
          </a:bodyPr>
          <a:lstStyle/>
          <a:p>
            <a:r>
              <a:rPr lang="en-US" sz="3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MAKE YOUR </a:t>
            </a:r>
            <a:endParaRPr lang="en-US" sz="3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5" name="Picture 24" descr="Propertyware-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1861729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056"/>
            <a:ext cx="8229600" cy="1143000"/>
          </a:xfrm>
        </p:spPr>
        <p:txBody>
          <a:bodyPr>
            <a:normAutofit fontScale="90000"/>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INCLUDE YOUR COMPANY WEBSITE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457200" y="1586618"/>
            <a:ext cx="8229600" cy="4525963"/>
          </a:xfrm>
        </p:spPr>
        <p:txBody>
          <a:bodyPr/>
          <a:lstStyle/>
          <a:p>
            <a:r>
              <a:rPr lang="en-US" sz="2000" dirty="0">
                <a:latin typeface="Arial"/>
                <a:cs typeface="Arial"/>
              </a:rPr>
              <a:t>This validates your property management company.</a:t>
            </a:r>
          </a:p>
          <a:p>
            <a:endParaRPr lang="en-US" dirty="0"/>
          </a:p>
        </p:txBody>
      </p:sp>
      <p:pic>
        <p:nvPicPr>
          <p:cNvPr id="5" name="Picture 4"/>
          <p:cNvPicPr>
            <a:picLocks noChangeAspect="1"/>
          </p:cNvPicPr>
          <p:nvPr/>
        </p:nvPicPr>
        <p:blipFill>
          <a:blip r:embed="rId2"/>
          <a:stretch>
            <a:fillRect/>
          </a:stretch>
        </p:blipFill>
        <p:spPr>
          <a:xfrm>
            <a:off x="651928" y="2293055"/>
            <a:ext cx="7950200" cy="4940300"/>
          </a:xfrm>
          <a:prstGeom prst="rect">
            <a:avLst/>
          </a:prstGeom>
        </p:spPr>
      </p:pic>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514" y="3116255"/>
            <a:ext cx="4822764" cy="3280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672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1420"/>
            <a:ext cx="8229600" cy="1143000"/>
          </a:xfrm>
        </p:spPr>
        <p:txBody>
          <a:bodyPr>
            <a:normAutofit fontScale="90000"/>
          </a:bodyPr>
          <a:lstStyle/>
          <a:p>
            <a:pPr algn="l"/>
            <a:r>
              <a:rPr lang="en-US" b="1" smtClean="0"/>
              <a:t>USING LISTING </a:t>
            </a:r>
            <a:r>
              <a:rPr lang="en-US" b="1" dirty="0" smtClean="0"/>
              <a:t>SYNDICATION?</a:t>
            </a:r>
            <a:r>
              <a:rPr lang="en-US" dirty="0" smtClean="0">
                <a:effectLst/>
              </a:rPr>
              <a:t> </a:t>
            </a:r>
            <a:endParaRPr lang="en-US" dirty="0"/>
          </a:p>
        </p:txBody>
      </p:sp>
      <p:sp>
        <p:nvSpPr>
          <p:cNvPr id="3" name="Content Placeholder 2"/>
          <p:cNvSpPr>
            <a:spLocks noGrp="1"/>
          </p:cNvSpPr>
          <p:nvPr>
            <p:ph idx="1"/>
          </p:nvPr>
        </p:nvSpPr>
        <p:spPr>
          <a:xfrm>
            <a:off x="457200" y="2596982"/>
            <a:ext cx="8229600" cy="4525963"/>
          </a:xfrm>
        </p:spPr>
        <p:txBody>
          <a:bodyPr/>
          <a:lstStyle/>
          <a:p>
            <a:r>
              <a:rPr lang="en-US" dirty="0"/>
              <a:t>Keep these questions in mind</a:t>
            </a:r>
          </a:p>
          <a:p>
            <a:pPr lvl="1"/>
            <a:r>
              <a:rPr lang="en-US" dirty="0"/>
              <a:t>What is the relationship the software or website has with the syndication sites?</a:t>
            </a:r>
          </a:p>
          <a:p>
            <a:pPr lvl="1"/>
            <a:r>
              <a:rPr lang="en-US" dirty="0"/>
              <a:t>Are they just sending my listings in a free capacity?</a:t>
            </a:r>
          </a:p>
          <a:p>
            <a:pPr lvl="1"/>
            <a:r>
              <a:rPr lang="en-US" dirty="0"/>
              <a:t>How are leads tracked and delivered?</a:t>
            </a:r>
          </a:p>
          <a:p>
            <a:endParaRPr lang="en-US" dirty="0"/>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1168239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178"/>
            <a:ext cx="8229600" cy="1143000"/>
          </a:xfrm>
        </p:spPr>
        <p:txBody>
          <a:bodyPr>
            <a:normAutofit fontScale="90000"/>
          </a:bodyPr>
          <a:lstStyle/>
          <a:p>
            <a:pPr algn="l"/>
            <a:r>
              <a:rPr lang="en-US" b="1" dirty="0" smtClean="0"/>
              <a:t>INTERNET LISTING SERVICES (ILS)</a:t>
            </a:r>
            <a:endParaRPr lang="en-US" dirty="0"/>
          </a:p>
        </p:txBody>
      </p:sp>
      <p:sp>
        <p:nvSpPr>
          <p:cNvPr id="3" name="Content Placeholder 2"/>
          <p:cNvSpPr>
            <a:spLocks noGrp="1"/>
          </p:cNvSpPr>
          <p:nvPr>
            <p:ph idx="1"/>
          </p:nvPr>
        </p:nvSpPr>
        <p:spPr>
          <a:xfrm>
            <a:off x="457200" y="2528740"/>
            <a:ext cx="8229600" cy="4525963"/>
          </a:xfrm>
        </p:spPr>
        <p:txBody>
          <a:bodyPr/>
          <a:lstStyle/>
          <a:p>
            <a:r>
              <a:rPr lang="en-US" dirty="0"/>
              <a:t>Focus on the user experience </a:t>
            </a:r>
          </a:p>
          <a:p>
            <a:r>
              <a:rPr lang="en-US" dirty="0"/>
              <a:t>Keep in mind the efficiencies for PMCs</a:t>
            </a:r>
          </a:p>
          <a:p>
            <a:endParaRPr lang="en-US" dirty="0"/>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4148309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226"/>
            <a:ext cx="8229600" cy="2564723"/>
          </a:xfrm>
        </p:spPr>
        <p:txBody>
          <a:bodyPr>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BEST-IN-CLASS</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EXAMPLES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OF TOP PERFORMING LISTINGS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199431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53" y="338889"/>
            <a:ext cx="8229600" cy="1143000"/>
          </a:xfrm>
        </p:spPr>
        <p:txBody>
          <a:bodyPr>
            <a:normAutofit/>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NOT TO DO</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71" t="10185" r="64479" b="8704"/>
          <a:stretch/>
        </p:blipFill>
        <p:spPr bwMode="auto">
          <a:xfrm>
            <a:off x="647699" y="1481889"/>
            <a:ext cx="7158625"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39" y="6618603"/>
            <a:ext cx="7104135" cy="246221"/>
          </a:xfrm>
          <a:prstGeom prst="rect">
            <a:avLst/>
          </a:prstGeom>
          <a:noFill/>
        </p:spPr>
        <p:txBody>
          <a:bodyPr wrap="square" rtlCol="0">
            <a:spAutoFit/>
          </a:bodyPr>
          <a:lstStyle/>
          <a:p>
            <a:r>
              <a:rPr lang="en-US" sz="1000" i="1" dirty="0">
                <a:solidFill>
                  <a:schemeClr val="bg1"/>
                </a:solidFill>
              </a:rPr>
              <a:t>From: http://realestate.aol.com/blog/2014/08/23/real-estate-listing-photo-dos-and-donts/#!slide=2866612</a:t>
            </a:r>
          </a:p>
        </p:txBody>
      </p:sp>
    </p:spTree>
    <p:extLst>
      <p:ext uri="{BB962C8B-B14F-4D97-AF65-F5344CB8AC3E}">
        <p14:creationId xmlns:p14="http://schemas.microsoft.com/office/powerpoint/2010/main" val="3231733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53" y="338889"/>
            <a:ext cx="8229600" cy="1143000"/>
          </a:xfrm>
        </p:spPr>
        <p:txBody>
          <a:bodyPr>
            <a:normAutofit/>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NOT TO DO</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63" t="30000" r="75274" b="33333"/>
          <a:stretch/>
        </p:blipFill>
        <p:spPr bwMode="auto">
          <a:xfrm>
            <a:off x="593581" y="1481889"/>
            <a:ext cx="6038850" cy="473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39" y="6618603"/>
            <a:ext cx="7104135" cy="246221"/>
          </a:xfrm>
          <a:prstGeom prst="rect">
            <a:avLst/>
          </a:prstGeom>
          <a:noFill/>
        </p:spPr>
        <p:txBody>
          <a:bodyPr wrap="square" rtlCol="0">
            <a:spAutoFit/>
          </a:bodyPr>
          <a:lstStyle/>
          <a:p>
            <a:r>
              <a:rPr lang="en-US" sz="1000" i="1" dirty="0">
                <a:solidFill>
                  <a:schemeClr val="bg1"/>
                </a:solidFill>
              </a:rPr>
              <a:t>From: http://realestate.aol.com/blog/2014/08/23/real-estate-listing-photo-dos-and-donts/#!slide=2866612</a:t>
            </a:r>
          </a:p>
        </p:txBody>
      </p:sp>
    </p:spTree>
    <p:extLst>
      <p:ext uri="{BB962C8B-B14F-4D97-AF65-F5344CB8AC3E}">
        <p14:creationId xmlns:p14="http://schemas.microsoft.com/office/powerpoint/2010/main" val="3901658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53" y="338889"/>
            <a:ext cx="8229600" cy="1143000"/>
          </a:xfrm>
        </p:spPr>
        <p:txBody>
          <a:bodyPr>
            <a:normAutofit/>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NOT TO DO</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70" t="30181" r="75052" b="33333"/>
          <a:stretch/>
        </p:blipFill>
        <p:spPr bwMode="auto">
          <a:xfrm>
            <a:off x="613674" y="1481888"/>
            <a:ext cx="6323873" cy="485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39" y="6618603"/>
            <a:ext cx="7104135" cy="246221"/>
          </a:xfrm>
          <a:prstGeom prst="rect">
            <a:avLst/>
          </a:prstGeom>
          <a:noFill/>
        </p:spPr>
        <p:txBody>
          <a:bodyPr wrap="square" rtlCol="0">
            <a:spAutoFit/>
          </a:bodyPr>
          <a:lstStyle/>
          <a:p>
            <a:r>
              <a:rPr lang="en-US" sz="1000" i="1" dirty="0">
                <a:solidFill>
                  <a:schemeClr val="bg1"/>
                </a:solidFill>
              </a:rPr>
              <a:t>From: http://realestate.aol.com/blog/2014/08/23/real-estate-listing-photo-dos-and-donts/#!slide=2866612</a:t>
            </a:r>
          </a:p>
        </p:txBody>
      </p:sp>
    </p:spTree>
    <p:extLst>
      <p:ext uri="{BB962C8B-B14F-4D97-AF65-F5344CB8AC3E}">
        <p14:creationId xmlns:p14="http://schemas.microsoft.com/office/powerpoint/2010/main" val="2187522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53" y="338889"/>
            <a:ext cx="8229600" cy="1143000"/>
          </a:xfrm>
        </p:spPr>
        <p:txBody>
          <a:bodyPr>
            <a:normAutofit/>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NOT TO DO</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74" y="1481889"/>
            <a:ext cx="6068976" cy="481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368" y="1862631"/>
            <a:ext cx="5219561" cy="405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741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53" y="338889"/>
            <a:ext cx="8229600" cy="1143000"/>
          </a:xfrm>
        </p:spPr>
        <p:txBody>
          <a:bodyPr>
            <a:normAutofit/>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NOT TO DO</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4962"/>
          <a:stretch/>
        </p:blipFill>
        <p:spPr bwMode="auto">
          <a:xfrm>
            <a:off x="542261" y="1658678"/>
            <a:ext cx="7385815" cy="4104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728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699" y="2370104"/>
            <a:ext cx="4072468" cy="1143000"/>
          </a:xfrm>
        </p:spPr>
        <p:txBody>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QUESTIONS?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25252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41111" y="-124425"/>
            <a:ext cx="9461499" cy="7122118"/>
          </a:xfrm>
          <a:prstGeom prst="rect">
            <a:avLst/>
          </a:prstGeom>
        </p:spPr>
      </p:pic>
      <p:sp>
        <p:nvSpPr>
          <p:cNvPr id="2" name="Title 1"/>
          <p:cNvSpPr>
            <a:spLocks noGrp="1"/>
          </p:cNvSpPr>
          <p:nvPr>
            <p:ph type="title"/>
          </p:nvPr>
        </p:nvSpPr>
        <p:spPr>
          <a:xfrm>
            <a:off x="457200" y="566261"/>
            <a:ext cx="4051300" cy="1143000"/>
          </a:xfrm>
        </p:spPr>
        <p:txBody>
          <a:bodyPr>
            <a:noAutofit/>
          </a:bodyPr>
          <a:lstStyle/>
          <a:p>
            <a:pPr algn="l">
              <a:lnSpc>
                <a:spcPct val="60000"/>
              </a:lnSpc>
            </a:pP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WHY</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pic>
        <p:nvPicPr>
          <p:cNvPr id="11" name="Picture 10" descr="Jason Doy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0" y="201727"/>
            <a:ext cx="4180769" cy="6102314"/>
          </a:xfrm>
          <a:prstGeom prst="rect">
            <a:avLst/>
          </a:prstGeom>
        </p:spPr>
      </p:pic>
      <p:sp>
        <p:nvSpPr>
          <p:cNvPr id="12" name="TextBox 11"/>
          <p:cNvSpPr txBox="1"/>
          <p:nvPr/>
        </p:nvSpPr>
        <p:spPr>
          <a:xfrm>
            <a:off x="4953568" y="5369737"/>
            <a:ext cx="3196343" cy="646331"/>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Jason Doyle,</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President,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Propertware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528749" y="1351594"/>
            <a:ext cx="3796307" cy="553998"/>
          </a:xfrm>
          <a:prstGeom prst="rect">
            <a:avLst/>
          </a:prstGeom>
        </p:spPr>
        <p:txBody>
          <a:bodyPr wrap="none">
            <a:spAutoFit/>
          </a:bodyPr>
          <a:lstStyle/>
          <a:p>
            <a:r>
              <a:rPr lang="en-US" sz="3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CAN I TALK ABOUT</a:t>
            </a:r>
            <a:endParaRPr lang="en-US" sz="3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2229325" y="1827981"/>
            <a:ext cx="2036886" cy="861774"/>
          </a:xfrm>
          <a:prstGeom prst="rect">
            <a:avLst/>
          </a:prstGeom>
        </p:spPr>
        <p:txBody>
          <a:bodyPr wrap="none">
            <a:spAutoFit/>
          </a:bodyPr>
          <a:lstStyle/>
          <a:p>
            <a:r>
              <a:rPr lang="en-US" sz="5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THIS?</a:t>
            </a:r>
            <a:endParaRPr lang="en-US" sz="5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9" name="Picture 18" descr="Propertyware-Whit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314935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534" y="2465178"/>
            <a:ext cx="8229600" cy="1143000"/>
          </a:xfrm>
        </p:spPr>
        <p:txBody>
          <a:bodyPr>
            <a:normAutofit/>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THANK YOU!</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216008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9023" y="-77612"/>
            <a:ext cx="9427633" cy="7096625"/>
          </a:xfrm>
          <a:prstGeom prst="rect">
            <a:avLst/>
          </a:prstGeom>
        </p:spPr>
      </p:pic>
      <p:sp>
        <p:nvSpPr>
          <p:cNvPr id="2" name="Title 1"/>
          <p:cNvSpPr>
            <a:spLocks noGrp="1"/>
          </p:cNvSpPr>
          <p:nvPr>
            <p:ph type="title"/>
          </p:nvPr>
        </p:nvSpPr>
        <p:spPr>
          <a:xfrm>
            <a:off x="252592" y="640998"/>
            <a:ext cx="8229600" cy="1143000"/>
          </a:xfrm>
        </p:spPr>
        <p:txBody>
          <a:bodyPr>
            <a:normAutofit/>
          </a:bodyPr>
          <a:lstStyle/>
          <a:p>
            <a:pPr algn="l"/>
            <a:r>
              <a:rPr lang="en-US" sz="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AGENDA</a:t>
            </a:r>
            <a:r>
              <a:rPr lang="en-US" sz="5000" b="1" dirty="0" smtClean="0">
                <a:solidFill>
                  <a:schemeClr val="bg1"/>
                </a:solidFill>
                <a:latin typeface="Arial"/>
                <a:cs typeface="Arial"/>
              </a:rPr>
              <a:t> </a:t>
            </a:r>
            <a:endParaRPr lang="en-US" sz="5000" dirty="0">
              <a:solidFill>
                <a:schemeClr val="bg1"/>
              </a:solidFill>
              <a:latin typeface="Arial"/>
              <a:cs typeface="Arial"/>
            </a:endParaRPr>
          </a:p>
        </p:txBody>
      </p:sp>
      <p:sp>
        <p:nvSpPr>
          <p:cNvPr id="3" name="Content Placeholder 2"/>
          <p:cNvSpPr>
            <a:spLocks noGrp="1"/>
          </p:cNvSpPr>
          <p:nvPr>
            <p:ph idx="1"/>
          </p:nvPr>
        </p:nvSpPr>
        <p:spPr>
          <a:xfrm>
            <a:off x="5508978" y="1495250"/>
            <a:ext cx="8229600" cy="4525963"/>
          </a:xfrm>
        </p:spPr>
        <p:txBody>
          <a:bodyPr>
            <a:normAutofit/>
          </a:bodyPr>
          <a:lstStyle/>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r>
              <a:rPr lang="en-US" sz="2000" b="1" dirty="0" smtClean="0">
                <a:solidFill>
                  <a:schemeClr val="tx2">
                    <a:lumMod val="75000"/>
                  </a:schemeClr>
                </a:solidFill>
                <a:latin typeface="Arial"/>
                <a:cs typeface="Arial"/>
              </a:rPr>
              <a:t>WHY THIS TOPIC?</a:t>
            </a: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endParaRPr lang="en-US" sz="2000" b="1" dirty="0">
              <a:solidFill>
                <a:schemeClr val="tx2">
                  <a:lumMod val="75000"/>
                </a:schemeClr>
              </a:solidFill>
              <a:latin typeface="Arial"/>
              <a:cs typeface="Arial"/>
            </a:endParaRP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r>
              <a:rPr lang="en-US" sz="2000" b="1" dirty="0" smtClean="0">
                <a:solidFill>
                  <a:schemeClr val="tx2">
                    <a:lumMod val="75000"/>
                  </a:schemeClr>
                </a:solidFill>
                <a:latin typeface="Arial"/>
                <a:cs typeface="Arial"/>
              </a:rPr>
              <a:t>#1 RULE</a:t>
            </a: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endParaRPr lang="en-US" sz="2000" b="1" dirty="0">
              <a:solidFill>
                <a:schemeClr val="tx2">
                  <a:lumMod val="75000"/>
                </a:schemeClr>
              </a:solidFill>
              <a:latin typeface="Arial"/>
              <a:cs typeface="Arial"/>
            </a:endParaRP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endParaRPr lang="en-US" sz="2000" b="1" dirty="0">
              <a:solidFill>
                <a:schemeClr val="tx2">
                  <a:lumMod val="75000"/>
                </a:schemeClr>
              </a:solidFill>
              <a:latin typeface="Arial"/>
              <a:cs typeface="Arial"/>
            </a:endParaRP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r>
              <a:rPr lang="en-US" sz="2000" b="1" dirty="0" smtClean="0">
                <a:solidFill>
                  <a:schemeClr val="tx2">
                    <a:lumMod val="75000"/>
                  </a:schemeClr>
                </a:solidFill>
                <a:latin typeface="Arial"/>
                <a:cs typeface="Arial"/>
              </a:rPr>
              <a:t>BEST PRACTICES</a:t>
            </a: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endParaRPr lang="en-US" sz="2000" b="1" dirty="0">
              <a:solidFill>
                <a:schemeClr val="tx2">
                  <a:lumMod val="75000"/>
                </a:schemeClr>
              </a:solidFill>
              <a:latin typeface="Arial"/>
              <a:cs typeface="Arial"/>
            </a:endParaRP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endParaRPr lang="en-US" sz="2000" b="1" dirty="0">
              <a:solidFill>
                <a:schemeClr val="tx2">
                  <a:lumMod val="75000"/>
                </a:schemeClr>
              </a:solidFill>
              <a:latin typeface="Arial"/>
              <a:cs typeface="Arial"/>
            </a:endParaRPr>
          </a:p>
          <a:p>
            <a:pPr marL="0" lvl="0" indent="0">
              <a:lnSpc>
                <a:spcPct val="50000"/>
              </a:lnSpc>
              <a:buNone/>
            </a:pPr>
            <a:endParaRPr lang="en-US" sz="2000" b="1" dirty="0" smtClean="0">
              <a:solidFill>
                <a:schemeClr val="tx2">
                  <a:lumMod val="75000"/>
                </a:schemeClr>
              </a:solidFill>
              <a:latin typeface="Arial"/>
              <a:cs typeface="Arial"/>
            </a:endParaRPr>
          </a:p>
          <a:p>
            <a:pPr marL="0" lvl="0" indent="0">
              <a:lnSpc>
                <a:spcPct val="50000"/>
              </a:lnSpc>
              <a:buNone/>
            </a:pPr>
            <a:r>
              <a:rPr lang="en-US" sz="2000" b="1" dirty="0" smtClean="0">
                <a:solidFill>
                  <a:schemeClr val="tx2">
                    <a:lumMod val="75000"/>
                  </a:schemeClr>
                </a:solidFill>
                <a:latin typeface="Arial"/>
                <a:cs typeface="Arial"/>
              </a:rPr>
              <a:t>GOOD AND BAD</a:t>
            </a:r>
          </a:p>
          <a:p>
            <a:pPr marL="0" lvl="0" indent="0">
              <a:lnSpc>
                <a:spcPct val="50000"/>
              </a:lnSpc>
              <a:buNone/>
            </a:pPr>
            <a:r>
              <a:rPr lang="en-US" sz="2000" b="1" dirty="0" smtClean="0">
                <a:solidFill>
                  <a:schemeClr val="tx2">
                    <a:lumMod val="75000"/>
                  </a:schemeClr>
                </a:solidFill>
                <a:latin typeface="Arial"/>
                <a:cs typeface="Arial"/>
              </a:rPr>
              <a:t> EXAMPLES</a:t>
            </a:r>
            <a:endParaRPr lang="en-US" sz="2000" b="1" dirty="0">
              <a:solidFill>
                <a:schemeClr val="tx2">
                  <a:lumMod val="75000"/>
                </a:schemeClr>
              </a:solidFill>
              <a:latin typeface="Arial"/>
              <a:cs typeface="Arial"/>
            </a:endParaRPr>
          </a:p>
        </p:txBody>
      </p:sp>
      <p:pic>
        <p:nvPicPr>
          <p:cNvPr id="7" name="Picture 6" descr="Propertyware-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848" y="6452174"/>
            <a:ext cx="1198152" cy="405826"/>
          </a:xfrm>
          <a:prstGeom prst="rect">
            <a:avLst/>
          </a:prstGeom>
        </p:spPr>
      </p:pic>
    </p:spTree>
    <p:extLst>
      <p:ext uri="{BB962C8B-B14F-4D97-AF65-F5344CB8AC3E}">
        <p14:creationId xmlns:p14="http://schemas.microsoft.com/office/powerpoint/2010/main" val="195416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1399294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6" y="-341364"/>
            <a:ext cx="10523860" cy="7199364"/>
          </a:xfrm>
          <a:prstGeom prst="rect">
            <a:avLst/>
          </a:prstGeom>
        </p:spPr>
      </p:pic>
      <p:sp>
        <p:nvSpPr>
          <p:cNvPr id="2" name="Title 1"/>
          <p:cNvSpPr>
            <a:spLocks noGrp="1"/>
          </p:cNvSpPr>
          <p:nvPr>
            <p:ph type="title"/>
          </p:nvPr>
        </p:nvSpPr>
        <p:spPr>
          <a:xfrm>
            <a:off x="484510" y="1316091"/>
            <a:ext cx="11268137" cy="1565019"/>
          </a:xfrm>
        </p:spPr>
        <p:txBody>
          <a:bodyPr>
            <a:normAutofit fontScale="90000"/>
          </a:bodyPr>
          <a:lstStyle/>
          <a:p>
            <a:pPr algn="l"/>
            <a:r>
              <a:rPr lang="en-US" sz="67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a:cs typeface="Arial"/>
              </a:rPr>
              <a:t>#1 RULE:</a:t>
            </a:r>
            <a:r>
              <a:rPr lang="en-US" sz="56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a:cs typeface="Arial"/>
              </a:rPr>
              <a:t/>
            </a:r>
            <a:br>
              <a:rPr lang="en-US" sz="56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a:cs typeface="Arial"/>
              </a:rPr>
            </a:br>
            <a:r>
              <a:rPr lang="en-US" sz="33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a:cs typeface="Arial"/>
              </a:rPr>
              <a:t>MAKE IT ALL ABOUT</a:t>
            </a:r>
            <a:br>
              <a:rPr lang="en-US" sz="33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a:cs typeface="Arial"/>
              </a:rPr>
            </a:br>
            <a:r>
              <a:rPr lang="en-US" sz="53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a:cs typeface="Arial"/>
              </a:rPr>
              <a:t>THE TENANT</a:t>
            </a:r>
            <a:endParaRPr lang="en-US" sz="53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a:cs typeface="Arial"/>
            </a:endParaRPr>
          </a:p>
        </p:txBody>
      </p:sp>
      <p:pic>
        <p:nvPicPr>
          <p:cNvPr id="5" name="Picture 4"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spTree>
    <p:extLst>
      <p:ext uri="{BB962C8B-B14F-4D97-AF65-F5344CB8AC3E}">
        <p14:creationId xmlns:p14="http://schemas.microsoft.com/office/powerpoint/2010/main" val="2986021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60" y="1028700"/>
            <a:ext cx="8229600" cy="1143000"/>
          </a:xfrm>
        </p:spPr>
        <p:txBody>
          <a:bodyPr/>
          <a:lstStyle/>
          <a:p>
            <a:r>
              <a:rPr lang="en-US" b="1" dirty="0" smtClean="0"/>
              <a:t>PROPERTY DESCRIPTION</a:t>
            </a:r>
            <a:r>
              <a:rPr lang="en-US" dirty="0" smtClean="0">
                <a:effectLst/>
              </a:rPr>
              <a:t> </a:t>
            </a:r>
            <a:endParaRPr lang="en-US" dirty="0"/>
          </a:p>
        </p:txBody>
      </p:sp>
      <p:sp>
        <p:nvSpPr>
          <p:cNvPr id="3" name="Content Placeholder 2"/>
          <p:cNvSpPr>
            <a:spLocks noGrp="1"/>
          </p:cNvSpPr>
          <p:nvPr>
            <p:ph idx="1"/>
          </p:nvPr>
        </p:nvSpPr>
        <p:spPr>
          <a:xfrm>
            <a:off x="457200" y="2171700"/>
            <a:ext cx="8229600" cy="3954463"/>
          </a:xfrm>
        </p:spPr>
        <p:txBody>
          <a:bodyPr/>
          <a:lstStyle/>
          <a:p>
            <a:r>
              <a:rPr lang="en-US" dirty="0"/>
              <a:t>Keep the description to the point and highlight the selling features</a:t>
            </a:r>
            <a:r>
              <a:rPr lang="en-US" dirty="0" smtClean="0">
                <a:effectLst/>
              </a:rPr>
              <a:t> </a:t>
            </a:r>
            <a:endParaRPr lang="en-US" dirty="0"/>
          </a:p>
        </p:txBody>
      </p:sp>
      <p:pic>
        <p:nvPicPr>
          <p:cNvPr id="4" name="Picture 3" descr="Propertyware-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6" y="3525355"/>
            <a:ext cx="8049602" cy="83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a:stretch>
            <a:fillRect/>
          </a:stretch>
        </p:blipFill>
        <p:spPr>
          <a:xfrm>
            <a:off x="754156" y="4602532"/>
            <a:ext cx="8049602" cy="1523631"/>
          </a:xfrm>
          <a:prstGeom prst="rect">
            <a:avLst/>
          </a:prstGeom>
        </p:spPr>
      </p:pic>
    </p:spTree>
    <p:extLst>
      <p:ext uri="{BB962C8B-B14F-4D97-AF65-F5344CB8AC3E}">
        <p14:creationId xmlns:p14="http://schemas.microsoft.com/office/powerpoint/2010/main" val="333789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18" y="477408"/>
            <a:ext cx="8229600" cy="1143000"/>
          </a:xfrm>
        </p:spPr>
        <p:txBody>
          <a:bodyPr/>
          <a:lstStyle/>
          <a:p>
            <a:pPr algn="l"/>
            <a:r>
              <a:rPr lang="en-US" b="1" dirty="0" smtClean="0"/>
              <a:t>AMENITIES </a:t>
            </a:r>
            <a:r>
              <a:rPr lang="en-US" dirty="0" smtClean="0"/>
              <a:t> </a:t>
            </a:r>
            <a:r>
              <a:rPr lang="en-US" dirty="0" smtClean="0">
                <a:effectLst/>
              </a:rPr>
              <a:t> </a:t>
            </a:r>
            <a:endParaRPr lang="en-US" dirty="0"/>
          </a:p>
        </p:txBody>
      </p:sp>
      <p:sp>
        <p:nvSpPr>
          <p:cNvPr id="3" name="Content Placeholder 2"/>
          <p:cNvSpPr>
            <a:spLocks noGrp="1"/>
          </p:cNvSpPr>
          <p:nvPr>
            <p:ph idx="1"/>
          </p:nvPr>
        </p:nvSpPr>
        <p:spPr>
          <a:xfrm>
            <a:off x="457200" y="1583882"/>
            <a:ext cx="8229600" cy="3936200"/>
          </a:xfrm>
        </p:spPr>
        <p:txBody>
          <a:bodyPr/>
          <a:lstStyle/>
          <a:p>
            <a:r>
              <a:rPr lang="en-US" dirty="0"/>
              <a:t>Include all amenities to attract more visitors</a:t>
            </a:r>
            <a:r>
              <a:rPr lang="en-US" dirty="0" smtClean="0"/>
              <a:t>.</a:t>
            </a:r>
          </a:p>
          <a:p>
            <a:r>
              <a:rPr lang="en-US" dirty="0" smtClean="0"/>
              <a:t>Customize based on ILS</a:t>
            </a:r>
            <a:r>
              <a:rPr lang="en-US" dirty="0"/>
              <a:t/>
            </a:r>
            <a:br>
              <a:rPr lang="en-US" dirty="0"/>
            </a:br>
            <a:endParaRPr lang="en-US" dirty="0"/>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99" y="3284525"/>
            <a:ext cx="3928953" cy="287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25411"/>
          <a:stretch/>
        </p:blipFill>
        <p:spPr bwMode="auto">
          <a:xfrm>
            <a:off x="855699" y="2935262"/>
            <a:ext cx="3928953" cy="34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 t="5599" r="45798"/>
          <a:stretch/>
        </p:blipFill>
        <p:spPr bwMode="auto">
          <a:xfrm>
            <a:off x="5333569" y="2720354"/>
            <a:ext cx="3196449" cy="33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3569" y="3053762"/>
            <a:ext cx="3196449" cy="310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35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111" y="-56445"/>
            <a:ext cx="9552789" cy="7190835"/>
          </a:xfrm>
          <a:prstGeom prst="rect">
            <a:avLst/>
          </a:prstGeom>
        </p:spPr>
      </p:pic>
      <p:sp>
        <p:nvSpPr>
          <p:cNvPr id="2" name="Title 1"/>
          <p:cNvSpPr>
            <a:spLocks noGrp="1"/>
          </p:cNvSpPr>
          <p:nvPr>
            <p:ph type="title"/>
          </p:nvPr>
        </p:nvSpPr>
        <p:spPr>
          <a:xfrm>
            <a:off x="481556" y="301978"/>
            <a:ext cx="8229600" cy="1143000"/>
          </a:xfrm>
        </p:spPr>
        <p:txBody>
          <a:bodyPr/>
          <a:lstStyle/>
          <a:p>
            <a:pPr algn="l"/>
            <a:r>
              <a:rPr lang="en-US" b="1" dirty="0" smtClean="0">
                <a:solidFill>
                  <a:schemeClr val="bg1"/>
                </a:solidFill>
              </a:rPr>
              <a:t>PHOTOS </a:t>
            </a:r>
            <a:endParaRPr lang="en-US" dirty="0">
              <a:solidFill>
                <a:schemeClr val="bg1"/>
              </a:solidFill>
            </a:endParaRPr>
          </a:p>
        </p:txBody>
      </p:sp>
      <p:sp>
        <p:nvSpPr>
          <p:cNvPr id="3" name="Content Placeholder 2"/>
          <p:cNvSpPr>
            <a:spLocks noGrp="1"/>
          </p:cNvSpPr>
          <p:nvPr>
            <p:ph idx="1"/>
          </p:nvPr>
        </p:nvSpPr>
        <p:spPr>
          <a:xfrm>
            <a:off x="418056" y="1338262"/>
            <a:ext cx="8229600" cy="4525963"/>
          </a:xfrm>
        </p:spPr>
        <p:txBody>
          <a:bodyPr>
            <a:normAutofit/>
          </a:bodyPr>
          <a:lstStyle/>
          <a:p>
            <a:r>
              <a:rPr lang="en-US" sz="2600" dirty="0" smtClean="0">
                <a:solidFill>
                  <a:srgbClr val="FFFFFF"/>
                </a:solidFill>
                <a:effectLst>
                  <a:outerShdw blurRad="50800" dist="38100" dir="5400000" algn="t" rotWithShape="0">
                    <a:prstClr val="black">
                      <a:alpha val="40000"/>
                    </a:prstClr>
                  </a:outerShdw>
                </a:effectLst>
                <a:latin typeface="Arial"/>
                <a:cs typeface="Arial"/>
              </a:rPr>
              <a:t>Include </a:t>
            </a:r>
            <a:r>
              <a:rPr lang="en-US" sz="2600" dirty="0">
                <a:solidFill>
                  <a:srgbClr val="FFFFFF"/>
                </a:solidFill>
                <a:effectLst>
                  <a:outerShdw blurRad="50800" dist="38100" dir="5400000" algn="t" rotWithShape="0">
                    <a:prstClr val="black">
                      <a:alpha val="40000"/>
                    </a:prstClr>
                  </a:outerShdw>
                </a:effectLst>
                <a:latin typeface="Arial"/>
                <a:cs typeface="Arial"/>
              </a:rPr>
              <a:t>between 5-10 photos </a:t>
            </a:r>
            <a:endParaRPr lang="en-US" sz="2600" b="1" dirty="0" smtClean="0">
              <a:solidFill>
                <a:srgbClr val="FFFFFF"/>
              </a:solidFill>
              <a:effectLst>
                <a:outerShdw blurRad="50800" dist="38100" dir="5400000" algn="t" rotWithShape="0">
                  <a:prstClr val="black">
                    <a:alpha val="40000"/>
                  </a:prstClr>
                </a:outerShdw>
              </a:effectLst>
              <a:latin typeface="Arial"/>
              <a:cs typeface="Arial"/>
            </a:endParaRPr>
          </a:p>
          <a:p>
            <a:r>
              <a:rPr lang="en-US" sz="2600" dirty="0" smtClean="0">
                <a:solidFill>
                  <a:srgbClr val="FFFFFF"/>
                </a:solidFill>
                <a:effectLst>
                  <a:outerShdw blurRad="50800" dist="38100" dir="5400000" algn="t" rotWithShape="0">
                    <a:prstClr val="black">
                      <a:alpha val="40000"/>
                    </a:prstClr>
                  </a:outerShdw>
                </a:effectLst>
                <a:latin typeface="Arial"/>
                <a:cs typeface="Arial"/>
              </a:rPr>
              <a:t>High</a:t>
            </a:r>
            <a:r>
              <a:rPr lang="en-US" sz="2600" dirty="0">
                <a:solidFill>
                  <a:srgbClr val="FFFFFF"/>
                </a:solidFill>
                <a:effectLst>
                  <a:outerShdw blurRad="50800" dist="38100" dir="5400000" algn="t" rotWithShape="0">
                    <a:prstClr val="black">
                      <a:alpha val="40000"/>
                    </a:prstClr>
                  </a:outerShdw>
                </a:effectLst>
                <a:latin typeface="Arial"/>
                <a:cs typeface="Arial"/>
              </a:rPr>
              <a:t>-quality, properly sized, </a:t>
            </a:r>
            <a:r>
              <a:rPr lang="en-US" sz="2600" dirty="0" smtClean="0">
                <a:solidFill>
                  <a:srgbClr val="FFFFFF"/>
                </a:solidFill>
                <a:effectLst>
                  <a:outerShdw blurRad="50800" dist="38100" dir="5400000" algn="t" rotWithShape="0">
                    <a:prstClr val="black">
                      <a:alpha val="40000"/>
                    </a:prstClr>
                  </a:outerShdw>
                </a:effectLst>
                <a:latin typeface="Arial"/>
                <a:cs typeface="Arial"/>
              </a:rPr>
              <a:t>watermarked</a:t>
            </a:r>
            <a:endParaRPr lang="en-US" sz="2600" b="1" dirty="0" smtClean="0">
              <a:solidFill>
                <a:srgbClr val="FFFFFF"/>
              </a:solidFill>
              <a:effectLst>
                <a:outerShdw blurRad="50800" dist="38100" dir="5400000" algn="t" rotWithShape="0">
                  <a:prstClr val="black">
                    <a:alpha val="40000"/>
                  </a:prstClr>
                </a:outerShdw>
              </a:effectLst>
              <a:latin typeface="Arial"/>
              <a:cs typeface="Arial"/>
            </a:endParaRPr>
          </a:p>
          <a:p>
            <a:r>
              <a:rPr lang="en-US" sz="2600" dirty="0" smtClean="0">
                <a:solidFill>
                  <a:srgbClr val="FFFFFF"/>
                </a:solidFill>
                <a:effectLst>
                  <a:outerShdw blurRad="50800" dist="38100" dir="5400000" algn="t" rotWithShape="0">
                    <a:prstClr val="black">
                      <a:alpha val="40000"/>
                    </a:prstClr>
                  </a:outerShdw>
                </a:effectLst>
                <a:latin typeface="Arial"/>
                <a:cs typeface="Arial"/>
              </a:rPr>
              <a:t>Remove timestamps</a:t>
            </a:r>
            <a:endParaRPr lang="en-US" sz="2600" b="1" dirty="0" smtClean="0">
              <a:solidFill>
                <a:srgbClr val="FFFFFF"/>
              </a:solidFill>
              <a:effectLst>
                <a:outerShdw blurRad="50800" dist="38100" dir="5400000" algn="t" rotWithShape="0">
                  <a:prstClr val="black">
                    <a:alpha val="40000"/>
                  </a:prstClr>
                </a:outerShdw>
              </a:effectLst>
              <a:latin typeface="Arial"/>
              <a:cs typeface="Arial"/>
            </a:endParaRPr>
          </a:p>
          <a:p>
            <a:r>
              <a:rPr lang="en-US" sz="2600" dirty="0" smtClean="0">
                <a:solidFill>
                  <a:srgbClr val="FFFFFF"/>
                </a:solidFill>
                <a:effectLst>
                  <a:outerShdw blurRad="50800" dist="38100" dir="5400000" algn="t" rotWithShape="0">
                    <a:prstClr val="black">
                      <a:alpha val="40000"/>
                    </a:prstClr>
                  </a:outerShdw>
                </a:effectLst>
                <a:latin typeface="Arial"/>
                <a:cs typeface="Arial"/>
              </a:rPr>
              <a:t>Lead </a:t>
            </a:r>
            <a:r>
              <a:rPr lang="en-US" sz="2600" dirty="0">
                <a:solidFill>
                  <a:srgbClr val="FFFFFF"/>
                </a:solidFill>
                <a:effectLst>
                  <a:outerShdw blurRad="50800" dist="38100" dir="5400000" algn="t" rotWithShape="0">
                    <a:prstClr val="black">
                      <a:alpha val="40000"/>
                    </a:prstClr>
                  </a:outerShdw>
                </a:effectLst>
                <a:latin typeface="Arial"/>
                <a:cs typeface="Arial"/>
              </a:rPr>
              <a:t>photo should be your best</a:t>
            </a:r>
            <a:r>
              <a:rPr lang="en-US" sz="2600" dirty="0" smtClean="0">
                <a:solidFill>
                  <a:srgbClr val="FFFFFF"/>
                </a:solidFill>
                <a:effectLst>
                  <a:outerShdw blurRad="50800" dist="38100" dir="5400000" algn="t" rotWithShape="0">
                    <a:prstClr val="black">
                      <a:alpha val="40000"/>
                    </a:prstClr>
                  </a:outerShdw>
                </a:effectLst>
                <a:latin typeface="Arial"/>
                <a:cs typeface="Arial"/>
              </a:rPr>
              <a:t> </a:t>
            </a:r>
            <a:endParaRPr lang="en-US" sz="2600" dirty="0">
              <a:solidFill>
                <a:srgbClr val="FFFFFF"/>
              </a:solidFill>
              <a:effectLst>
                <a:outerShdw blurRad="50800" dist="38100" dir="5400000" algn="t" rotWithShape="0">
                  <a:prstClr val="black">
                    <a:alpha val="40000"/>
                  </a:prstClr>
                </a:outerShdw>
              </a:effectLst>
              <a:latin typeface="Arial"/>
              <a:cs typeface="Arial"/>
            </a:endParaRPr>
          </a:p>
        </p:txBody>
      </p:sp>
      <p:pic>
        <p:nvPicPr>
          <p:cNvPr id="4" name="Picture 3"/>
          <p:cNvPicPr>
            <a:picLocks noChangeAspect="1"/>
          </p:cNvPicPr>
          <p:nvPr/>
        </p:nvPicPr>
        <p:blipFill rotWithShape="1">
          <a:blip r:embed="rId4"/>
          <a:srcRect r="60279"/>
          <a:stretch/>
        </p:blipFill>
        <p:spPr>
          <a:xfrm>
            <a:off x="0" y="3867726"/>
            <a:ext cx="3984163" cy="1289795"/>
          </a:xfrm>
          <a:prstGeom prst="rect">
            <a:avLst/>
          </a:prstGeom>
          <a:effectLst>
            <a:outerShdw blurRad="50800" dist="38100" dir="2700000" algn="tl" rotWithShape="0">
              <a:srgbClr val="000000">
                <a:alpha val="43000"/>
              </a:srgbClr>
            </a:outerShdw>
          </a:effectLst>
        </p:spPr>
      </p:pic>
      <p:pic>
        <p:nvPicPr>
          <p:cNvPr id="7" name="Picture 6" descr="Propertyware-Whit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4100" name="Picture 4" descr="2720 Castro St, Austin, TX 787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7849" y="3879824"/>
            <a:ext cx="2021440" cy="12897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8205 Avocet Dr, Austin, TX 787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6384" y="3867727"/>
            <a:ext cx="1941591" cy="12911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720 Minturn Ln, Austin, TX 787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0393" y="3869028"/>
            <a:ext cx="1816944" cy="130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357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730" y="713575"/>
            <a:ext cx="8229600" cy="1143000"/>
          </a:xfrm>
        </p:spPr>
        <p:txBody>
          <a:bodyPr>
            <a:normAutofit fontScale="90000"/>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INCLUDE FLOOR PLANS AND VIRTUAL TOURS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981" t="5900" b="22202"/>
          <a:stretch/>
        </p:blipFill>
        <p:spPr bwMode="auto">
          <a:xfrm>
            <a:off x="637953" y="2107907"/>
            <a:ext cx="5847907" cy="355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952" y="5664051"/>
            <a:ext cx="5847908" cy="111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075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2184"/>
            <a:ext cx="8229600" cy="1143000"/>
          </a:xfrm>
        </p:spPr>
        <p:txBody>
          <a:bodyPr>
            <a:normAutofit fontScale="90000"/>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LIST A CLEAN ADDRESS FOR YOUR PROPERTY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3" descr="Propertyware-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777" y="6332572"/>
            <a:ext cx="1198152" cy="405826"/>
          </a:xfrm>
          <a:prstGeom prst="rect">
            <a:avLst/>
          </a:prstGeom>
        </p:spPr>
      </p:pic>
      <p:pic>
        <p:nvPicPr>
          <p:cNvPr id="6" name="Picture 5"/>
          <p:cNvPicPr>
            <a:picLocks noChangeAspect="1"/>
          </p:cNvPicPr>
          <p:nvPr/>
        </p:nvPicPr>
        <p:blipFill rotWithShape="1">
          <a:blip r:embed="rId4"/>
          <a:srcRect t="10784"/>
          <a:stretch/>
        </p:blipFill>
        <p:spPr>
          <a:xfrm>
            <a:off x="573200" y="2683285"/>
            <a:ext cx="6582511" cy="3649287"/>
          </a:xfrm>
          <a:prstGeom prst="rect">
            <a:avLst/>
          </a:prstGeom>
        </p:spPr>
      </p:pic>
    </p:spTree>
    <p:extLst>
      <p:ext uri="{BB962C8B-B14F-4D97-AF65-F5344CB8AC3E}">
        <p14:creationId xmlns:p14="http://schemas.microsoft.com/office/powerpoint/2010/main" val="2424056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664</TotalTime>
  <Words>753</Words>
  <Application>Microsoft Office PowerPoint</Application>
  <PresentationFormat>On-screen Show (4:3)</PresentationFormat>
  <Paragraphs>103</Paragraphs>
  <Slides>20</Slides>
  <Notes>14</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“ONE IN A MILLION”</vt:lpstr>
      <vt:lpstr>WHY</vt:lpstr>
      <vt:lpstr>AGENDA </vt:lpstr>
      <vt:lpstr>#1 RULE: MAKE IT ALL ABOUT THE TENANT</vt:lpstr>
      <vt:lpstr>PROPERTY DESCRIPTION </vt:lpstr>
      <vt:lpstr>AMENITIES   </vt:lpstr>
      <vt:lpstr>PHOTOS </vt:lpstr>
      <vt:lpstr>INCLUDE FLOOR PLANS AND VIRTUAL TOURS </vt:lpstr>
      <vt:lpstr>LIST A CLEAN ADDRESS FOR YOUR PROPERTY </vt:lpstr>
      <vt:lpstr>INCLUDE YOUR COMPANY WEBSITE </vt:lpstr>
      <vt:lpstr>USING LISTING SYNDICATION? </vt:lpstr>
      <vt:lpstr>INTERNET LISTING SERVICES (ILS)</vt:lpstr>
      <vt:lpstr>BEST-IN-CLASS EXAMPLES OF TOP PERFORMING LISTINGS</vt:lpstr>
      <vt:lpstr>WHAT NOT TO DO</vt:lpstr>
      <vt:lpstr>WHAT NOT TO DO</vt:lpstr>
      <vt:lpstr>WHAT NOT TO DO</vt:lpstr>
      <vt:lpstr>WHAT NOT TO DO</vt:lpstr>
      <vt:lpstr>WHAT NOT TO DO</vt:lpstr>
      <vt:lpstr>QUESTIONS?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Your “One in a Million” Count</dc:title>
  <dc:creator>Kourtney Pace</dc:creator>
  <cp:lastModifiedBy>Sarah Marshall</cp:lastModifiedBy>
  <cp:revision>24</cp:revision>
  <dcterms:created xsi:type="dcterms:W3CDTF">2014-08-27T15:07:52Z</dcterms:created>
  <dcterms:modified xsi:type="dcterms:W3CDTF">2014-10-08T16:23:15Z</dcterms:modified>
</cp:coreProperties>
</file>