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3"/>
  </p:notesMasterIdLst>
  <p:sldIdLst>
    <p:sldId id="326" r:id="rId2"/>
    <p:sldId id="256" r:id="rId3"/>
    <p:sldId id="325" r:id="rId4"/>
    <p:sldId id="270" r:id="rId5"/>
    <p:sldId id="315" r:id="rId6"/>
    <p:sldId id="316" r:id="rId7"/>
    <p:sldId id="319" r:id="rId8"/>
    <p:sldId id="318" r:id="rId9"/>
    <p:sldId id="327" r:id="rId10"/>
    <p:sldId id="328" r:id="rId11"/>
    <p:sldId id="321" r:id="rId12"/>
    <p:sldId id="345" r:id="rId13"/>
    <p:sldId id="322" r:id="rId14"/>
    <p:sldId id="344" r:id="rId15"/>
    <p:sldId id="346" r:id="rId16"/>
    <p:sldId id="310" r:id="rId17"/>
    <p:sldId id="311" r:id="rId18"/>
    <p:sldId id="305" r:id="rId19"/>
    <p:sldId id="306" r:id="rId20"/>
    <p:sldId id="307" r:id="rId21"/>
    <p:sldId id="308" r:id="rId22"/>
    <p:sldId id="309" r:id="rId23"/>
    <p:sldId id="335" r:id="rId24"/>
    <p:sldId id="314" r:id="rId25"/>
    <p:sldId id="267" r:id="rId26"/>
    <p:sldId id="266" r:id="rId27"/>
    <p:sldId id="269" r:id="rId28"/>
    <p:sldId id="257" r:id="rId29"/>
    <p:sldId id="268" r:id="rId30"/>
    <p:sldId id="336" r:id="rId31"/>
    <p:sldId id="337" r:id="rId32"/>
    <p:sldId id="273" r:id="rId33"/>
    <p:sldId id="286" r:id="rId34"/>
    <p:sldId id="287" r:id="rId35"/>
    <p:sldId id="275" r:id="rId36"/>
    <p:sldId id="276" r:id="rId37"/>
    <p:sldId id="277" r:id="rId38"/>
    <p:sldId id="279" r:id="rId39"/>
    <p:sldId id="288" r:id="rId40"/>
    <p:sldId id="290" r:id="rId41"/>
    <p:sldId id="291" r:id="rId42"/>
    <p:sldId id="292" r:id="rId43"/>
    <p:sldId id="293" r:id="rId44"/>
    <p:sldId id="294" r:id="rId45"/>
    <p:sldId id="338" r:id="rId46"/>
    <p:sldId id="339" r:id="rId47"/>
    <p:sldId id="340" r:id="rId48"/>
    <p:sldId id="341" r:id="rId49"/>
    <p:sldId id="274" r:id="rId50"/>
    <p:sldId id="333" r:id="rId51"/>
    <p:sldId id="334" r:id="rId52"/>
    <p:sldId id="280" r:id="rId53"/>
    <p:sldId id="282" r:id="rId54"/>
    <p:sldId id="283" r:id="rId55"/>
    <p:sldId id="284" r:id="rId56"/>
    <p:sldId id="297" r:id="rId57"/>
    <p:sldId id="299" r:id="rId58"/>
    <p:sldId id="298" r:id="rId59"/>
    <p:sldId id="300" r:id="rId60"/>
    <p:sldId id="281" r:id="rId61"/>
    <p:sldId id="34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1C525"/>
    <a:srgbClr val="1E1E1E"/>
    <a:srgbClr val="FF3300"/>
    <a:srgbClr val="FEFEFD"/>
    <a:srgbClr val="D2D2D1"/>
    <a:srgbClr val="FFFFFE"/>
    <a:srgbClr val="E65F0C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A9831-FE96-4715-85C8-E51EBFD8D74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EC9B4-5E29-4666-A489-4AA035BC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EC9B4-5E29-4666-A489-4AA035BCDB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AFB839-5F24-414B-A27A-CBB3B6C18BD5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EA2C6A6-C6DE-4EAF-93BB-C6E7F3DE6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MBPtSFRm4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">
              <a:schemeClr val="bg1">
                <a:shade val="100000"/>
                <a:satMod val="150000"/>
              </a:schemeClr>
            </a:gs>
            <a:gs pos="32000">
              <a:schemeClr val="bg1">
                <a:shade val="90000"/>
                <a:satMod val="375000"/>
              </a:schemeClr>
            </a:gs>
            <a:gs pos="75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1524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T</a:t>
            </a:r>
            <a:r>
              <a:rPr lang="en-US" sz="6600" b="1" dirty="0" smtClean="0">
                <a:solidFill>
                  <a:srgbClr val="FFCC00"/>
                </a:solidFill>
              </a:rPr>
              <a:t>R</a:t>
            </a:r>
            <a:r>
              <a:rPr lang="en-US" sz="6600" b="1" dirty="0" smtClean="0">
                <a:solidFill>
                  <a:srgbClr val="FF6600"/>
                </a:solidFill>
              </a:rPr>
              <a:t>U</a:t>
            </a:r>
            <a:r>
              <a:rPr lang="en-US" sz="6600" b="1" dirty="0" smtClean="0">
                <a:solidFill>
                  <a:srgbClr val="006600"/>
                </a:solidFill>
              </a:rPr>
              <a:t>E</a:t>
            </a:r>
            <a:r>
              <a:rPr lang="en-US" sz="6600" b="1" dirty="0" smtClean="0"/>
              <a:t>    </a:t>
            </a:r>
            <a:r>
              <a:rPr lang="en-US" sz="6600" b="1" dirty="0" smtClean="0">
                <a:solidFill>
                  <a:srgbClr val="0070C0"/>
                </a:solidFill>
              </a:rPr>
              <a:t>C</a:t>
            </a:r>
            <a:r>
              <a:rPr lang="en-US" sz="6600" b="1" dirty="0" smtClean="0">
                <a:solidFill>
                  <a:srgbClr val="FFCC00"/>
                </a:solidFill>
              </a:rPr>
              <a:t>O</a:t>
            </a:r>
            <a:r>
              <a:rPr lang="en-US" sz="6600" b="1" dirty="0" smtClean="0">
                <a:solidFill>
                  <a:srgbClr val="FF6600"/>
                </a:solidFill>
              </a:rPr>
              <a:t>L</a:t>
            </a:r>
            <a:r>
              <a:rPr lang="en-US" sz="6600" b="1" dirty="0" smtClean="0">
                <a:solidFill>
                  <a:srgbClr val="006600"/>
                </a:solidFill>
              </a:rPr>
              <a:t>O</a:t>
            </a:r>
            <a:r>
              <a:rPr lang="en-US" sz="6600" b="1" dirty="0" smtClean="0">
                <a:solidFill>
                  <a:srgbClr val="0070C0"/>
                </a:solidFill>
              </a:rPr>
              <a:t>R</a:t>
            </a:r>
            <a:r>
              <a:rPr lang="en-US" sz="6600" b="1" dirty="0" smtClean="0">
                <a:solidFill>
                  <a:srgbClr val="FFCC00"/>
                </a:solidFill>
              </a:rPr>
              <a:t>S</a:t>
            </a:r>
            <a:endParaRPr lang="en-US" sz="6600" b="1" dirty="0">
              <a:solidFill>
                <a:srgbClr val="FFCC00"/>
              </a:solidFill>
            </a:endParaRPr>
          </a:p>
        </p:txBody>
      </p:sp>
      <p:pic>
        <p:nvPicPr>
          <p:cNvPr id="1032" name="Picture 8" descr="http://westrentalmanagement.com/wp-content/uploads/2013/02/narpmTransparent-1-e1361901587239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8572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1100" y="1752600"/>
            <a:ext cx="7048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Kathy Boyes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33</a:t>
            </a:r>
            <a:r>
              <a:rPr lang="en-US" sz="3200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Company Property Management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MINNESOTA</a:t>
            </a:r>
          </a:p>
        </p:txBody>
      </p:sp>
    </p:spTree>
    <p:extLst>
      <p:ext uri="{BB962C8B-B14F-4D97-AF65-F5344CB8AC3E}">
        <p14:creationId xmlns:p14="http://schemas.microsoft.com/office/powerpoint/2010/main" val="34876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682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</a:t>
            </a:r>
            <a:r>
              <a:rPr lang="en-US" sz="5400" dirty="0" smtClean="0"/>
              <a:t>                  Management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829270"/>
            <a:ext cx="269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Property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082" y="838200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People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071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067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People Management</a:t>
            </a:r>
            <a:endParaRPr lang="en-US" sz="5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04012" y="2362200"/>
            <a:ext cx="2125388" cy="3352800"/>
          </a:xfrm>
          <a:prstGeom prst="line">
            <a:avLst/>
          </a:prstGeom>
          <a:ln w="114300" cap="rnd">
            <a:solidFill>
              <a:srgbClr val="008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86000" y="2362200"/>
            <a:ext cx="2218014" cy="3352800"/>
          </a:xfrm>
          <a:prstGeom prst="line">
            <a:avLst/>
          </a:prstGeom>
          <a:ln w="114300" cap="rnd">
            <a:solidFill>
              <a:schemeClr val="tx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5715000"/>
            <a:ext cx="4343400" cy="0"/>
          </a:xfrm>
          <a:prstGeom prst="line">
            <a:avLst/>
          </a:prstGeom>
          <a:ln w="114300" cap="rnd">
            <a:solidFill>
              <a:srgbClr val="FFCC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28800" y="27680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Owners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72025" y="2819398"/>
            <a:ext cx="198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1C525"/>
                </a:solidFill>
              </a:rPr>
              <a:t>Tenants</a:t>
            </a:r>
            <a:endParaRPr lang="en-US" sz="3200" b="1" dirty="0">
              <a:solidFill>
                <a:srgbClr val="21C52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0637" y="5867400"/>
            <a:ext cx="2544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C00"/>
                </a:solidFill>
              </a:rPr>
              <a:t>Management</a:t>
            </a:r>
            <a:endParaRPr lang="en-US" sz="3200" b="1" dirty="0">
              <a:solidFill>
                <a:srgbClr val="FFCC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10176" t="7431" r="14173" b="8994"/>
          <a:stretch/>
        </p:blipFill>
        <p:spPr>
          <a:xfrm>
            <a:off x="3428999" y="3824930"/>
            <a:ext cx="2103495" cy="17376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67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067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People Management</a:t>
            </a:r>
            <a:endParaRPr lang="en-US" sz="5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04012" y="2362200"/>
            <a:ext cx="2125388" cy="3352800"/>
          </a:xfrm>
          <a:prstGeom prst="line">
            <a:avLst/>
          </a:prstGeom>
          <a:ln w="114300" cap="rnd">
            <a:solidFill>
              <a:srgbClr val="008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86000" y="2362200"/>
            <a:ext cx="2218014" cy="3352800"/>
          </a:xfrm>
          <a:prstGeom prst="line">
            <a:avLst/>
          </a:prstGeom>
          <a:ln w="114300" cap="rnd">
            <a:solidFill>
              <a:schemeClr val="tx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5715000"/>
            <a:ext cx="4343400" cy="0"/>
          </a:xfrm>
          <a:prstGeom prst="line">
            <a:avLst/>
          </a:prstGeom>
          <a:ln w="114300" cap="rnd">
            <a:solidFill>
              <a:srgbClr val="FFCC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28800" y="27680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Owners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72025" y="2819398"/>
            <a:ext cx="198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1C525"/>
                </a:solidFill>
              </a:rPr>
              <a:t>Tenants</a:t>
            </a:r>
            <a:endParaRPr lang="en-US" sz="3200" b="1" dirty="0">
              <a:solidFill>
                <a:srgbClr val="21C52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0637" y="5867400"/>
            <a:ext cx="2544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C00"/>
                </a:solidFill>
              </a:rPr>
              <a:t>Management</a:t>
            </a:r>
            <a:endParaRPr lang="en-US" sz="3200" b="1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1148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Emotional </a:t>
            </a:r>
          </a:p>
          <a:p>
            <a:pPr algn="ctr"/>
            <a:r>
              <a:rPr lang="en-US" sz="4000" dirty="0" smtClean="0"/>
              <a:t>Need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131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People Management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02208" y="2160033"/>
            <a:ext cx="723868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VALIDATION</a:t>
            </a:r>
            <a:endParaRPr lang="en-US" sz="9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1148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Emotional </a:t>
            </a:r>
          </a:p>
          <a:p>
            <a:pPr algn="ctr"/>
            <a:r>
              <a:rPr lang="en-US" sz="4000" dirty="0" smtClean="0"/>
              <a:t>Need</a:t>
            </a:r>
            <a:endParaRPr lang="en-US" sz="4000" dirty="0"/>
          </a:p>
        </p:txBody>
      </p:sp>
      <p:pic>
        <p:nvPicPr>
          <p:cNvPr id="1030" name="Picture 6" descr="http://iconion.com/posts/images/social-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9" y="990600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People Management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25146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</a:rPr>
              <a:t>T</a:t>
            </a:r>
            <a:r>
              <a:rPr lang="en-US" sz="6600" dirty="0" smtClean="0">
                <a:solidFill>
                  <a:srgbClr val="FFCC00"/>
                </a:solidFill>
              </a:rPr>
              <a:t>R</a:t>
            </a:r>
            <a:r>
              <a:rPr lang="en-US" sz="6600" dirty="0" smtClean="0">
                <a:solidFill>
                  <a:srgbClr val="FF6600"/>
                </a:solidFill>
              </a:rPr>
              <a:t>U</a:t>
            </a:r>
            <a:r>
              <a:rPr lang="en-US" sz="6600" dirty="0" smtClean="0">
                <a:solidFill>
                  <a:srgbClr val="006600"/>
                </a:solidFill>
              </a:rPr>
              <a:t>E</a:t>
            </a:r>
            <a:r>
              <a:rPr lang="en-US" sz="6600" dirty="0" smtClean="0"/>
              <a:t>    </a:t>
            </a:r>
            <a:r>
              <a:rPr lang="en-US" sz="6600" dirty="0" smtClean="0">
                <a:solidFill>
                  <a:srgbClr val="0070C0"/>
                </a:solidFill>
              </a:rPr>
              <a:t>C</a:t>
            </a:r>
            <a:r>
              <a:rPr lang="en-US" sz="6600" dirty="0" smtClean="0">
                <a:solidFill>
                  <a:srgbClr val="FFCC00"/>
                </a:solidFill>
              </a:rPr>
              <a:t>O</a:t>
            </a:r>
            <a:r>
              <a:rPr lang="en-US" sz="6600" dirty="0" smtClean="0">
                <a:solidFill>
                  <a:srgbClr val="FF6600"/>
                </a:solidFill>
              </a:rPr>
              <a:t>L</a:t>
            </a:r>
            <a:r>
              <a:rPr lang="en-US" sz="6600" dirty="0" smtClean="0">
                <a:solidFill>
                  <a:srgbClr val="006600"/>
                </a:solidFill>
              </a:rPr>
              <a:t>O</a:t>
            </a:r>
            <a:r>
              <a:rPr lang="en-US" sz="6600" dirty="0" smtClean="0">
                <a:solidFill>
                  <a:srgbClr val="0070C0"/>
                </a:solidFill>
              </a:rPr>
              <a:t>R</a:t>
            </a:r>
            <a:r>
              <a:rPr lang="en-US" sz="6600" dirty="0" smtClean="0">
                <a:solidFill>
                  <a:srgbClr val="FFCC00"/>
                </a:solidFill>
              </a:rPr>
              <a:t>S</a:t>
            </a:r>
            <a:endParaRPr lang="en-US" sz="66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114800"/>
            <a:ext cx="723868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VALIDATION</a:t>
            </a:r>
            <a:endParaRPr lang="en-US" sz="9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5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People Management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25146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</a:rPr>
              <a:t>T</a:t>
            </a:r>
            <a:r>
              <a:rPr lang="en-US" sz="6600" dirty="0" smtClean="0">
                <a:solidFill>
                  <a:srgbClr val="FFCC00"/>
                </a:solidFill>
              </a:rPr>
              <a:t>R</a:t>
            </a:r>
            <a:r>
              <a:rPr lang="en-US" sz="6600" dirty="0" smtClean="0">
                <a:solidFill>
                  <a:srgbClr val="FF6600"/>
                </a:solidFill>
              </a:rPr>
              <a:t>U</a:t>
            </a:r>
            <a:r>
              <a:rPr lang="en-US" sz="6600" dirty="0" smtClean="0">
                <a:solidFill>
                  <a:srgbClr val="006600"/>
                </a:solidFill>
              </a:rPr>
              <a:t>E</a:t>
            </a:r>
            <a:r>
              <a:rPr lang="en-US" sz="6600" dirty="0" smtClean="0"/>
              <a:t>    </a:t>
            </a:r>
            <a:r>
              <a:rPr lang="en-US" sz="6600" dirty="0" smtClean="0">
                <a:solidFill>
                  <a:srgbClr val="0070C0"/>
                </a:solidFill>
              </a:rPr>
              <a:t>C</a:t>
            </a:r>
            <a:r>
              <a:rPr lang="en-US" sz="6600" dirty="0" smtClean="0">
                <a:solidFill>
                  <a:srgbClr val="FFCC00"/>
                </a:solidFill>
              </a:rPr>
              <a:t>O</a:t>
            </a:r>
            <a:r>
              <a:rPr lang="en-US" sz="6600" dirty="0" smtClean="0">
                <a:solidFill>
                  <a:srgbClr val="FF6600"/>
                </a:solidFill>
              </a:rPr>
              <a:t>L</a:t>
            </a:r>
            <a:r>
              <a:rPr lang="en-US" sz="6600" dirty="0" smtClean="0">
                <a:solidFill>
                  <a:srgbClr val="006600"/>
                </a:solidFill>
              </a:rPr>
              <a:t>O</a:t>
            </a:r>
            <a:r>
              <a:rPr lang="en-US" sz="6600" dirty="0" smtClean="0">
                <a:solidFill>
                  <a:srgbClr val="0070C0"/>
                </a:solidFill>
              </a:rPr>
              <a:t>R</a:t>
            </a:r>
            <a:r>
              <a:rPr lang="en-US" sz="6600" dirty="0" smtClean="0">
                <a:solidFill>
                  <a:srgbClr val="FFCC00"/>
                </a:solidFill>
              </a:rPr>
              <a:t>S</a:t>
            </a:r>
            <a:endParaRPr lang="en-US" sz="66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718" y="4302204"/>
            <a:ext cx="807688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1"/>
                  </a:solidFill>
                  <a:prstDash val="solid"/>
                </a:ln>
              </a:rPr>
              <a:t>Let’s Start With You</a:t>
            </a:r>
            <a:endParaRPr lang="en-US" sz="6600" b="1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4889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609600"/>
            <a:ext cx="4191000" cy="579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840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3324915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3135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145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67000" y="1295400"/>
            <a:ext cx="5334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84293" y="4114800"/>
            <a:ext cx="533400" cy="4515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7000" y="4191000"/>
            <a:ext cx="5334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62600" y="1295400"/>
            <a:ext cx="5334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70623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            1 	             2                         3                         4 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  least </a:t>
            </a:r>
            <a:r>
              <a:rPr lang="en-US" sz="1400" dirty="0">
                <a:solidFill>
                  <a:srgbClr val="C00000"/>
                </a:solidFill>
              </a:rPr>
              <a:t>like </a:t>
            </a:r>
            <a:r>
              <a:rPr lang="en-US" sz="1400" dirty="0" smtClean="0">
                <a:solidFill>
                  <a:srgbClr val="C00000"/>
                </a:solidFill>
              </a:rPr>
              <a:t>you 		  most like you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0" y="1752600"/>
            <a:ext cx="1371600" cy="1208565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419600" y="1752600"/>
            <a:ext cx="1295399" cy="1209982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19600" y="2971800"/>
            <a:ext cx="1295400" cy="1154668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028097" y="2971800"/>
            <a:ext cx="1391503" cy="1154668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" grpId="0" uiExpand="1" build="p"/>
      <p:bldP spid="4" grpId="0" animBg="1"/>
      <p:bldP spid="15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587233"/>
            <a:ext cx="4191000" cy="579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676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276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2895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67000" y="1295400"/>
            <a:ext cx="5334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5000" y="4114800"/>
            <a:ext cx="5334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7000" y="4191000"/>
            <a:ext cx="5334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62600" y="1295400"/>
            <a:ext cx="5334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0" y="182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1764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3440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1981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400" y="3429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2297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34290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2209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2400" y="3657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54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236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190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2895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43200" y="1307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9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38800" y="134214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1200" y="4126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67000" y="4278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200" y="70623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            1 	             2                         3                         4 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  least </a:t>
            </a:r>
            <a:r>
              <a:rPr lang="en-US" sz="1400" dirty="0">
                <a:solidFill>
                  <a:srgbClr val="C00000"/>
                </a:solidFill>
              </a:rPr>
              <a:t>like </a:t>
            </a:r>
            <a:r>
              <a:rPr lang="en-US" sz="1400" dirty="0" smtClean="0">
                <a:solidFill>
                  <a:srgbClr val="C00000"/>
                </a:solidFill>
              </a:rPr>
              <a:t>you 		  most like you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048000" y="1687035"/>
            <a:ext cx="1371600" cy="1208565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048000" y="2895600"/>
            <a:ext cx="1371600" cy="1208565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419600" y="2878551"/>
            <a:ext cx="1371600" cy="1208565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419600" y="1687035"/>
            <a:ext cx="1371600" cy="1208565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38406" t="42064" r="37335" b="28822"/>
          <a:stretch/>
        </p:blipFill>
        <p:spPr bwMode="auto">
          <a:xfrm>
            <a:off x="2209800" y="1143000"/>
            <a:ext cx="5334000" cy="4343400"/>
          </a:xfrm>
          <a:prstGeom prst="rect">
            <a:avLst/>
          </a:prstGeom>
          <a:noFill/>
          <a:ln w="1143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" name="8-Point Star 1"/>
          <p:cNvSpPr/>
          <p:nvPr/>
        </p:nvSpPr>
        <p:spPr>
          <a:xfrm>
            <a:off x="457200" y="381000"/>
            <a:ext cx="990600" cy="914400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/>
          <a:srcRect l="38331" t="42403" r="36612" b="28365"/>
          <a:stretch/>
        </p:blipFill>
        <p:spPr bwMode="auto">
          <a:xfrm>
            <a:off x="2209800" y="1143000"/>
            <a:ext cx="5257800" cy="4343400"/>
          </a:xfrm>
          <a:prstGeom prst="rect">
            <a:avLst/>
          </a:prstGeom>
          <a:noFill/>
          <a:ln w="1143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4" name="8-Point Star 3"/>
          <p:cNvSpPr/>
          <p:nvPr/>
        </p:nvSpPr>
        <p:spPr>
          <a:xfrm>
            <a:off x="457200" y="381000"/>
            <a:ext cx="990600" cy="914400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">
              <a:schemeClr val="bg1">
                <a:shade val="100000"/>
                <a:satMod val="150000"/>
              </a:schemeClr>
            </a:gs>
            <a:gs pos="32000">
              <a:schemeClr val="bg1">
                <a:shade val="90000"/>
                <a:satMod val="375000"/>
              </a:schemeClr>
            </a:gs>
            <a:gs pos="75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2-b.examiner.com/sites/default/files/styles/image_content_width/hash/39/96/39960eca53ea34ae4a23e39527cb81d7.jpg?itok=8CwueL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009671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1524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T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</a:rPr>
              <a:t>R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</a:rPr>
              <a:t>U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006600"/>
                </a:solidFill>
              </a:rPr>
              <a:t>E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</a:rPr>
              <a:t>    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C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</a:rPr>
              <a:t>O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</a:rPr>
              <a:t>L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006600"/>
                </a:solidFill>
              </a:rPr>
              <a:t>O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R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</a:rPr>
              <a:t>S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1032" name="Picture 8" descr="http://westrentalmanagement.com/wp-content/uploads/2013/02/narpmTransparent-1-e1361901587239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8572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7526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National Convention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2014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MINNEAPOLIS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38441" t="42077" r="36542" b="28336"/>
          <a:stretch/>
        </p:blipFill>
        <p:spPr bwMode="auto">
          <a:xfrm>
            <a:off x="2209800" y="1143000"/>
            <a:ext cx="5257800" cy="4495800"/>
          </a:xfrm>
          <a:prstGeom prst="rect">
            <a:avLst/>
          </a:prstGeom>
          <a:noFill/>
          <a:ln w="1143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" name="8-Point Star 2"/>
          <p:cNvSpPr/>
          <p:nvPr/>
        </p:nvSpPr>
        <p:spPr>
          <a:xfrm>
            <a:off x="457200" y="381000"/>
            <a:ext cx="990600" cy="914400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/>
          <a:srcRect l="38109" t="42373" r="36631" b="28737"/>
          <a:stretch/>
        </p:blipFill>
        <p:spPr bwMode="auto">
          <a:xfrm>
            <a:off x="2209799" y="1143000"/>
            <a:ext cx="5105401" cy="4419600"/>
          </a:xfrm>
          <a:prstGeom prst="rect">
            <a:avLst/>
          </a:prstGeom>
          <a:noFill/>
          <a:ln w="1143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8-Point Star 3"/>
          <p:cNvSpPr/>
          <p:nvPr/>
        </p:nvSpPr>
        <p:spPr>
          <a:xfrm>
            <a:off x="457200" y="381000"/>
            <a:ext cx="990600" cy="914400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38209" t="42080" r="36744" b="28439"/>
          <a:stretch/>
        </p:blipFill>
        <p:spPr bwMode="auto">
          <a:xfrm>
            <a:off x="2209800" y="1143000"/>
            <a:ext cx="5105400" cy="4495800"/>
          </a:xfrm>
          <a:prstGeom prst="rect">
            <a:avLst/>
          </a:prstGeom>
          <a:noFill/>
          <a:ln w="1143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8-Point Star 2"/>
          <p:cNvSpPr/>
          <p:nvPr/>
        </p:nvSpPr>
        <p:spPr>
          <a:xfrm>
            <a:off x="457200" y="381000"/>
            <a:ext cx="990600" cy="914400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587233"/>
            <a:ext cx="4191000" cy="579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676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276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2895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67000" y="1295400"/>
            <a:ext cx="5334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5000" y="4114800"/>
            <a:ext cx="5334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43200" y="4114800"/>
            <a:ext cx="5334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62600" y="1295400"/>
            <a:ext cx="5334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0" y="182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1764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3440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1981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400" y="3429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2297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34290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2209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2400" y="3657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54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236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190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2895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43200" y="1307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9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38800" y="134214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1200" y="4126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43200" y="4126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200" y="70623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            1 	             2                         3                         4 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  least </a:t>
            </a:r>
            <a:r>
              <a:rPr lang="en-US" sz="1400" dirty="0">
                <a:solidFill>
                  <a:srgbClr val="C00000"/>
                </a:solidFill>
              </a:rPr>
              <a:t>like </a:t>
            </a:r>
            <a:r>
              <a:rPr lang="en-US" sz="1400" dirty="0" smtClean="0">
                <a:solidFill>
                  <a:srgbClr val="C00000"/>
                </a:solidFill>
              </a:rPr>
              <a:t>you 		  most like you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048000" y="1687035"/>
            <a:ext cx="1371600" cy="1208565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048000" y="2895600"/>
            <a:ext cx="1371600" cy="1208565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419600" y="2878551"/>
            <a:ext cx="1371600" cy="1208565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419600" y="1687035"/>
            <a:ext cx="1371600" cy="1208565"/>
          </a:xfrm>
          <a:prstGeom prst="roundRect">
            <a:avLst/>
          </a:prstGeom>
          <a:noFill/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040322" y="1676186"/>
            <a:ext cx="1363923" cy="1204842"/>
          </a:xfrm>
          <a:prstGeom prst="roundRect">
            <a:avLst/>
          </a:prstGeom>
          <a:solidFill>
            <a:srgbClr val="FF6600">
              <a:alpha val="7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419600" y="1686650"/>
            <a:ext cx="1363922" cy="1208950"/>
          </a:xfrm>
          <a:prstGeom prst="roundRect">
            <a:avLst/>
          </a:prstGeom>
          <a:solidFill>
            <a:srgbClr val="FFFF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040322" y="2891662"/>
            <a:ext cx="1379278" cy="1234805"/>
          </a:xfrm>
          <a:prstGeom prst="roundRect">
            <a:avLst/>
          </a:prstGeom>
          <a:solidFill>
            <a:srgbClr val="0070C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419599" y="2895600"/>
            <a:ext cx="1386955" cy="1191516"/>
          </a:xfrm>
          <a:prstGeom prst="round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8616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 animBg="1"/>
      <p:bldP spid="47" grpId="0" animBg="1"/>
      <p:bldP spid="48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764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 don’t see things as they are…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3505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 see them as </a:t>
            </a:r>
            <a:r>
              <a:rPr lang="en-US" sz="4000" dirty="0" smtClean="0">
                <a:solidFill>
                  <a:srgbClr val="C00000"/>
                </a:solidFill>
              </a:rPr>
              <a:t>WE</a:t>
            </a:r>
            <a:r>
              <a:rPr lang="en-US" sz="4000" dirty="0" smtClean="0"/>
              <a:t> are.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586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Anais</a:t>
            </a:r>
            <a:r>
              <a:rPr lang="en-US" dirty="0" smtClean="0"/>
              <a:t> Nin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esiclassrooms.com/flash/images/true_colors/char_blue_card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67000"/>
            <a:ext cx="2133600" cy="29699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2800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What is your</a:t>
            </a:r>
          </a:p>
          <a:p>
            <a:pPr algn="ctr"/>
            <a:r>
              <a:rPr lang="en-US" sz="4000" b="1" dirty="0" smtClean="0"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2800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TRUE  COLOR?</a:t>
            </a:r>
            <a:endParaRPr lang="en-US" sz="4000" b="1" dirty="0"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28000" endPos="85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3556" name="Picture 4" descr="http://www.esiclassrooms.com/flash/images/true_colors/char_green_card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011592" cy="2784043"/>
          </a:xfrm>
          <a:prstGeom prst="rect">
            <a:avLst/>
          </a:prstGeom>
          <a:noFill/>
        </p:spPr>
      </p:pic>
      <p:pic>
        <p:nvPicPr>
          <p:cNvPr id="23560" name="Picture 8" descr="http://www.esiclassrooms.com/flash/images/true_colors/char_org_card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81200"/>
            <a:ext cx="2057400" cy="2863903"/>
          </a:xfrm>
          <a:prstGeom prst="rect">
            <a:avLst/>
          </a:prstGeom>
          <a:noFill/>
        </p:spPr>
      </p:pic>
      <p:pic>
        <p:nvPicPr>
          <p:cNvPr id="23562" name="Picture 10" descr="http://www.esiclassrooms.com/flash/images/true_colors/char_gold_card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581400"/>
            <a:ext cx="2209800" cy="30760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00600" y="5867400"/>
            <a:ext cx="1784931" cy="707886"/>
          </a:xfrm>
          <a:prstGeom prst="rect">
            <a:avLst/>
          </a:prstGeom>
          <a:solidFill>
            <a:srgbClr val="FF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Gold?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905000"/>
            <a:ext cx="1981199" cy="707886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Orange?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1219200"/>
            <a:ext cx="1784931" cy="707886"/>
          </a:xfrm>
          <a:prstGeom prst="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Green?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029200"/>
            <a:ext cx="1784931" cy="70788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Blue?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981200"/>
            <a:ext cx="1295400" cy="338554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Spontaneous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271046"/>
            <a:ext cx="914400" cy="338554"/>
          </a:xfrm>
          <a:prstGeom prst="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Thinker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7999" y="2667000"/>
            <a:ext cx="1447799" cy="338554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Relationships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3581400"/>
            <a:ext cx="1066800" cy="338554"/>
          </a:xfrm>
          <a:prstGeom prst="rect">
            <a:avLst/>
          </a:prstGeom>
          <a:solidFill>
            <a:srgbClr val="FF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Organized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2800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What do these COLORS mean???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28000" endPos="85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524000"/>
            <a:ext cx="48768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Blue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Sensitivity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514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Sharing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3429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Spirituality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4953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Compassion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657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Honesty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4114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Intuition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236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Friendship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5715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Romance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5562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Authenticity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2800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What do these COLORS mean???</a:t>
            </a:r>
            <a:endParaRPr lang="en-US" sz="4000" b="1" dirty="0">
              <a:solidFill>
                <a:srgbClr val="FFC000"/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28000" endPos="85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524000"/>
            <a:ext cx="4876800" cy="707886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Gold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Rules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514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Responsibility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3429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Stability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4953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Fairness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657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Punctuality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4114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Sincere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236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Reliability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5715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Practicality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5562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Hard working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1C525"/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2800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What do these COLORS mean???</a:t>
            </a:r>
            <a:endParaRPr lang="en-US" sz="4000" b="1" dirty="0">
              <a:solidFill>
                <a:srgbClr val="21C525"/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28000" endPos="85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524000"/>
            <a:ext cx="4876800" cy="707886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Green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Logic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514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Emotional Stability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3429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Justice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4953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Personal space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657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Integrity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4114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Strategy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236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Time alone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6019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Facts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5562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Independent Thinking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2800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What do these COLORS mean???</a:t>
            </a:r>
            <a:endParaRPr lang="en-US" sz="4000" b="1" dirty="0">
              <a:solidFill>
                <a:srgbClr val="FF6600"/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28000" endPos="85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524000"/>
            <a:ext cx="4876800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Orange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514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Freedom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3429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Spontaneity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4953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Leadership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657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Adventure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4114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Resourcefulness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236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Independence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5715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Variety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5562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Creativity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5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5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robertahill.typepad.com/.a/6a00d83451631d69e20115709bcc24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200900" cy="53911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1524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T</a:t>
            </a:r>
            <a:r>
              <a:rPr lang="en-US" sz="6600" b="1" dirty="0" smtClean="0">
                <a:solidFill>
                  <a:srgbClr val="FFCC00"/>
                </a:solidFill>
              </a:rPr>
              <a:t>R</a:t>
            </a:r>
            <a:r>
              <a:rPr lang="en-US" sz="6600" b="1" dirty="0" smtClean="0">
                <a:solidFill>
                  <a:srgbClr val="FF6600"/>
                </a:solidFill>
              </a:rPr>
              <a:t>U</a:t>
            </a:r>
            <a:r>
              <a:rPr lang="en-US" sz="6600" b="1" dirty="0" smtClean="0">
                <a:solidFill>
                  <a:srgbClr val="006600"/>
                </a:solidFill>
              </a:rPr>
              <a:t>E</a:t>
            </a:r>
            <a:r>
              <a:rPr lang="en-US" sz="6600" b="1" dirty="0" smtClean="0"/>
              <a:t>    </a:t>
            </a:r>
            <a:r>
              <a:rPr lang="en-US" sz="6600" b="1" dirty="0" smtClean="0">
                <a:solidFill>
                  <a:srgbClr val="0070C0"/>
                </a:solidFill>
              </a:rPr>
              <a:t>C</a:t>
            </a:r>
            <a:r>
              <a:rPr lang="en-US" sz="6600" b="1" dirty="0" smtClean="0">
                <a:solidFill>
                  <a:srgbClr val="FFCC00"/>
                </a:solidFill>
              </a:rPr>
              <a:t>O</a:t>
            </a:r>
            <a:r>
              <a:rPr lang="en-US" sz="6600" b="1" dirty="0" smtClean="0">
                <a:solidFill>
                  <a:srgbClr val="FF6600"/>
                </a:solidFill>
              </a:rPr>
              <a:t>L</a:t>
            </a:r>
            <a:r>
              <a:rPr lang="en-US" sz="6600" b="1" dirty="0" smtClean="0">
                <a:solidFill>
                  <a:srgbClr val="006600"/>
                </a:solidFill>
              </a:rPr>
              <a:t>O</a:t>
            </a:r>
            <a:r>
              <a:rPr lang="en-US" sz="6600" b="1" dirty="0" smtClean="0">
                <a:solidFill>
                  <a:srgbClr val="0070C0"/>
                </a:solidFill>
              </a:rPr>
              <a:t>R</a:t>
            </a:r>
            <a:r>
              <a:rPr lang="en-US" sz="6600" b="1" dirty="0" smtClean="0">
                <a:solidFill>
                  <a:srgbClr val="FFCC00"/>
                </a:solidFill>
              </a:rPr>
              <a:t>S</a:t>
            </a:r>
            <a:endParaRPr lang="en-US" sz="66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8006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2800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So, you know your COLOR, now what???</a:t>
            </a:r>
            <a:endParaRPr lang="en-US" sz="4000" b="1" dirty="0"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28000" endPos="85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8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MBPtSFRm4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304800"/>
            <a:ext cx="860245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2800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Raise Your Awareness…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28000" endPos="85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82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CC00"/>
                </a:solidFill>
              </a:rPr>
              <a:t>Part  I</a:t>
            </a:r>
            <a:endParaRPr lang="en-US" sz="4000" u="sng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Communication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38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Productivity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3505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008000"/>
                </a:solidFill>
              </a:rPr>
              <a:t>Part  II</a:t>
            </a:r>
            <a:endParaRPr lang="en-US" sz="4000" u="sng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257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6600"/>
                </a:solidFill>
              </a:rPr>
              <a:t>Part  III</a:t>
            </a:r>
            <a:endParaRPr lang="en-US" sz="4000" u="sng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791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Perspective</a:t>
            </a:r>
            <a:endParaRPr lang="en-US" sz="4000" dirty="0"/>
          </a:p>
        </p:txBody>
      </p:sp>
      <p:pic>
        <p:nvPicPr>
          <p:cNvPr id="13" name="Picture 2" descr="http://www.insidecca.com/static/photologue/photos/cache/True%20Colors%20logo%20with%20CCA%206%20copy_index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62000"/>
            <a:ext cx="4381500" cy="5676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2800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Raise Your Awareness…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28000" endPos="85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82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CC00"/>
                </a:solidFill>
              </a:rPr>
              <a:t>Part  I</a:t>
            </a:r>
            <a:endParaRPr lang="en-US" sz="4000" u="sng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Communication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38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Productivity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3505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008000"/>
                </a:solidFill>
              </a:rPr>
              <a:t>Part  II</a:t>
            </a:r>
            <a:endParaRPr lang="en-US" sz="4000" u="sng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257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6600"/>
                </a:solidFill>
              </a:rPr>
              <a:t>Part  III</a:t>
            </a:r>
            <a:endParaRPr lang="en-US" sz="4000" u="sng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791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Perspective</a:t>
            </a:r>
            <a:endParaRPr lang="en-US" sz="4000" dirty="0"/>
          </a:p>
        </p:txBody>
      </p:sp>
      <p:pic>
        <p:nvPicPr>
          <p:cNvPr id="13" name="Picture 2" descr="http://www.insidecca.com/static/photologue/photos/cache/True%20Colors%20logo%20with%20CCA%206%20copy_index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62000"/>
            <a:ext cx="4381500" cy="5676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2800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Raise Your Awareness…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28000" endPos="85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82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CC00"/>
                </a:solidFill>
              </a:rPr>
              <a:t>Part  I</a:t>
            </a:r>
            <a:endParaRPr lang="en-US" sz="4000" u="sng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Communication</a:t>
            </a:r>
            <a:endParaRPr lang="en-US" sz="4000" dirty="0"/>
          </a:p>
        </p:txBody>
      </p:sp>
      <p:pic>
        <p:nvPicPr>
          <p:cNvPr id="13" name="Picture 2" descr="http://www.insidecca.com/static/photologue/photos/cache/True%20Colors%20logo%20with%20CCA%206%20copy_index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62000"/>
            <a:ext cx="4381500" cy="56769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1000" y="3352800"/>
            <a:ext cx="4343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Each color has their own way of </a:t>
            </a:r>
            <a:r>
              <a:rPr lang="en-US" sz="2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speaking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4724400"/>
            <a:ext cx="4343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Each color has their own way of  </a:t>
            </a:r>
            <a:r>
              <a:rPr lang="en-US" sz="2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hearing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219200"/>
            <a:ext cx="864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Blues focus on feelings, connection  and strive for belonging.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364938"/>
            <a:ext cx="419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How a Blue will Speak</a:t>
            </a:r>
          </a:p>
          <a:p>
            <a:pPr marL="640080" lvl="1">
              <a:buFont typeface="Arial" pitchFamily="34" charset="0"/>
              <a:buChar char="•"/>
            </a:pPr>
            <a:r>
              <a:rPr lang="en-US" dirty="0" smtClean="0"/>
              <a:t>  Friendly and  Helpful</a:t>
            </a:r>
            <a:endParaRPr lang="en-US" dirty="0"/>
          </a:p>
          <a:p>
            <a:pPr marL="640080" lvl="1">
              <a:buFont typeface="Arial" pitchFamily="34" charset="0"/>
              <a:buChar char="•"/>
            </a:pPr>
            <a:r>
              <a:rPr lang="en-US" dirty="0" smtClean="0"/>
              <a:t>  Optimistic</a:t>
            </a:r>
            <a:r>
              <a:rPr lang="en-US" dirty="0"/>
              <a:t> </a:t>
            </a:r>
            <a:r>
              <a:rPr lang="en-US" dirty="0" smtClean="0"/>
              <a:t>and Cheerful</a:t>
            </a:r>
          </a:p>
          <a:p>
            <a:pPr marL="640080" lvl="1">
              <a:buFont typeface="Arial" pitchFamily="34" charset="0"/>
              <a:buChar char="•"/>
            </a:pPr>
            <a:r>
              <a:rPr lang="en-US" dirty="0" smtClean="0"/>
              <a:t>  Expressive with Emotion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4191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BLUE COMMUNICATION</a:t>
            </a:r>
            <a:endParaRPr lang="en-US" sz="2800" dirty="0"/>
          </a:p>
        </p:txBody>
      </p:sp>
      <p:pic>
        <p:nvPicPr>
          <p:cNvPr id="24578" name="Picture 2" descr="http://geewiz2.files.wordpress.com/2012/03/t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3733800" cy="407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4325541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How  to Speak to a Blue</a:t>
            </a:r>
          </a:p>
          <a:p>
            <a:pPr marL="640080" lvl="1">
              <a:buFont typeface="Arial" pitchFamily="34" charset="0"/>
              <a:buChar char="•"/>
            </a:pPr>
            <a:r>
              <a:rPr lang="en-US" dirty="0" smtClean="0"/>
              <a:t>  Acknowledge them </a:t>
            </a:r>
          </a:p>
          <a:p>
            <a:pPr marL="640080" lvl="1">
              <a:buFont typeface="Arial" pitchFamily="34" charset="0"/>
              <a:buChar char="•"/>
            </a:pPr>
            <a:r>
              <a:rPr lang="en-US" dirty="0" smtClean="0"/>
              <a:t>  Show Appreciation  </a:t>
            </a:r>
          </a:p>
          <a:p>
            <a:pPr marL="640080" lvl="1">
              <a:buFont typeface="Arial" pitchFamily="34" charset="0"/>
              <a:buChar char="•"/>
            </a:pPr>
            <a:r>
              <a:rPr lang="en-US" dirty="0" smtClean="0"/>
              <a:t>  Have Patience </a:t>
            </a:r>
          </a:p>
          <a:p>
            <a:pPr marL="640080" lvl="1">
              <a:buFont typeface="Arial" pitchFamily="34" charset="0"/>
              <a:buChar char="•"/>
            </a:pPr>
            <a:r>
              <a:rPr lang="en-US" dirty="0" smtClean="0"/>
              <a:t>  Don't "bark" orders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04800"/>
            <a:ext cx="285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RELATIONSHIPS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 rot="21285513">
            <a:off x="5518832" y="114949"/>
            <a:ext cx="2755710" cy="2504420"/>
          </a:xfrm>
          <a:prstGeom prst="wedgeEllipseCallout">
            <a:avLst>
              <a:gd name="adj1" fmla="val 6050"/>
              <a:gd name="adj2" fmla="val 61366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</a:t>
            </a:r>
          </a:p>
          <a:p>
            <a:pPr algn="ctr"/>
            <a:r>
              <a:rPr lang="en-US" sz="3200" dirty="0" smtClean="0"/>
              <a:t>your haircut!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2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2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uiExpand="1" build="p" advAuto="1000"/>
      <p:bldP spid="3" grpId="0" animBg="1"/>
      <p:bldP spid="7" grpId="0" uiExpand="1" build="p" advAuto="1000"/>
      <p:bldP spid="9" grpId="0"/>
      <p:bldP spid="9" grpId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514600"/>
            <a:ext cx="426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FDA00"/>
                </a:solidFill>
              </a:rPr>
              <a:t>How a Gold will Speak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 Purposeful and Plan Ahead 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Supportive of Policies and Rules 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Detail Oriented, Loyal</a:t>
            </a:r>
            <a:r>
              <a:rPr lang="en-US" dirty="0"/>
              <a:t> </a:t>
            </a:r>
            <a:r>
              <a:rPr lang="en-US" dirty="0" smtClean="0"/>
              <a:t>and Devoted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4648200" cy="523220"/>
          </a:xfrm>
          <a:prstGeom prst="rect">
            <a:avLst/>
          </a:prstGeom>
          <a:solidFill>
            <a:srgbClr val="F2E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GOLD  COMMUNICATION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Golds</a:t>
            </a:r>
            <a:r>
              <a:rPr lang="en-US" sz="2000" dirty="0" smtClean="0"/>
              <a:t> are generally respectful and responsible. They listen </a:t>
            </a:r>
          </a:p>
          <a:p>
            <a:pPr algn="ctr"/>
            <a:r>
              <a:rPr lang="en-US" sz="2000" dirty="0" smtClean="0"/>
              <a:t>for details so they know what their part 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419600"/>
            <a:ext cx="434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EC00"/>
                </a:solidFill>
              </a:rPr>
              <a:t>How  to Speak to a Gold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Be </a:t>
            </a:r>
            <a:r>
              <a:rPr lang="en-US" dirty="0" smtClean="0"/>
              <a:t>Prepared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Give </a:t>
            </a:r>
            <a:r>
              <a:rPr lang="en-US" dirty="0" smtClean="0"/>
              <a:t>Details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Don't </a:t>
            </a:r>
            <a:r>
              <a:rPr lang="en-US" dirty="0" smtClean="0"/>
              <a:t>Interrupt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Recognize Their Contributions</a:t>
            </a:r>
          </a:p>
          <a:p>
            <a:endParaRPr lang="en-US" dirty="0"/>
          </a:p>
        </p:txBody>
      </p:sp>
      <p:pic>
        <p:nvPicPr>
          <p:cNvPr id="26626" name="Picture 2" descr="http://www.imageenvision.com/150/37691-clip-art-graphic-of-yellow-guy-characters-shaking-hands-by-jester-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0800"/>
            <a:ext cx="3810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960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2EC00"/>
                </a:solidFill>
              </a:rPr>
              <a:t>ORGANIZED</a:t>
            </a:r>
            <a:endParaRPr lang="en-US" sz="2800" b="1" dirty="0">
              <a:solidFill>
                <a:srgbClr val="F2EC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 rot="21132217">
            <a:off x="5826826" y="127891"/>
            <a:ext cx="2779152" cy="2504420"/>
          </a:xfrm>
          <a:prstGeom prst="wedgeEllipseCallout">
            <a:avLst>
              <a:gd name="adj1" fmla="val -9562"/>
              <a:gd name="adj2" fmla="val 63006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Your new haircut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really suits you.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2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2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2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1000"/>
      <p:bldP spid="3" grpId="1" animBg="1"/>
      <p:bldP spid="5" grpId="0" uiExpand="1" build="p" bldLvl="2" advAuto="3000"/>
      <p:bldP spid="5" grpId="1" uiExpand="1" build="allAtOnce"/>
      <p:bldP spid="7" grpId="0" uiExpand="1" build="p" advAuto="1000"/>
      <p:bldP spid="9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20541"/>
            <a:ext cx="419100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1C525"/>
                </a:solidFill>
              </a:rPr>
              <a:t>     How a Green will Speak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21C525"/>
                </a:solidFill>
              </a:rPr>
              <a:t>  </a:t>
            </a:r>
            <a:r>
              <a:rPr lang="en-US" dirty="0" smtClean="0"/>
              <a:t>Logical and Objective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Includes Facts and Information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Big Picture, </a:t>
            </a:r>
            <a:r>
              <a:rPr lang="en-US" cap="all" dirty="0" smtClean="0"/>
              <a:t>Questioning</a:t>
            </a:r>
            <a:endParaRPr lang="en-US" cap="all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4343400" cy="523220"/>
          </a:xfrm>
          <a:prstGeom prst="rect">
            <a:avLst/>
          </a:prstGeom>
          <a:solidFill>
            <a:srgbClr val="21C5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GREEN COMMUNICATION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Greens for the most part, communicate for the purpose </a:t>
            </a:r>
          </a:p>
          <a:p>
            <a:pPr algn="ctr"/>
            <a:r>
              <a:rPr lang="en-US" sz="2000" dirty="0" smtClean="0"/>
              <a:t>of gaining or sharing information.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343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1C525"/>
                </a:solidFill>
              </a:rPr>
              <a:t>How  to Speak to a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 them time to Ponder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Skip the "small talk"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Don't </a:t>
            </a:r>
            <a:r>
              <a:rPr lang="en-US" dirty="0" smtClean="0"/>
              <a:t>misinterpret their need for info as interrogation. </a:t>
            </a:r>
            <a:endParaRPr lang="en-US" dirty="0"/>
          </a:p>
        </p:txBody>
      </p:sp>
      <p:pic>
        <p:nvPicPr>
          <p:cNvPr id="27650" name="Picture 2" descr="http://www.mostphotos.com/preview/490817/green-man-shaking-hands-and-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19800" y="304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1C525"/>
                </a:solidFill>
              </a:rPr>
              <a:t>THINKER</a:t>
            </a:r>
            <a:endParaRPr lang="en-US" sz="2800" b="1" dirty="0">
              <a:solidFill>
                <a:srgbClr val="21C525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 rot="21405944">
            <a:off x="5630907" y="66257"/>
            <a:ext cx="2939822" cy="2504420"/>
          </a:xfrm>
          <a:prstGeom prst="wedgeEllipseCallout">
            <a:avLst>
              <a:gd name="adj1" fmla="val -43"/>
              <a:gd name="adj2" fmla="val 68380"/>
            </a:avLst>
          </a:prstGeom>
          <a:solidFill>
            <a:srgbClr val="21C5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When did you get your haircut?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6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6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6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6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1000"/>
      <p:bldP spid="3" grpId="0" animBg="1"/>
      <p:bldP spid="5" grpId="0" uiExpand="1" build="p" bldLvl="2" advAuto="3000"/>
      <p:bldP spid="5" grpId="1" build="allAtOnce"/>
      <p:bldP spid="7" grpId="0" uiExpand="1" build="p" advAuto="1000"/>
      <p:bldP spid="9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0"/>
            <a:ext cx="4191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How a Orange will Speak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 smtClean="0"/>
              <a:t>  Casual and Playful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 smtClean="0"/>
              <a:t>  Spontaneous and Now Oriented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/>
              <a:t>Fast-Paced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Changes Subjects </a:t>
            </a:r>
            <a:r>
              <a:rPr lang="en-US" dirty="0" smtClean="0"/>
              <a:t>Quickly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457200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ORANGE COMMUNICATION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Interested in taking action and being expedient , Oranges  generally </a:t>
            </a:r>
          </a:p>
          <a:p>
            <a:pPr algn="ctr"/>
            <a:r>
              <a:rPr lang="en-US" sz="2000" dirty="0" smtClean="0"/>
              <a:t>want to share their opinion the minute it hits their mind.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/>
            <a:r>
              <a:rPr lang="en-US" sz="2400" b="1" dirty="0" smtClean="0">
                <a:solidFill>
                  <a:srgbClr val="FF6600"/>
                </a:solidFill>
              </a:rPr>
              <a:t>How  to Speak to a Orange</a:t>
            </a:r>
            <a:r>
              <a:rPr lang="en-US" sz="2400" dirty="0" smtClean="0"/>
              <a:t> 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 smtClean="0"/>
              <a:t>  Use "Sound Bites"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 smtClean="0"/>
              <a:t>  Move with Them While They Multitask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 smtClean="0"/>
              <a:t>  Appreciate Their Flair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/>
              <a:t>Lighten </a:t>
            </a:r>
            <a:r>
              <a:rPr lang="en-US" dirty="0" smtClean="0"/>
              <a:t>Up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</a:p>
        </p:txBody>
      </p:sp>
      <p:pic>
        <p:nvPicPr>
          <p:cNvPr id="29700" name="Picture 4" descr="http://network-scunthorpe.co.uk/images/handsh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3886200" cy="3886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304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SPONTANEOUS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 rot="21128155">
            <a:off x="5622973" y="84289"/>
            <a:ext cx="3332073" cy="2504420"/>
          </a:xfrm>
          <a:prstGeom prst="wedgeEllipseCallout">
            <a:avLst>
              <a:gd name="adj1" fmla="val -4310"/>
              <a:gd name="adj2" fmla="val 66637"/>
            </a:avLst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Wow, you look HOT!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1000"/>
      <p:bldP spid="3" grpId="1" animBg="1"/>
      <p:bldP spid="5" grpId="0" uiExpand="1" build="p" bldLvl="2" advAuto="3000"/>
      <p:bldP spid="5" grpId="1" build="allAtOnce"/>
      <p:bldP spid="7" grpId="0" uiExpand="1" build="p" advAuto="1000"/>
      <p:bldP spid="9" grpId="0"/>
      <p:bldP spid="9" grpId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sidecca.com/static/photologue/photos/cache/True%20Colors%20logo%20with%20CCA%206%20copy_index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62000"/>
            <a:ext cx="4381500" cy="56769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Raise Your Awareness…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55000" endA="50" endPos="85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429000"/>
            <a:ext cx="297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THRIVE!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4495800"/>
            <a:ext cx="327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FAULTER.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1828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008000"/>
                </a:solidFill>
              </a:rPr>
              <a:t>Part  II</a:t>
            </a:r>
            <a:endParaRPr lang="en-US" sz="4000" u="sng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62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Productivity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overs.openlibrary.org/w/id/942505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876800" cy="63665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http://img.webmd.com/dtmcms/live/webmd/consumer_assets/site_images/articles/health_tools/blood_sugar_swing_slideshow/getty_rm_photo_of_flying_paper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695825" cy="319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943600" y="1066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Emails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58351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Appointments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975" y="41529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Interruptions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2590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Paperwork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57800" y="5181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6096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62800" y="2438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Paperwork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1524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sto MT" pitchFamily="18" charset="0"/>
                <a:cs typeface="Angsana New" pitchFamily="18" charset="-34"/>
              </a:rPr>
              <a:t>TIME</a:t>
            </a:r>
            <a:endParaRPr lang="en-US" sz="8800" i="1" dirty="0">
              <a:solidFill>
                <a:schemeClr val="accent2">
                  <a:lumMod val="60000"/>
                  <a:lumOff val="40000"/>
                </a:schemeClr>
              </a:solidFill>
              <a:latin typeface="Calisto MT" pitchFamily="18" charset="0"/>
              <a:cs typeface="Angsana New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4384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 You Chase Time? 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 Do You 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Harness Time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381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T0-Do Lists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43200" y="5638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57600" y="1371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Meetings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4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6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50" decel="5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34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1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6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50" decel="5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4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1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6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150" decel="5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34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6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150" decel="5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34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1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6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50" decel="5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750"/>
                            </p:stCondLst>
                            <p:childTnLst>
                              <p:par>
                                <p:cTn id="78" presetID="34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150" decel="5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250"/>
                            </p:stCondLst>
                            <p:childTnLst>
                              <p:par>
                                <p:cTn id="90" presetID="34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1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1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6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50" decel="5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34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3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1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6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150" decel="5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4" presetID="34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5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1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6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4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150" decel="5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150" decel="10000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34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1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6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25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09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25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3" grpId="0"/>
      <p:bldP spid="23" grpId="1"/>
      <p:bldP spid="25" grpId="0" uiExpand="1" build="p" advAuto="0"/>
      <p:bldP spid="26" grpId="0"/>
      <p:bldP spid="26" grpId="1"/>
      <p:bldP spid="27" grpId="0"/>
      <p:bldP spid="27" grpId="1"/>
      <p:bldP spid="29" grpId="0"/>
      <p:bldP spid="2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 You THRIVE!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52400"/>
            <a:ext cx="48768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Blue</a:t>
            </a:r>
            <a:endParaRPr lang="en-US" sz="4000" dirty="0"/>
          </a:p>
        </p:txBody>
      </p:sp>
      <p:pic>
        <p:nvPicPr>
          <p:cNvPr id="41986" name="Picture 2" descr="http://lh3.ggpht.com/-ADHIGCibZbg/TcpWSVTfAbI/AAAAAAAAAkg/4UQihLKTaUY/success.jpg"/>
          <p:cNvPicPr>
            <a:picLocks noChangeAspect="1" noChangeArrowheads="1"/>
          </p:cNvPicPr>
          <p:nvPr/>
        </p:nvPicPr>
        <p:blipFill>
          <a:blip r:embed="rId2" cstate="print"/>
          <a:srcRect t="6250" b="6250"/>
          <a:stretch>
            <a:fillRect/>
          </a:stretch>
        </p:blipFill>
        <p:spPr bwMode="auto">
          <a:xfrm>
            <a:off x="4343400" y="2057400"/>
            <a:ext cx="4572000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5908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Make  YOUR work first priority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Focus on Tasks  -  </a:t>
            </a:r>
            <a:r>
              <a:rPr lang="en-US" dirty="0"/>
              <a:t>N</a:t>
            </a:r>
            <a:r>
              <a:rPr lang="en-US" dirty="0" smtClean="0"/>
              <a:t>ot People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Don’t Take on Too Many Commitments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Let go of  Your Personal </a:t>
            </a:r>
            <a:r>
              <a:rPr lang="en-US" dirty="0"/>
              <a:t>L</a:t>
            </a:r>
            <a:r>
              <a:rPr lang="en-US" dirty="0" smtClean="0"/>
              <a:t>ife at Work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Practice saying No…or at least          </a:t>
            </a:r>
          </a:p>
          <a:p>
            <a:r>
              <a:rPr lang="en-US" dirty="0"/>
              <a:t> </a:t>
            </a:r>
            <a:r>
              <a:rPr lang="en-US" dirty="0" smtClean="0"/>
              <a:t>   “Not   </a:t>
            </a:r>
            <a:r>
              <a:rPr lang="en-US" dirty="0"/>
              <a:t>R</a:t>
            </a:r>
            <a:r>
              <a:rPr lang="en-US" dirty="0" smtClean="0"/>
              <a:t>ight Now.”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29200" y="838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RELATIONSHIPS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838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 FAULTER?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124200"/>
            <a:ext cx="3657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Your Greatest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</a:t>
            </a:r>
            <a:r>
              <a:rPr lang="en-US" sz="2400" b="1" dirty="0" smtClean="0">
                <a:solidFill>
                  <a:srgbClr val="C00000"/>
                </a:solidFill>
              </a:rPr>
              <a:t>roductivity Sabotage…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SOCIALIZING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10" descr="http://eyeshareinfo.com/wp-content/uploads/2013/01/3d-people-talking-empty-speech-bubbles-FREE-Depositphotos-2959278-383x313px-260612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047220"/>
            <a:ext cx="4572000" cy="4124979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00"/>
                            </p:stCondLst>
                            <p:childTnLst>
                              <p:par>
                                <p:cTn id="56" presetID="3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9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65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 advAuto="0"/>
      <p:bldP spid="7" grpId="1" build="allAtOnce"/>
      <p:bldP spid="9" grpId="0"/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You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THRIVE!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52400"/>
            <a:ext cx="4876800" cy="707886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Gold</a:t>
            </a:r>
            <a:endParaRPr lang="en-US" sz="4000" dirty="0"/>
          </a:p>
        </p:txBody>
      </p:sp>
      <p:pic>
        <p:nvPicPr>
          <p:cNvPr id="41986" name="Picture 2" descr="http://lh3.ggpht.com/-ADHIGCibZbg/TcpWSVTfAbI/AAAAAAAAAkg/4UQihLKTaUY/success.jpg"/>
          <p:cNvPicPr>
            <a:picLocks noChangeAspect="1" noChangeArrowheads="1"/>
          </p:cNvPicPr>
          <p:nvPr/>
        </p:nvPicPr>
        <p:blipFill>
          <a:blip r:embed="rId2" cstate="print"/>
          <a:srcRect t="6250" b="6250"/>
          <a:stretch>
            <a:fillRect/>
          </a:stretch>
        </p:blipFill>
        <p:spPr bwMode="auto">
          <a:xfrm>
            <a:off x="4343400" y="2057400"/>
            <a:ext cx="4572000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2590800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Plan Ahead and Prepare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Budget </a:t>
            </a:r>
            <a:r>
              <a:rPr lang="en-US" dirty="0"/>
              <a:t>T</a:t>
            </a:r>
            <a:r>
              <a:rPr lang="en-US" dirty="0" smtClean="0"/>
              <a:t>ime Realistically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Be Flexible with Change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Delegate with Trust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Accept Chaos as a Temporary State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86400" y="838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C00"/>
                </a:solidFill>
              </a:rPr>
              <a:t>ORGANIZED</a:t>
            </a:r>
            <a:endParaRPr lang="en-US" sz="2800" b="1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612" y="838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You  FAULTER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971800"/>
            <a:ext cx="3505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Your </a:t>
            </a:r>
            <a:r>
              <a:rPr lang="en-US" sz="2400" b="1" dirty="0">
                <a:solidFill>
                  <a:srgbClr val="C00000"/>
                </a:solidFill>
              </a:rPr>
              <a:t>G</a:t>
            </a:r>
            <a:r>
              <a:rPr lang="en-US" sz="2400" b="1" dirty="0" smtClean="0">
                <a:solidFill>
                  <a:srgbClr val="C00000"/>
                </a:solidFill>
              </a:rPr>
              <a:t>reatest Productivity Sabotage…</a:t>
            </a: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NOT PRIORITIZING</a:t>
            </a:r>
          </a:p>
          <a:p>
            <a:endParaRPr lang="en-US" dirty="0"/>
          </a:p>
        </p:txBody>
      </p:sp>
      <p:pic>
        <p:nvPicPr>
          <p:cNvPr id="10" name="Picture 6" descr="http://troblinreich.com/wp-content/uploads/2012/09/check_it_off_your_list_500_clr_793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057400"/>
            <a:ext cx="52387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dvAuto="0"/>
      <p:bldP spid="7" grpId="1" build="allAtOnce"/>
      <p:bldP spid="9" grpId="0"/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 You THRIVE!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52400"/>
            <a:ext cx="4876800" cy="707886"/>
          </a:xfrm>
          <a:prstGeom prst="rect">
            <a:avLst/>
          </a:prstGeom>
          <a:solidFill>
            <a:srgbClr val="21C5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GREEN</a:t>
            </a:r>
            <a:endParaRPr lang="en-US" sz="4000" dirty="0"/>
          </a:p>
        </p:txBody>
      </p:sp>
      <p:pic>
        <p:nvPicPr>
          <p:cNvPr id="41986" name="Picture 2" descr="http://lh3.ggpht.com/-ADHIGCibZbg/TcpWSVTfAbI/AAAAAAAAAkg/4UQihLKTaUY/success.jpg"/>
          <p:cNvPicPr>
            <a:picLocks noChangeAspect="1" noChangeArrowheads="1"/>
          </p:cNvPicPr>
          <p:nvPr/>
        </p:nvPicPr>
        <p:blipFill>
          <a:blip r:embed="rId3" cstate="print"/>
          <a:srcRect t="6250" b="6250"/>
          <a:stretch>
            <a:fillRect/>
          </a:stretch>
        </p:blipFill>
        <p:spPr bwMode="auto">
          <a:xfrm>
            <a:off x="4343400" y="2057400"/>
            <a:ext cx="4572000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" y="259080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View </a:t>
            </a:r>
            <a:r>
              <a:rPr lang="en-US" dirty="0"/>
              <a:t>T</a:t>
            </a:r>
            <a:r>
              <a:rPr lang="en-US" dirty="0" smtClean="0"/>
              <a:t>ime in an Orderly Way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See the </a:t>
            </a:r>
            <a:r>
              <a:rPr lang="en-US" dirty="0"/>
              <a:t>W</a:t>
            </a:r>
            <a:r>
              <a:rPr lang="en-US" dirty="0" smtClean="0"/>
              <a:t>hole Picture and the Parts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Create Strategies for Completing Tasks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Get Started even if </a:t>
            </a:r>
            <a:r>
              <a:rPr lang="en-US" dirty="0"/>
              <a:t>M</a:t>
            </a:r>
            <a:r>
              <a:rPr lang="en-US" dirty="0" smtClean="0"/>
              <a:t>ore Info is Pending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To Save Time - ASK vs. </a:t>
            </a:r>
            <a:r>
              <a:rPr lang="en-US" dirty="0"/>
              <a:t>B</a:t>
            </a:r>
            <a:r>
              <a:rPr lang="en-US" dirty="0" smtClean="0"/>
              <a:t>eing </a:t>
            </a:r>
            <a:r>
              <a:rPr lang="en-US" dirty="0"/>
              <a:t>R</a:t>
            </a:r>
            <a:r>
              <a:rPr lang="en-US" dirty="0" smtClean="0"/>
              <a:t>esourceful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86400" y="838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1C525"/>
                </a:solidFill>
              </a:rPr>
              <a:t>Thinkers</a:t>
            </a:r>
            <a:endParaRPr lang="en-US" sz="2800" b="1" dirty="0">
              <a:solidFill>
                <a:srgbClr val="21C52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838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 You FAULTER?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3429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Your Greatest Productivity </a:t>
            </a:r>
            <a:r>
              <a:rPr lang="en-US" sz="2400" b="1" dirty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</a:rPr>
              <a:t>abotage…</a:t>
            </a: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PARALYSIS BY ANALYSIS</a:t>
            </a:r>
          </a:p>
          <a:p>
            <a:endParaRPr lang="en-US" dirty="0"/>
          </a:p>
        </p:txBody>
      </p:sp>
      <p:pic>
        <p:nvPicPr>
          <p:cNvPr id="9" name="Picture 4" descr="http://www.nadinemuller.org.uk/wp-content/uploads/2012/11/sad-though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55185"/>
            <a:ext cx="4495800" cy="4572000"/>
          </a:xfrm>
          <a:prstGeom prst="rect">
            <a:avLst/>
          </a:prstGeom>
          <a:noFill/>
          <a:ln w="76200">
            <a:solidFill>
              <a:srgbClr val="21C52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35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1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1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dvAuto="0"/>
      <p:bldP spid="7" grpId="1" build="allAtOnce"/>
      <p:bldP spid="11" grpId="0"/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 You THRIVE!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52400"/>
            <a:ext cx="4876800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ORANGE</a:t>
            </a:r>
            <a:endParaRPr lang="en-US" sz="4000" dirty="0"/>
          </a:p>
        </p:txBody>
      </p:sp>
      <p:pic>
        <p:nvPicPr>
          <p:cNvPr id="41986" name="Picture 2" descr="http://lh3.ggpht.com/-ADHIGCibZbg/TcpWSVTfAbI/AAAAAAAAAkg/4UQihLKTaUY/success.jpg"/>
          <p:cNvPicPr>
            <a:picLocks noChangeAspect="1" noChangeArrowheads="1"/>
          </p:cNvPicPr>
          <p:nvPr/>
        </p:nvPicPr>
        <p:blipFill>
          <a:blip r:embed="rId2" cstate="print"/>
          <a:srcRect t="6250" b="6250"/>
          <a:stretch>
            <a:fillRect/>
          </a:stretch>
        </p:blipFill>
        <p:spPr bwMode="auto">
          <a:xfrm>
            <a:off x="4343400" y="2057400"/>
            <a:ext cx="4572000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5908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Bring Energy to a Project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Do NOT Procrastinate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Knock Out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B</a:t>
            </a:r>
            <a:r>
              <a:rPr lang="en-US" dirty="0" smtClean="0"/>
              <a:t>oring </a:t>
            </a:r>
            <a:r>
              <a:rPr lang="en-US" dirty="0"/>
              <a:t>S</a:t>
            </a:r>
            <a:r>
              <a:rPr lang="en-US" dirty="0" smtClean="0"/>
              <a:t>tuff First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Give Yourself more Time than </a:t>
            </a:r>
            <a:r>
              <a:rPr lang="en-US" dirty="0"/>
              <a:t>Y</a:t>
            </a:r>
            <a:r>
              <a:rPr lang="en-US" dirty="0" smtClean="0"/>
              <a:t>ou Think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Excellent at Multi </a:t>
            </a:r>
            <a:r>
              <a:rPr lang="en-US" dirty="0"/>
              <a:t>T</a:t>
            </a:r>
            <a:r>
              <a:rPr lang="en-US" dirty="0" smtClean="0"/>
              <a:t>asking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05400" y="838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SPONTANEOUS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838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 You FAULTER?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3505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Y</a:t>
            </a:r>
            <a:r>
              <a:rPr lang="en-US" sz="2400" b="1" dirty="0" smtClean="0">
                <a:solidFill>
                  <a:srgbClr val="C00000"/>
                </a:solidFill>
              </a:rPr>
              <a:t>our </a:t>
            </a:r>
            <a:r>
              <a:rPr lang="en-US" sz="2400" b="1" dirty="0">
                <a:solidFill>
                  <a:srgbClr val="C00000"/>
                </a:solidFill>
              </a:rPr>
              <a:t>G</a:t>
            </a:r>
            <a:r>
              <a:rPr lang="en-US" sz="2400" b="1" dirty="0" smtClean="0">
                <a:solidFill>
                  <a:srgbClr val="C00000"/>
                </a:solidFill>
              </a:rPr>
              <a:t>reatest Productivity </a:t>
            </a:r>
            <a:r>
              <a:rPr lang="en-US" sz="2400" b="1" dirty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</a:rPr>
              <a:t>abotage…</a:t>
            </a: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DISTRACTIONS</a:t>
            </a:r>
          </a:p>
          <a:p>
            <a:endParaRPr lang="en-US" dirty="0"/>
          </a:p>
        </p:txBody>
      </p:sp>
      <p:pic>
        <p:nvPicPr>
          <p:cNvPr id="12" name="Picture 2" descr="http://www.labgym.com/wp-content/uploads/Screen-shot-2013-02-27-at-8.23.08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599" y="1894465"/>
            <a:ext cx="4294562" cy="4353935"/>
          </a:xfrm>
          <a:prstGeom prst="rect">
            <a:avLst/>
          </a:prstGeom>
          <a:noFill/>
          <a:ln w="762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35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6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dvAuto="0"/>
      <p:bldP spid="7" grpId="1" build="allAtOnce"/>
      <p:bldP spid="9" grpId="0"/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Owners and Tenants</a:t>
            </a:r>
            <a:endParaRPr lang="en-US" sz="6600" dirty="0"/>
          </a:p>
        </p:txBody>
      </p:sp>
      <p:pic>
        <p:nvPicPr>
          <p:cNvPr id="4" name="Picture 10" descr="http://eyeshareinfo.com/wp-content/uploads/2013/01/3d-people-talking-empty-speech-bubbles-FREE-Depositphotos-2959278-383x313px-26061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47220"/>
            <a:ext cx="4572000" cy="4124979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Owners and Tenants</a:t>
            </a:r>
            <a:endParaRPr lang="en-US" sz="6600" dirty="0"/>
          </a:p>
        </p:txBody>
      </p:sp>
      <p:pic>
        <p:nvPicPr>
          <p:cNvPr id="5" name="Picture 6" descr="http://troblinreich.com/wp-content/uploads/2012/09/check_it_off_your_list_500_clr_793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2387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Owners and Tenants</a:t>
            </a:r>
            <a:endParaRPr lang="en-US" sz="6600" dirty="0"/>
          </a:p>
        </p:txBody>
      </p:sp>
      <p:pic>
        <p:nvPicPr>
          <p:cNvPr id="4" name="Picture 4" descr="http://www.nadinemuller.org.uk/wp-content/uploads/2012/11/sad-thou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495800" cy="4572000"/>
          </a:xfrm>
          <a:prstGeom prst="rect">
            <a:avLst/>
          </a:prstGeom>
          <a:noFill/>
          <a:ln w="76200">
            <a:solidFill>
              <a:srgbClr val="21C52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Owners and Tenants</a:t>
            </a:r>
            <a:endParaRPr lang="en-US" sz="6600" dirty="0"/>
          </a:p>
        </p:txBody>
      </p:sp>
      <p:pic>
        <p:nvPicPr>
          <p:cNvPr id="5" name="Picture 2" descr="http://www.labgym.com/wp-content/uploads/Screen-shot-2013-02-27-at-8.23.08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1894465"/>
            <a:ext cx="4294562" cy="4353935"/>
          </a:xfrm>
          <a:prstGeom prst="rect">
            <a:avLst/>
          </a:prstGeom>
          <a:noFill/>
          <a:ln w="762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sidecca.com/static/photologue/photos/cache/True%20Colors%20logo%20with%20CCA%206%20copy_index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62000"/>
            <a:ext cx="4381500" cy="56769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Raise Your Awareness…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55000" endA="300" endPos="455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429000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We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 </a:t>
            </a:r>
            <a:r>
              <a:rPr lang="en-US" sz="28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2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urselves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4495800"/>
            <a:ext cx="327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28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2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thers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828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CC00"/>
                </a:solidFill>
              </a:rPr>
              <a:t>Part  III</a:t>
            </a:r>
            <a:endParaRPr lang="en-US" sz="4000" u="sng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62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Perspective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682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           Management</a:t>
            </a:r>
            <a:endParaRPr lang="en-US" sz="5400" dirty="0"/>
          </a:p>
        </p:txBody>
      </p:sp>
      <p:pic>
        <p:nvPicPr>
          <p:cNvPr id="1028" name="Picture 4" descr="https://p.gr-assets.com/540x540/fit/hostedimages/1379784609/459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599"/>
            <a:ext cx="5342528" cy="379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829270"/>
            <a:ext cx="269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27007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Raise Your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Awareness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…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55000" endA="50" endPos="85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40675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Golden Rule</a:t>
            </a:r>
          </a:p>
          <a:p>
            <a:pPr algn="ctr"/>
            <a:r>
              <a:rPr lang="en-US" sz="3600" b="1" dirty="0" smtClean="0"/>
              <a:t>Do unto others as you’d have </a:t>
            </a:r>
          </a:p>
          <a:p>
            <a:pPr algn="ctr"/>
            <a:r>
              <a:rPr lang="en-US" sz="3600" b="1" dirty="0" smtClean="0"/>
              <a:t>them do unto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5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191000" cy="1323439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Raise Your Awareness…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  <a:reflection blurRad="6350" stA="55000" endA="300" endPos="455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40675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Platinum Rule</a:t>
            </a:r>
          </a:p>
          <a:p>
            <a:pPr algn="ctr"/>
            <a:r>
              <a:rPr lang="en-US" sz="3600" b="1" dirty="0" smtClean="0"/>
              <a:t>Do unto others as </a:t>
            </a:r>
            <a:r>
              <a:rPr lang="en-US" sz="3600" b="1" dirty="0" smtClean="0">
                <a:solidFill>
                  <a:srgbClr val="C00000"/>
                </a:solidFill>
              </a:rPr>
              <a:t>they’d</a:t>
            </a:r>
            <a:r>
              <a:rPr lang="en-US" sz="3600" b="1" dirty="0" smtClean="0"/>
              <a:t> have </a:t>
            </a:r>
          </a:p>
          <a:p>
            <a:pPr algn="ctr"/>
            <a:r>
              <a:rPr lang="en-US" sz="3600" b="1" dirty="0"/>
              <a:t>d</a:t>
            </a:r>
            <a:r>
              <a:rPr lang="en-US" sz="3600" b="1" dirty="0" smtClean="0"/>
              <a:t>one unto them.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5001161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David" panose="020E0502060401010101" pitchFamily="34" charset="-79"/>
              </a:rPr>
              <a:t>VALIDATION</a:t>
            </a:r>
            <a:endParaRPr lang="en-US" sz="80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10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mph" presetSubtype="0" fill="hold" grpId="1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022E-16 -4.44444E-6 L -1.11022E-16 -0.07222 " pathEditMode="relative" rAng="0" ptsTypes="AA">
                                      <p:cBhvr>
                                        <p:cTn id="2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500"/>
      <p:bldP spid="2" grpId="0"/>
      <p:bldP spid="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You See </a:t>
            </a:r>
            <a:r>
              <a:rPr lang="en-US" sz="40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Yourself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40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40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thers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See You.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990600"/>
            <a:ext cx="21336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BLUE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876485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Idealist</a:t>
            </a:r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Affirming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Strives to Please</a:t>
            </a:r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Compassionate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Empathic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Trusting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876485"/>
            <a:ext cx="28194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Overly Emotional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Hopelessly </a:t>
            </a:r>
            <a:r>
              <a:rPr lang="en-US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aïve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Smothering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Pushover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/>
              <a:t>Often Wishful</a:t>
            </a:r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Talks </a:t>
            </a:r>
            <a:r>
              <a:rPr lang="en-US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oo </a:t>
            </a:r>
            <a:r>
              <a:rPr lang="en-US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uch</a:t>
            </a:r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en-US" sz="2400" dirty="0" smtClean="0"/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30729" name="AutoShape 9" descr="http://free.clipartof.com/81-Confused-Blue-Smiley-Free-3D-Vector-Clipart-Illustra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AutoShape 11" descr="http://free.clipartof.com/81-Confused-Blue-Smiley-Free-3D-Vector-Clipart-Illustra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AutoShape 13" descr="data:image/jpeg;base64,/9j/4AAQSkZJRgABAQAAAQABAAD/2wCEAAkGBhQSERQUEBMVFBUUFhQVFRQXFxcUFRcUFhQVFBgXFRUXHCYeFxojGRQVHy8gIycpLSwsFR8xNTAqNSYsLCoBCQoKDgwOGg8PGioiHyUsLC0vLywsLTIsLCwsLy0pLCwuLSwsLC8qKiosLTQsMiksLCwsKiwsKSkpLCwsLC0pLf/AABEIAIwAkAMBIgACEQEDEQH/xAAcAAABBAMBAAAAAAAAAAAAAAAFBAYHCAABAwL/xABCEAABAwICBgcECAQFBQAAAAABAAIDBBEFIQYHEjFBURMyYXGBkaEiQlKxFENicoKSwdEjorLhCBUzU3MkNIPi8P/EABsBAAICAwEAAAAAAAAAAAAAAAQFAwYAAgcB/8QANREAAQMCBAIHBwMFAAAAAAAAAQACAwQRBRIhMUFREyJhcYGhsQYUMpHB0fAVM+EjJEJSov/aAAwDAQACEQMRAD8AnFYsWLFixaJWnPA3qJ9PNdDYi6HDrPeLh05zY08ox757dw7UXSUc1W/JEL+g71q5wbupFxzSWno2bdVK2McAT7TvutGbvAKMce1+jNtDBflJNkO8Rtz8yFEdfWTVMhfI98krj1jdzj2d3YEphwgxOBrWvZGbe2wBwB5OI6vkrVFg9JRH+8u4/wDPlr81CZHO+FGMT1oYjPfaqnMB92O0Y825+qCPq6mbe+eXvdI/9SnzheF0waHQtY8cH5PPmUWa7kmzKqni/YiA+SjLSdyovbg1RvEMv5XBKoaqugzY6qjtyMrR87KSQ9eg9Y/EC/R7AQsyck0ML1vYjAReYSge7K0O/mFneqkDR7XvBJZtZE6A/G3+JH4i2031QHE4actLqlsezxc+w/myN0xsRoIJXWw9sspvnZv8If8Akda3ql87MMn0lZkPNv8AH2WwzjZWgw/E4p2CSCRsjDuc0hw8xx7EqVVcOxOswybajc+F3Eb2PHaOq8evcpt0C1qQ11oprQ1Fupf2JP8AjJ4/ZOfekNfgktM3pYznZzG47wpWyA6FP5YtAraRKVYsWLFixYvL3WzK2VEeujT0xt+g07rOeAZ3A5tYd0Y7SMz2ZcUXRUj6uYRM4+QWrnZRdA9aOtI1JdTUbrQC4kkGRlPEA8I/n3KMFiK6LYA6tqoqdmW2fad8LBm53gL+Nl1OnpoMOpyG6AC5PPtKCJLynroLoc6VgdA3aLgC6V2TW3z2Qf0Gaez9W8uz/qxk23EOt3XsnthOFR00LIYWhrIxstHzJ5k7ye1LFzuqxiaWQuboEW2MAKA8Z0GNPIdnbpZDntRn2Hduz1XDySuj22saJHB7hkXAbN+2ymLG8HZUxOjfv3tdxa7gR+vNQ/UROje5jxZzSWkdoyTDDpmTA6Wdx5d60cCF2EiH4lSTSOHR1HQstmGsBeTf4icuCUB6X4NhzqiVsbOOZPBrRvJTGZrQwl2wWoJQKm0Uh2g6TbnfzlcX+TdyNsGzkBYDgBa3hwUrYXg0VO0NjaAeLj1j2kreJ4RHO3ZkaDyd7wPMOSBuJRMdZrNPP88VLkKiSrpWStLJGhzTwPzB4FMLHtHX0ztuMkx3FnDJzDvF7buwqSsYw11PK6N+ds2u4Oadx/8Au1IZAHAhwBByIOYIKstLVFgDm6tKgc1G9VetH6Rs0tY7+NuikP1oA6rvt/Pv3ymFVHHcIdTSh0ZIaTtMcN7SDe1+Y3gqeNV+nP8AmFNaU/8AUQ2bIPiHuyAdvHtv2JLjWGNjHvVOOodxyP29FJG+/VKe6xYsVYU6EaVY+2ipJah+ew32R8Tzk1viSFVWvrXzSPllO0+Rxc53NxNypZ1+497UFI05AGaQdpuyMHyefEKHl0b2ZohFT9Od3eiEmdc2WKW9QOGAyVM5GbWsib+Il7vRjfNRIps1ASDoKpvESxnwLCB/SUZ7ROLaB9uz1WsPxp8abaXR4bSPqJBtEWbGy9i+R17N7BkSTyCrxVa5MUfL0gqizO4ja1oiA5bJBuO8k9qeP+I/ET0tJBf2QySUjm5zgwHwDD+YqF1y1Gq1OrDWCMUpiXgMqIrCVg3G/Ve2+4Gxy4EHsTf1i0oZWbQ+sY1x7xdp/pCj7UJiDmYq1gPszRSscPujpB6t9VJms83qIhyi+b3JrhBIqR3FRymzUzg9SNqzobRSTHe52wPutFz/ADE+QUdBik7RGo6LDC8e4J3+Ldp36J1jD8tPYcSoYnAuUe6z9dE0NS+lw4tZ0R2ZJi0PcXje1gdcADcTa5I4WzJapdbklbL9ErtkykExSgBm3bMsc0ZbVrkEb7c98AzzF7i5xJc4kkneSTck+JRLRWvMNbTSNNiyaI+G2LjxBI8VUEUrMaxqK8LJRvY7ZP3Xf+wHmVH+2pP08/7GW/Nlu/bCigSK2YOS6C3IqCTdZiVGJo3Mdx3Hk4bimpohpC/Dq5kudmuLJW/FGTZw7bZEdwTtD00NLqTZlDx74z+83L5WVjpmtkDoH6tcFC7TVWmgnD2tc0gtcA4EbiCLgjwK6Jgal8e+kYeI3G76dxi/B1meht+FP9c4qoDTzOidwNkY03F1V3WXifT4nVOvcNk6NvdGNj5gpsJTiNR0ksj/AI5Hu/M4u/VJl1+ki6KFkfIAJe43N1ikfUfjghrXwuNhUMs3/kYS5vmC8KOWhLaFzmOa9hLXNIc1w3hwNwQosQp21NO+E8R58F4H5DdSN/iNwdxNJUAXbaSFx5G4kZ5gv/KodhwmV/VjefwlWQwvSGmxmjNNVkRzEC4uGnbbm2WEniDnbhu3IGNAcUicWMFFIzcKh5ew25vjHHuyXI54JIHlkgsQj2vDhcFNHUTgEn+al72lop4nudcbjINho7yCT+Ep0aVY8yorZNl2TD0beR2MiQfvXSyqxGLDaeSnppenq5yXVFQLABxGzlbJthk1o3bzmmM2nVjwWhIvNJpySqurGtORvij4Yn9oDKJKaWB3M5fYkbY+u0otgme3ccuRzRrAdKHU0rZNm43OAO9p3jPz8EfiFI6aItbqeCFgrmteLqJ6nRKobNLD0ZLopHRu3AbTTbjzyPcUa0U0HndiFHHI0APlDjnezIiJHkjgLC3ipuxbRKHEiKuiqXU8zgGvewNeHgbhNE7LbG6/zySrCdH4MLa+oqqh00xGyZpLNOze4jhjbk0Ei9hmT6UrI7NltryVgzttmvot6y67Zp2R8ZH3t9lmd/MhRm5dtKNNDUzOkDDbqsBO5o7uPFNOvxKR9wTYcm5f3V9wugkihDXaHcpa6qa52iKV+PsiyvtO+EfqeCauIYk+Z2089w4Adi5yxrgrNBTMj1G62z5lKGoTE9itmhJyli2gPtRuB+TnKeVWbVLUbGLU32i9nnG5WYC577SxBlbccQD9PojIT1VTmRtiQeBIXlFNJ6Iw1lTGRbYmlHhtm3oQhrAujxSdIwP5gFBnRdYY0QhjXCBiIQMUUrkDK9doIkWbWyluyZZC34S9xHldI4I0QhjSubK7cXSuSYjYrzHAlDKdd4YUrjgQbpLJZJMkP0ZY6nRUU68up1F0yg6dCoy5huxzmnm0lp9EnrXvebyPc883EuPqUVkhSOaJSMLSc1tUZHUOta6CywpDNEjU0aHzxplG9MIpEGniSGRtkXnYh07EyiddNoXpwar23xakt/uE/wAjlZ4KuWpeiL8VjNso2SvP5dkergrGhc99qHg1gA4NH1TWD4VXXXThHQ4k54HszsbIPvAbDvVt/FMWIKwGurRs1FD0zBd9MS/tMbrB48LNd+FQBCrVgNUJ6No4t0Pht5IeZtiUQpwiMAQ+nKJQFHTGyTzIhA1EIGpowaUdG8sqGEEG203dbnZOrDa+OUXjeHDsOY7xvHikQrIpiQ06jhxS+qppYxcjTnwRSFiIQxJHAURgKGlcq9MSuraZeZIEsieFymchQ43QQe66FTxpBOxFJym3pHpBHTNO0bvPVZxPaeQRPTNjbmcdE2pI3yuDWC5SHG8UbCB7z3ZNYN5P7LnOEC0epn1ErqibOx9m+7a7ByaEfqETh80k95Do07Ds5qwyxMgIjGpG57eSG1DUNqAidQUPkYXEBouSQABvJJsAO26sMZsLlFwKVdQODWFTUkby2Fh7vbf67HkphQLQnR/6FRQwe81t5Dzkd7T/AFNvBHVyzEqn3qqfKNr6dw0CsDG5WgLxNEHNLXAFrgQQdxBFiD4KsenmiTsPrHRgHon+3C7mwnq97TkfBWfTd030OjxCmMTrNe32opLZsfb+k7iP2CKwfEvcZ7u+E6H6HwWsrM4VbIHIlA5I67DZKaZ8M7SyRhsQfQjmCMwQusEi6O4tkbmabgpFOwgrviOEMqG55OHVd+h5hNOqopqV/Fp4PaTY9xCesEiUSRNkaWyAOaeB+Y5HtVaxHC2znOzRyigrXQdV2rU38I1gyx2E7RIOfVf+xTqpNYlKes5zPvNPzbdNGq0dkp3dJT7MjRvY5jZMuTmOBDx4X+aL4Pi+DVHs4jRvpJNxmpXP6M/eicXFn4QR3KtPqKqlOSTzRbsNoqwZ2i3d9k5xp7R/77fJ37LlPrAowP8AWv2BrifkiOH6r8BnG1DXucOXTxNI72uaCF4qtDtG6N21PVGUj6sTdLfvEIv6rT9Sl5D88VAPZylB3d5fZM7ENOpqh/RUETi5247O089oaLho7Te3YmtQ4ZJUzlr3EkE9I++1YA2PtceQT00m07ZPeiwWmbSwP9mR7WNZLM3k4jNrOdySePJesKw5tPGGNzO9zubv25KekglrpLyHqj8siZjDh8eWEWcfn3ldo4GxsDGCzWiw/v2pHO9d5pUhmkV4hjDRYBJI2lxuUmqHJ7aodEPpFR9KlH8KA+xfc6bhbmG7++ybujGjElfUCKPJosZJODGc+87gOPddWIwjCo6aFkMLdljBYD5k8yTmSlGOYkIY/d4z1jv2D+U/o4P8iltltYsVETZaWnFeZX2QHF8Rc0GyxYhesHROnro7ucI5mA9HLa/4Xj3m/LeFBNbQvgkMcosRxBuCObTxCkLSHGpMxcpjYhOX9bNPsLxh9H/Tfqz07kNNAJB2rlDMlkU6FAEbl2jnV0hqYKpuaJwPqkc9M5u4RqOoSauwmGbrsG18TcnefHxSZlQuwqVrNSskFnC6CDXxm7DZB5dBhf2Zsu1ufoV4boPnnMLdjf7o99IWjUpb+i0175fMosVtT/t5Bbw3DY6dtoxcne49Y/sOxdZahJXVC4PqEyjgjgZYWACH6N8rsztSu0sySPfcry591gakldjkcQyU+p58Am1NQnd+idujWl5pWbEQDRe55uPMnin5hGnxfa6iOjw97jkCnpgGjchINiqa97pHFzjclOAABYKVqDGg8ImyS6buD4O5oF04YY7LRer05t0jqsLD96XLFixMzFNBhJeyaWI6sH+6pgWrLFigGq1dVDdzShs2hdQPqz5Kx5YOS8GnbyC2a9zDdpsvCAd1Wt2i9QPq3eS8jAKj/bd5FWUNIz4R5LPobPhHkmUeL1kezz46+qgdTRncKtrdH6g/Vu8iurNFqo/Vu8lY76Iz4R5LYgb8I8lI7G6wj4/ILUUkXJV5i0Eq3fVlEKbVdUu3iyngMHIL1ZL5qmab9xxPip2xtZsFDtHqgkPXcnBQap429Y3UhLaHW6b9DoZBHuaEYhoGN3ABKFixYtALaxYsW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AutoShape 15" descr="data:image/jpeg;base64,/9j/4AAQSkZJRgABAQAAAQABAAD/2wCEAAkGBhQSERQUEBMVFBUUFhQVFRQXFxcUFRcUFhQVFBgXFRUXHCYeFxojGRQVHy8gIycpLSwsFR8xNTAqNSYsLCoBCQoKDgwOGg8PGioiHyUsLC0vLywsLTIsLCwsLy0pLCwuLSwsLC8qKiosLTQsMiksLCwsKiwsKSkpLCwsLC0pLf/AABEIAIwAkAMBIgACEQEDEQH/xAAcAAABBAMBAAAAAAAAAAAAAAAFBAYHCAABAwL/xABCEAABAwICBgcECAQFBQAAAAABAAIDBBEFIQYHEjFBURMyYXGBkaEiQlKxFENicoKSwdEjorLhCBUzU3MkNIPi8P/EABsBAAICAwEAAAAAAAAAAAAAAAQFAwYAAgcB/8QANREAAQMCBAIHBwMFAAAAAAAAAQACAwQRBRIhMUFREyJhcYGhsQYUMpHB0fAVM+EjJEJSov/aAAwDAQACEQMRAD8AnFYsWLFixaJWnPA3qJ9PNdDYi6HDrPeLh05zY08ox757dw7UXSUc1W/JEL+g71q5wbupFxzSWno2bdVK2McAT7TvutGbvAKMce1+jNtDBflJNkO8Rtz8yFEdfWTVMhfI98krj1jdzj2d3YEphwgxOBrWvZGbe2wBwB5OI6vkrVFg9JRH+8u4/wDPlr81CZHO+FGMT1oYjPfaqnMB92O0Y825+qCPq6mbe+eXvdI/9SnzheF0waHQtY8cH5PPmUWa7kmzKqni/YiA+SjLSdyovbg1RvEMv5XBKoaqugzY6qjtyMrR87KSQ9eg9Y/EC/R7AQsyck0ML1vYjAReYSge7K0O/mFneqkDR7XvBJZtZE6A/G3+JH4i2031QHE4actLqlsezxc+w/myN0xsRoIJXWw9sspvnZv8If8Akda3ql87MMn0lZkPNv8AH2WwzjZWgw/E4p2CSCRsjDuc0hw8xx7EqVVcOxOswybajc+F3Eb2PHaOq8evcpt0C1qQ11oprQ1Fupf2JP8AjJ4/ZOfekNfgktM3pYznZzG47wpWyA6FP5YtAraRKVYsWLFixYvL3WzK2VEeujT0xt+g07rOeAZ3A5tYd0Y7SMz2ZcUXRUj6uYRM4+QWrnZRdA9aOtI1JdTUbrQC4kkGRlPEA8I/n3KMFiK6LYA6tqoqdmW2fad8LBm53gL+Nl1OnpoMOpyG6AC5PPtKCJLynroLoc6VgdA3aLgC6V2TW3z2Qf0Gaez9W8uz/qxk23EOt3XsnthOFR00LIYWhrIxstHzJ5k7ye1LFzuqxiaWQuboEW2MAKA8Z0GNPIdnbpZDntRn2Hduz1XDySuj22saJHB7hkXAbN+2ymLG8HZUxOjfv3tdxa7gR+vNQ/UROje5jxZzSWkdoyTDDpmTA6Wdx5d60cCF2EiH4lSTSOHR1HQstmGsBeTf4icuCUB6X4NhzqiVsbOOZPBrRvJTGZrQwl2wWoJQKm0Uh2g6TbnfzlcX+TdyNsGzkBYDgBa3hwUrYXg0VO0NjaAeLj1j2kreJ4RHO3ZkaDyd7wPMOSBuJRMdZrNPP88VLkKiSrpWStLJGhzTwPzB4FMLHtHX0ztuMkx3FnDJzDvF7buwqSsYw11PK6N+ds2u4Oadx/8Au1IZAHAhwBByIOYIKstLVFgDm6tKgc1G9VetH6Rs0tY7+NuikP1oA6rvt/Pv3ymFVHHcIdTSh0ZIaTtMcN7SDe1+Y3gqeNV+nP8AmFNaU/8AUQ2bIPiHuyAdvHtv2JLjWGNjHvVOOodxyP29FJG+/VKe6xYsVYU6EaVY+2ipJah+ew32R8Tzk1viSFVWvrXzSPllO0+Rxc53NxNypZ1+497UFI05AGaQdpuyMHyefEKHl0b2ZohFT9Od3eiEmdc2WKW9QOGAyVM5GbWsib+Il7vRjfNRIps1ASDoKpvESxnwLCB/SUZ7ROLaB9uz1WsPxp8abaXR4bSPqJBtEWbGy9i+R17N7BkSTyCrxVa5MUfL0gqizO4ja1oiA5bJBuO8k9qeP+I/ET0tJBf2QySUjm5zgwHwDD+YqF1y1Gq1OrDWCMUpiXgMqIrCVg3G/Ve2+4Gxy4EHsTf1i0oZWbQ+sY1x7xdp/pCj7UJiDmYq1gPszRSscPujpB6t9VJms83qIhyi+b3JrhBIqR3FRymzUzg9SNqzobRSTHe52wPutFz/ADE+QUdBik7RGo6LDC8e4J3+Ldp36J1jD8tPYcSoYnAuUe6z9dE0NS+lw4tZ0R2ZJi0PcXje1gdcADcTa5I4WzJapdbklbL9ErtkykExSgBm3bMsc0ZbVrkEb7c98AzzF7i5xJc4kkneSTck+JRLRWvMNbTSNNiyaI+G2LjxBI8VUEUrMaxqK8LJRvY7ZP3Xf+wHmVH+2pP08/7GW/Nlu/bCigSK2YOS6C3IqCTdZiVGJo3Mdx3Hk4bimpohpC/Dq5kudmuLJW/FGTZw7bZEdwTtD00NLqTZlDx74z+83L5WVjpmtkDoH6tcFC7TVWmgnD2tc0gtcA4EbiCLgjwK6Jgal8e+kYeI3G76dxi/B1meht+FP9c4qoDTzOidwNkY03F1V3WXifT4nVOvcNk6NvdGNj5gpsJTiNR0ksj/AI5Hu/M4u/VJl1+ki6KFkfIAJe43N1ikfUfjghrXwuNhUMs3/kYS5vmC8KOWhLaFzmOa9hLXNIc1w3hwNwQosQp21NO+E8R58F4H5DdSN/iNwdxNJUAXbaSFx5G4kZ5gv/KodhwmV/VjefwlWQwvSGmxmjNNVkRzEC4uGnbbm2WEniDnbhu3IGNAcUicWMFFIzcKh5ew25vjHHuyXI54JIHlkgsQj2vDhcFNHUTgEn+al72lop4nudcbjINho7yCT+Ep0aVY8yorZNl2TD0beR2MiQfvXSyqxGLDaeSnppenq5yXVFQLABxGzlbJthk1o3bzmmM2nVjwWhIvNJpySqurGtORvij4Yn9oDKJKaWB3M5fYkbY+u0otgme3ccuRzRrAdKHU0rZNm43OAO9p3jPz8EfiFI6aItbqeCFgrmteLqJ6nRKobNLD0ZLopHRu3AbTTbjzyPcUa0U0HndiFHHI0APlDjnezIiJHkjgLC3ipuxbRKHEiKuiqXU8zgGvewNeHgbhNE7LbG6/zySrCdH4MLa+oqqh00xGyZpLNOze4jhjbk0Ei9hmT6UrI7NltryVgzttmvot6y67Zp2R8ZH3t9lmd/MhRm5dtKNNDUzOkDDbqsBO5o7uPFNOvxKR9wTYcm5f3V9wugkihDXaHcpa6qa52iKV+PsiyvtO+EfqeCauIYk+Z2089w4Adi5yxrgrNBTMj1G62z5lKGoTE9itmhJyli2gPtRuB+TnKeVWbVLUbGLU32i9nnG5WYC577SxBlbccQD9PojIT1VTmRtiQeBIXlFNJ6Iw1lTGRbYmlHhtm3oQhrAujxSdIwP5gFBnRdYY0QhjXCBiIQMUUrkDK9doIkWbWyluyZZC34S9xHldI4I0QhjSubK7cXSuSYjYrzHAlDKdd4YUrjgQbpLJZJMkP0ZY6nRUU68up1F0yg6dCoy5huxzmnm0lp9EnrXvebyPc883EuPqUVkhSOaJSMLSc1tUZHUOta6CywpDNEjU0aHzxplG9MIpEGniSGRtkXnYh07EyiddNoXpwar23xakt/uE/wAjlZ4KuWpeiL8VjNso2SvP5dkergrGhc99qHg1gA4NH1TWD4VXXXThHQ4k54HszsbIPvAbDvVt/FMWIKwGurRs1FD0zBd9MS/tMbrB48LNd+FQBCrVgNUJ6No4t0Pht5IeZtiUQpwiMAQ+nKJQFHTGyTzIhA1EIGpowaUdG8sqGEEG203dbnZOrDa+OUXjeHDsOY7xvHikQrIpiQ06jhxS+qppYxcjTnwRSFiIQxJHAURgKGlcq9MSuraZeZIEsieFymchQ43QQe66FTxpBOxFJym3pHpBHTNO0bvPVZxPaeQRPTNjbmcdE2pI3yuDWC5SHG8UbCB7z3ZNYN5P7LnOEC0epn1ErqibOx9m+7a7ByaEfqETh80k95Do07Ds5qwyxMgIjGpG57eSG1DUNqAidQUPkYXEBouSQABvJJsAO26sMZsLlFwKVdQODWFTUkby2Fh7vbf67HkphQLQnR/6FRQwe81t5Dzkd7T/AFNvBHVyzEqn3qqfKNr6dw0CsDG5WgLxNEHNLXAFrgQQdxBFiD4KsenmiTsPrHRgHon+3C7mwnq97TkfBWfTd030OjxCmMTrNe32opLZsfb+k7iP2CKwfEvcZ7u+E6H6HwWsrM4VbIHIlA5I67DZKaZ8M7SyRhsQfQjmCMwQusEi6O4tkbmabgpFOwgrviOEMqG55OHVd+h5hNOqopqV/Fp4PaTY9xCesEiUSRNkaWyAOaeB+Y5HtVaxHC2znOzRyigrXQdV2rU38I1gyx2E7RIOfVf+xTqpNYlKes5zPvNPzbdNGq0dkp3dJT7MjRvY5jZMuTmOBDx4X+aL4Pi+DVHs4jRvpJNxmpXP6M/eicXFn4QR3KtPqKqlOSTzRbsNoqwZ2i3d9k5xp7R/77fJ37LlPrAowP8AWv2BrifkiOH6r8BnG1DXucOXTxNI72uaCF4qtDtG6N21PVGUj6sTdLfvEIv6rT9Sl5D88VAPZylB3d5fZM7ENOpqh/RUETi5247O089oaLho7Te3YmtQ4ZJUzlr3EkE9I++1YA2PtceQT00m07ZPeiwWmbSwP9mR7WNZLM3k4jNrOdySePJesKw5tPGGNzO9zubv25KekglrpLyHqj8siZjDh8eWEWcfn3ldo4GxsDGCzWiw/v2pHO9d5pUhmkV4hjDRYBJI2lxuUmqHJ7aodEPpFR9KlH8KA+xfc6bhbmG7++ybujGjElfUCKPJosZJODGc+87gOPddWIwjCo6aFkMLdljBYD5k8yTmSlGOYkIY/d4z1jv2D+U/o4P8iltltYsVETZaWnFeZX2QHF8Rc0GyxYhesHROnro7ucI5mA9HLa/4Xj3m/LeFBNbQvgkMcosRxBuCObTxCkLSHGpMxcpjYhOX9bNPsLxh9H/Tfqz07kNNAJB2rlDMlkU6FAEbl2jnV0hqYKpuaJwPqkc9M5u4RqOoSauwmGbrsG18TcnefHxSZlQuwqVrNSskFnC6CDXxm7DZB5dBhf2Zsu1ufoV4boPnnMLdjf7o99IWjUpb+i0175fMosVtT/t5Bbw3DY6dtoxcne49Y/sOxdZahJXVC4PqEyjgjgZYWACH6N8rsztSu0sySPfcry591gakldjkcQyU+p58Am1NQnd+idujWl5pWbEQDRe55uPMnin5hGnxfa6iOjw97jkCnpgGjchINiqa97pHFzjclOAABYKVqDGg8ImyS6buD4O5oF04YY7LRer05t0jqsLD96XLFixMzFNBhJeyaWI6sH+6pgWrLFigGq1dVDdzShs2hdQPqz5Kx5YOS8GnbyC2a9zDdpsvCAd1Wt2i9QPq3eS8jAKj/bd5FWUNIz4R5LPobPhHkmUeL1kezz46+qgdTRncKtrdH6g/Vu8iurNFqo/Vu8lY76Iz4R5LYgb8I8lI7G6wj4/ILUUkXJV5i0Eq3fVlEKbVdUu3iyngMHIL1ZL5qmab9xxPip2xtZsFDtHqgkPXcnBQap429Y3UhLaHW6b9DoZBHuaEYhoGN3ABKFixYtALaxYsW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7" name="Picture 17" descr="http://profile.ak.fbcdn.net/hprofile-ak-snc4/369184_100000643516065_140572230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124200"/>
            <a:ext cx="1714500" cy="1676400"/>
          </a:xfrm>
          <a:prstGeom prst="rect">
            <a:avLst/>
          </a:prstGeom>
          <a:noFill/>
        </p:spPr>
      </p:pic>
      <p:sp>
        <p:nvSpPr>
          <p:cNvPr id="30739" name="AutoShape 19" descr="http://free.clipartof.com/81-Confused-Blue-Smiley-Free-3D-Vector-Clipart-Illustra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1" name="AutoShape 21" descr="http://free.clipartof.com/81-Confused-Blue-Smiley-Free-3D-Vector-Clipart-Illustra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3" name="AutoShape 23" descr="http://free.clipartof.com/81-Confused-Blue-Smiley-Free-3D-Vector-Clipart-Illustra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5" name="AutoShape 25" descr="http://free.clipartof.com/81-Confused-Blue-Smiley-Free-3D-Vector-Clipart-Illustra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7" name="AutoShape 27" descr="http://free.clipartof.com/81-Confused-Blue-Smiley-Free-3D-Vector-Clipart-Illustra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9" name="AutoShape 29" descr="http://free.clipartof.com/81-Confused-Blue-Smiley-Free-3D-Vector-Clipart-Illustra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1" name="Picture 31" descr="http://a2.sphotos.ak.fbcdn.net/hphotos-ak-snc6/181346_10150956485426424_684631423_12090063_154126947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124200"/>
            <a:ext cx="1828800" cy="179165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352800" y="1676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RELATIONSHIPS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0" grpId="0" uiExpand="1" build="p" advAuto="500"/>
      <p:bldP spid="11" grpId="0" uiExpand="1" build="p" advAuto="50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You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 </a:t>
            </a:r>
            <a:r>
              <a:rPr lang="en-US" sz="40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40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ourself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40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Others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 You.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990600"/>
            <a:ext cx="2133600" cy="707886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GOLD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6764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Decisive</a:t>
            </a:r>
            <a:endParaRPr lang="en-US" sz="2400" dirty="0" smtClean="0"/>
          </a:p>
          <a:p>
            <a:pPr algn="ctr" fontAlgn="t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Goal </a:t>
            </a:r>
            <a:r>
              <a:rPr lang="en-US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riented</a:t>
            </a:r>
            <a:endParaRPr lang="en-US" sz="2400" dirty="0" smtClean="0"/>
          </a:p>
          <a:p>
            <a:pPr algn="ctr" fontAlgn="t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Dependable</a:t>
            </a:r>
            <a:endParaRPr lang="en-US" sz="2400" dirty="0" smtClean="0"/>
          </a:p>
          <a:p>
            <a:pPr algn="ctr" fontAlgn="t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Firm</a:t>
            </a:r>
            <a:endParaRPr lang="en-US" sz="2400" dirty="0" smtClean="0"/>
          </a:p>
          <a:p>
            <a:pPr algn="ctr" fontAlgn="t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Efficient</a:t>
            </a:r>
            <a:endParaRPr lang="en-US" sz="2400" dirty="0" smtClean="0"/>
          </a:p>
          <a:p>
            <a:pPr algn="ctr" fontAlgn="t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Punctual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676400"/>
            <a:ext cx="2819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Rigid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Opinionated 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Bossy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Controlling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Stubborn 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Judgmental </a:t>
            </a: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30722" name="Picture 2" descr="C:\Users\Kathy Boyes\AppData\Local\Microsoft\Windows\Temporary Internet Files\Content.IE5\CC7X9BGZ\MC9004231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00400"/>
            <a:ext cx="1827886" cy="1827886"/>
          </a:xfrm>
          <a:prstGeom prst="rect">
            <a:avLst/>
          </a:prstGeom>
          <a:noFill/>
        </p:spPr>
      </p:pic>
      <p:pic>
        <p:nvPicPr>
          <p:cNvPr id="30725" name="Picture 5" descr="C:\Users\Kathy Boyes\AppData\Local\Microsoft\Windows\Temporary Internet Files\Content.IE5\XEI86VLB\MC9004231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124200"/>
            <a:ext cx="1827886" cy="18278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57600" y="1676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C00"/>
                </a:solidFill>
              </a:rPr>
              <a:t>ORGANIZED</a:t>
            </a:r>
            <a:endParaRPr lang="en-US" sz="28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p" advAuto="500"/>
      <p:bldP spid="11" grpId="0" build="p" advAuto="50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You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 </a:t>
            </a:r>
            <a:r>
              <a:rPr lang="en-US" sz="40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Yourself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40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Others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 You.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990600"/>
            <a:ext cx="2133600" cy="707886"/>
          </a:xfrm>
          <a:prstGeom prst="rect">
            <a:avLst/>
          </a:prstGeom>
          <a:solidFill>
            <a:srgbClr val="21C5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GREEN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903710"/>
            <a:ext cx="3352800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Superior Intellect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Not Emotional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Seeks </a:t>
            </a:r>
            <a:r>
              <a:rPr lang="en-US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J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ustice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98% Right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Rational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Objective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903710"/>
            <a:ext cx="3048000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Intellectual Snob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Unfeeling</a:t>
            </a:r>
            <a:endParaRPr lang="en-US" sz="2400" dirty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Fault-Finding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Arrogant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Doesn’t care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Stingy with Praise</a:t>
            </a:r>
            <a:endParaRPr lang="en-US" dirty="0"/>
          </a:p>
        </p:txBody>
      </p:sp>
      <p:pic>
        <p:nvPicPr>
          <p:cNvPr id="33798" name="Picture 6" descr="http://rlv.zcache.com/green_smiley_sticker-p217689169360016918envb3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1981200" cy="1981200"/>
          </a:xfrm>
          <a:prstGeom prst="rect">
            <a:avLst/>
          </a:prstGeom>
          <a:noFill/>
        </p:spPr>
      </p:pic>
      <p:pic>
        <p:nvPicPr>
          <p:cNvPr id="33800" name="Picture 8" descr="http://www.blogcdn.com/www.joystiq.com/media/2008/08/sad-unhappy-sick-green-f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429000"/>
            <a:ext cx="1990045" cy="19812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33800" y="1676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1C525"/>
                </a:solidFill>
              </a:rPr>
              <a:t>THINKER</a:t>
            </a:r>
            <a:endParaRPr lang="en-US" sz="2800" b="1" dirty="0">
              <a:solidFill>
                <a:srgbClr val="21C52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uiExpand="1" build="p" advAuto="500"/>
      <p:bldP spid="11" grpId="0" uiExpand="1" build="p" advAuto="50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You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 </a:t>
            </a:r>
            <a:r>
              <a:rPr lang="en-US" sz="40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Yourself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40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Others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 You.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143000"/>
            <a:ext cx="2286000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ORANGE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71682"/>
            <a:ext cx="3352800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Fun-Loving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Adaptable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Problem-Solver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Carefree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Good </a:t>
            </a:r>
            <a:r>
              <a:rPr lang="en-US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egotiator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Deals Well with Chaos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671682"/>
            <a:ext cx="3048000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Irresponsible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Manipulative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Not Reliable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Obnoxious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Disregards </a:t>
            </a:r>
            <a:r>
              <a:rPr lang="en-US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ules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Disruptive</a:t>
            </a:r>
            <a:endParaRPr lang="en-US" sz="2400" dirty="0" smtClean="0"/>
          </a:p>
        </p:txBody>
      </p:sp>
      <p:pic>
        <p:nvPicPr>
          <p:cNvPr id="34826" name="Picture 10" descr="http://4.bp.blogspot.com/_59b6vXMBMLY/TBPqUrjgvOI/AAAAAAAAAOI/aoqMEsxpDf8/s1600/happy+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1400"/>
            <a:ext cx="2133600" cy="2133600"/>
          </a:xfrm>
          <a:prstGeom prst="rect">
            <a:avLst/>
          </a:prstGeom>
          <a:noFill/>
        </p:spPr>
      </p:pic>
      <p:pic>
        <p:nvPicPr>
          <p:cNvPr id="34820" name="Picture 4" descr="http://makeupandbeauty.com/wp-content/uploads/2010/03/Ph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81400"/>
            <a:ext cx="2057400" cy="20574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1828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SPONTANEOUS</a:t>
            </a:r>
            <a:endParaRPr 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p" advAuto="500"/>
      <p:bldP spid="11" grpId="0" uiExpand="1" build="p" advAuto="50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Quick quiz…..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1447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Guess Who’s Talking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9718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“We can solve this problem if we all work together.”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352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BLUE</a:t>
            </a:r>
            <a:endParaRPr lang="en-US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28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Problem Solving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/>
      <p:bldP spid="2" grpId="2" build="allAtOnce"/>
      <p:bldP spid="3" grpId="0"/>
      <p:bldP spid="4" grpId="0"/>
      <p:bldP spid="4" grpId="1"/>
      <p:bldP spid="5" grpId="0"/>
      <p:bldP spid="5" grpId="1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Problem Solving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447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Guess Who’s Talking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“We can solve this problem if we take some time and examine all the facts.”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3352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8000"/>
                </a:solidFill>
              </a:rPr>
              <a:t>GREEN</a:t>
            </a:r>
            <a:endParaRPr lang="en-US" sz="4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Problem Solving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447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Guess Who’s Talking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9718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“We can solve this problem if  we improve our processes.”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352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C00"/>
                </a:solidFill>
              </a:rPr>
              <a:t>GOLD</a:t>
            </a:r>
            <a:endParaRPr lang="en-US" sz="48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Problem Solving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447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Guess Who’s Talking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9718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“We can solve this problem if we break free from the norm and shoot around ideas.”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3352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6600"/>
                </a:solidFill>
              </a:rPr>
              <a:t>ORANGE</a:t>
            </a:r>
            <a:endParaRPr lang="en-US" sz="4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682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</a:t>
            </a:r>
            <a:r>
              <a:rPr lang="en-US" sz="5400" dirty="0" smtClean="0"/>
              <a:t>                  Management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829270"/>
            <a:ext cx="269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Property</a:t>
            </a:r>
          </a:p>
        </p:txBody>
      </p:sp>
      <p:pic>
        <p:nvPicPr>
          <p:cNvPr id="2050" name="Picture 2" descr="https://encrypted-tbn1.gstatic.com/images?q=tbn:ANd9GcSX6B0xgJKJKzPrYhxk0ZwEE8Vvlhn7kp8pQCpYCnk3gF1bHc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32" y="2590800"/>
            <a:ext cx="50865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02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81000"/>
          <a:ext cx="6629400" cy="62452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GOLD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GREEN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Accountant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Attorney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Human resources manager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Advertising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Dentist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Researcher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Minister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Marketing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Auditor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Engineer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Editor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Actor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Teacher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Criminologist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Therapist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Mediator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Financial planner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Critic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Journalist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Public speaking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Administrator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Technical writer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Social worker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Dance teacher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Librarian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Chemist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Fund raise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P.E. teacher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Manager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Veterinarian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Employment interviewer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Jet pilot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Bank officer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Physician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Flight attendant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Painter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Air traffic controller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Biologist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Host/hostess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Sculptor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Statistical clerk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Embalmer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Receptionist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Mechanic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Telephone operator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Photographer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Tour guide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Carpenter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Police officer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Ecologist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Travel agent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Comedian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Secretary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Anthropologist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Customer service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Puppeteer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  <a:tr h="38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Court reporter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FBI agent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1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Teacher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Disc jockey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24384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Lastly…</a:t>
            </a:r>
          </a:p>
          <a:p>
            <a:pPr algn="ctr"/>
            <a:r>
              <a:rPr lang="en-US" sz="6000" dirty="0" smtClean="0"/>
              <a:t>A Bonus Slide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late.com/content/dam/slate/blogs/saletan/2014/02/28/driving_while_texting_mobile_phone_technology_is_making_laws_against_phone/474777765-man-displays-an-apples-iphone-5-smartphone-on-february.jpg/_jcr_content/renditions/cq5dam.web.1280.128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20896"/>
          <a:stretch/>
        </p:blipFill>
        <p:spPr bwMode="auto">
          <a:xfrm>
            <a:off x="533400" y="1676400"/>
            <a:ext cx="408932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14541" t="35231" r="76560" b="46214"/>
          <a:stretch/>
        </p:blipFill>
        <p:spPr bwMode="auto">
          <a:xfrm>
            <a:off x="5410200" y="1143000"/>
            <a:ext cx="2819400" cy="3124200"/>
          </a:xfrm>
          <a:prstGeom prst="rect">
            <a:avLst/>
          </a:prstGeom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943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kathyboyes@33rdcompany.com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T</a:t>
            </a:r>
            <a:r>
              <a:rPr lang="en-US" sz="6600" b="1" dirty="0" smtClean="0">
                <a:solidFill>
                  <a:srgbClr val="FFCC00"/>
                </a:solidFill>
              </a:rPr>
              <a:t>R</a:t>
            </a:r>
            <a:r>
              <a:rPr lang="en-US" sz="6600" b="1" dirty="0" smtClean="0">
                <a:solidFill>
                  <a:srgbClr val="FF6600"/>
                </a:solidFill>
              </a:rPr>
              <a:t>U</a:t>
            </a:r>
            <a:r>
              <a:rPr lang="en-US" sz="6600" b="1" dirty="0" smtClean="0">
                <a:solidFill>
                  <a:srgbClr val="006600"/>
                </a:solidFill>
              </a:rPr>
              <a:t>E</a:t>
            </a:r>
            <a:r>
              <a:rPr lang="en-US" sz="6600" b="1" dirty="0" smtClean="0"/>
              <a:t>    </a:t>
            </a:r>
            <a:r>
              <a:rPr lang="en-US" sz="6600" b="1" dirty="0" smtClean="0">
                <a:solidFill>
                  <a:srgbClr val="0070C0"/>
                </a:solidFill>
              </a:rPr>
              <a:t>C</a:t>
            </a:r>
            <a:r>
              <a:rPr lang="en-US" sz="6600" b="1" dirty="0" smtClean="0">
                <a:solidFill>
                  <a:srgbClr val="FFCC00"/>
                </a:solidFill>
              </a:rPr>
              <a:t>O</a:t>
            </a:r>
            <a:r>
              <a:rPr lang="en-US" sz="6600" b="1" dirty="0" smtClean="0">
                <a:solidFill>
                  <a:srgbClr val="FF6600"/>
                </a:solidFill>
              </a:rPr>
              <a:t>L</a:t>
            </a:r>
            <a:r>
              <a:rPr lang="en-US" sz="6600" b="1" dirty="0" smtClean="0">
                <a:solidFill>
                  <a:srgbClr val="006600"/>
                </a:solidFill>
              </a:rPr>
              <a:t>O</a:t>
            </a:r>
            <a:r>
              <a:rPr lang="en-US" sz="6600" b="1" dirty="0" smtClean="0">
                <a:solidFill>
                  <a:srgbClr val="0070C0"/>
                </a:solidFill>
              </a:rPr>
              <a:t>R</a:t>
            </a:r>
            <a:r>
              <a:rPr lang="en-US" sz="6600" b="1" dirty="0" smtClean="0">
                <a:solidFill>
                  <a:srgbClr val="FFCC00"/>
                </a:solidFill>
              </a:rPr>
              <a:t>S</a:t>
            </a:r>
            <a:endParaRPr lang="en-US" sz="66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682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</a:t>
            </a:r>
            <a:r>
              <a:rPr lang="en-US" sz="5400" dirty="0" smtClean="0"/>
              <a:t>                  Management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829270"/>
            <a:ext cx="269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Property</a:t>
            </a:r>
          </a:p>
        </p:txBody>
      </p:sp>
      <p:pic>
        <p:nvPicPr>
          <p:cNvPr id="5122" name="Picture 2" descr="http://www.thehousedesigners.com/images/plans/IQH/1100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590800"/>
            <a:ext cx="495194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682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</a:t>
            </a:r>
            <a:r>
              <a:rPr lang="en-US" sz="5400" dirty="0" smtClean="0"/>
              <a:t>                  Management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829270"/>
            <a:ext cx="269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Property</a:t>
            </a:r>
          </a:p>
        </p:txBody>
      </p:sp>
      <p:pic>
        <p:nvPicPr>
          <p:cNvPr id="4098" name="Picture 2" descr="http://www.highcraft.net/wp-content/uploads/2011/10/tiny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17" y="2667000"/>
            <a:ext cx="478228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682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</a:t>
            </a:r>
            <a:r>
              <a:rPr lang="en-US" sz="5400" dirty="0" smtClean="0"/>
              <a:t>                  Management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829270"/>
            <a:ext cx="269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Property</a:t>
            </a:r>
          </a:p>
        </p:txBody>
      </p:sp>
      <p:pic>
        <p:nvPicPr>
          <p:cNvPr id="4098" name="Picture 2" descr="http://www.highcraft.net/wp-content/uploads/2011/10/tiny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4" y="4343400"/>
            <a:ext cx="27717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.gr-assets.com/540x540/fit/hostedimages/1379784609/459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67" y="2185932"/>
            <a:ext cx="2839333" cy="20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1.gstatic.com/images?q=tbn:ANd9GcSX6B0xgJKJKzPrYhxk0ZwEE8Vvlhn7kp8pQCpYCnk3gF1bHcO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185933"/>
            <a:ext cx="2695575" cy="20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thehousedesigners.com/images/plans/IQH/1100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89" y="4343400"/>
            <a:ext cx="2848311" cy="21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66127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do they all have in common?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3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5825</TotalTime>
  <Words>1158</Words>
  <Application>Microsoft Office PowerPoint</Application>
  <PresentationFormat>On-screen Show (4:3)</PresentationFormat>
  <Paragraphs>495</Paragraphs>
  <Slides>61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6" baseType="lpstr">
      <vt:lpstr>Arial Unicode MS</vt:lpstr>
      <vt:lpstr>Andalus</vt:lpstr>
      <vt:lpstr>Angsana New</vt:lpstr>
      <vt:lpstr>Arial</vt:lpstr>
      <vt:lpstr>Calibri</vt:lpstr>
      <vt:lpstr>Calisto MT</vt:lpstr>
      <vt:lpstr>Cambria</vt:lpstr>
      <vt:lpstr>Consolas</vt:lpstr>
      <vt:lpstr>Corbel</vt:lpstr>
      <vt:lpstr>David</vt:lpstr>
      <vt:lpstr>Times New Roman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Boyes</dc:creator>
  <cp:lastModifiedBy>Kathy Boyes</cp:lastModifiedBy>
  <cp:revision>307</cp:revision>
  <dcterms:created xsi:type="dcterms:W3CDTF">2012-03-17T00:48:54Z</dcterms:created>
  <dcterms:modified xsi:type="dcterms:W3CDTF">2014-10-23T12:01:06Z</dcterms:modified>
</cp:coreProperties>
</file>