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4" r:id="rId5"/>
    <p:sldId id="259" r:id="rId6"/>
    <p:sldId id="260" r:id="rId7"/>
    <p:sldId id="267" r:id="rId8"/>
    <p:sldId id="268" r:id="rId9"/>
    <p:sldId id="269" r:id="rId10"/>
    <p:sldId id="274" r:id="rId11"/>
    <p:sldId id="262" r:id="rId12"/>
    <p:sldId id="273" r:id="rId13"/>
    <p:sldId id="276" r:id="rId14"/>
    <p:sldId id="275" r:id="rId15"/>
    <p:sldId id="270" r:id="rId16"/>
    <p:sldId id="277" r:id="rId17"/>
    <p:sldId id="265" r:id="rId18"/>
    <p:sldId id="266" r:id="rId19"/>
    <p:sldId id="261" r:id="rId20"/>
    <p:sldId id="263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1" autoAdjust="0"/>
    <p:restoredTop sz="94660"/>
  </p:normalViewPr>
  <p:slideViewPr>
    <p:cSldViewPr>
      <p:cViewPr varScale="1">
        <p:scale>
          <a:sx n="86" d="100"/>
          <a:sy n="86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F10B-BF32-400E-9912-016A93EE626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BC0F9-73FD-4B66-964A-76BDC14100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4829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BC0F9-73FD-4B66-964A-76BDC14100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91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E84257-052E-4D1F-A8A1-90182482224D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2EB970B-C2F5-471A-AC7C-46699DE33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 A. Birdy, MPM</a:t>
            </a:r>
            <a:r>
              <a:rPr lang="en-US" b="1" dirty="0"/>
              <a:t>®</a:t>
            </a:r>
            <a:r>
              <a:rPr lang="en-US" dirty="0" smtClean="0"/>
              <a:t>, RMP</a:t>
            </a:r>
            <a:r>
              <a:rPr lang="en-US" b="1" dirty="0"/>
              <a:t>®</a:t>
            </a:r>
            <a:endParaRPr lang="en-US" dirty="0" smtClean="0"/>
          </a:p>
          <a:p>
            <a:r>
              <a:rPr lang="en-US" dirty="0" smtClean="0"/>
              <a:t>Birdy Properties, CRMC</a:t>
            </a:r>
            <a:r>
              <a:rPr lang="en-US" b="1" dirty="0"/>
              <a:t>®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8305800" cy="976532"/>
          </a:xfrm>
        </p:spPr>
        <p:txBody>
          <a:bodyPr/>
          <a:lstStyle/>
          <a:p>
            <a:r>
              <a:rPr lang="en-US" dirty="0" smtClean="0"/>
              <a:t>The What, Why and How of NARPM</a:t>
            </a:r>
            <a:r>
              <a:rPr lang="en-US" b="1" dirty="0"/>
              <a:t>®</a:t>
            </a:r>
            <a:r>
              <a:rPr lang="en-US" dirty="0" smtClean="0"/>
              <a:t> Designations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9343" y="1905000"/>
            <a:ext cx="4405313" cy="395920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NARPM® </a:t>
            </a:r>
            <a:r>
              <a:rPr lang="en-US" dirty="0"/>
              <a:t>Designations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19706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Makes you a better Property Manager</a:t>
            </a:r>
          </a:p>
          <a:p>
            <a:r>
              <a:rPr lang="en-US" dirty="0" smtClean="0"/>
              <a:t>Increased knowledge and confidence</a:t>
            </a:r>
          </a:p>
          <a:p>
            <a:r>
              <a:rPr lang="en-US" dirty="0" smtClean="0"/>
              <a:t>It sets </a:t>
            </a:r>
            <a:r>
              <a:rPr lang="en-US" dirty="0"/>
              <a:t>you apart from your </a:t>
            </a:r>
            <a:r>
              <a:rPr lang="en-US" dirty="0" smtClean="0"/>
              <a:t>competition</a:t>
            </a:r>
          </a:p>
          <a:p>
            <a:r>
              <a:rPr lang="en-US" dirty="0" smtClean="0"/>
              <a:t>Impacts your </a:t>
            </a:r>
            <a:r>
              <a:rPr lang="en-US" dirty="0"/>
              <a:t>company and your </a:t>
            </a:r>
            <a:r>
              <a:rPr lang="en-US" dirty="0" smtClean="0"/>
              <a:t>clients</a:t>
            </a:r>
          </a:p>
          <a:p>
            <a:r>
              <a:rPr lang="en-US" dirty="0" smtClean="0"/>
              <a:t>Results </a:t>
            </a:r>
            <a:r>
              <a:rPr lang="en-US" dirty="0"/>
              <a:t>translate directly to the bottom </a:t>
            </a:r>
            <a:r>
              <a:rPr lang="en-US" dirty="0" smtClean="0"/>
              <a:t>line</a:t>
            </a:r>
          </a:p>
          <a:p>
            <a:r>
              <a:rPr lang="en-US" dirty="0" smtClean="0"/>
              <a:t>It helps your chapter earn Chapter Excellence or Chapter of the Year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Why: </a:t>
            </a:r>
            <a:r>
              <a:rPr lang="en-US" dirty="0"/>
              <a:t>NARPM® </a:t>
            </a:r>
            <a:r>
              <a:rPr lang="en-US" dirty="0" smtClean="0"/>
              <a:t>Designations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5456" y="1981200"/>
            <a:ext cx="5653088" cy="378243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NARPM® </a:t>
            </a:r>
            <a:r>
              <a:rPr lang="en-US" dirty="0"/>
              <a:t>Designations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54023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NARPM® designations are earned </a:t>
            </a:r>
            <a:r>
              <a:rPr lang="en-US" dirty="0" smtClean="0"/>
              <a:t>with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a combination </a:t>
            </a:r>
            <a:r>
              <a:rPr lang="en-US" dirty="0" smtClean="0"/>
              <a:t>of: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Property Management Experience</a:t>
            </a:r>
          </a:p>
          <a:p>
            <a:r>
              <a:rPr lang="en-US" dirty="0" smtClean="0"/>
              <a:t> </a:t>
            </a:r>
            <a:r>
              <a:rPr lang="en-US" dirty="0"/>
              <a:t>NARPM® and industry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 Service </a:t>
            </a:r>
            <a:r>
              <a:rPr lang="en-US" dirty="0"/>
              <a:t>to the association through volunteer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Attendance of NARPM® Conventions or Regional Conferences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How: NARPM® Designations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890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for Candidacy</a:t>
            </a:r>
          </a:p>
          <a:p>
            <a:r>
              <a:rPr lang="en-US" dirty="0" smtClean="0"/>
              <a:t>Choose a Mentor</a:t>
            </a:r>
          </a:p>
          <a:p>
            <a:r>
              <a:rPr lang="en-US" dirty="0" smtClean="0"/>
              <a:t>Sign up for the online candidacy package</a:t>
            </a:r>
          </a:p>
          <a:p>
            <a:r>
              <a:rPr lang="en-US" dirty="0" smtClean="0"/>
              <a:t>Review the requirements</a:t>
            </a:r>
          </a:p>
          <a:p>
            <a:r>
              <a:rPr lang="en-US" dirty="0" smtClean="0"/>
              <a:t>Upload things to your candidacy package as you complete them</a:t>
            </a:r>
          </a:p>
          <a:p>
            <a:r>
              <a:rPr lang="en-US" dirty="0" smtClean="0"/>
              <a:t>Set a time line to complete needed items</a:t>
            </a:r>
          </a:p>
          <a:p>
            <a:r>
              <a:rPr lang="en-US" dirty="0" smtClean="0"/>
              <a:t>Review your progress with you Mentor regularly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How: </a:t>
            </a:r>
            <a:r>
              <a:rPr lang="en-US" dirty="0"/>
              <a:t>NARPM® </a:t>
            </a:r>
            <a:r>
              <a:rPr lang="en-US" dirty="0" smtClean="0"/>
              <a:t>Designations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550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r>
              <a:rPr lang="en-US" sz="2400" b="1" dirty="0"/>
              <a:t>Candidacy Fee: $95.00</a:t>
            </a:r>
            <a:endParaRPr lang="en-US" sz="1800" dirty="0"/>
          </a:p>
          <a:p>
            <a:pPr lvl="0"/>
            <a:r>
              <a:rPr lang="en-US" sz="2400" dirty="0"/>
              <a:t>Candidacy must be completed within two (2) years.</a:t>
            </a:r>
          </a:p>
          <a:p>
            <a:pPr lvl="0"/>
            <a:r>
              <a:rPr lang="en-US" sz="2400" dirty="0"/>
              <a:t>Verification that candidate is a NARPM® Support Staff Member in good standing.</a:t>
            </a:r>
          </a:p>
          <a:p>
            <a:pPr lvl="0"/>
            <a:r>
              <a:rPr lang="en-US" sz="2400" dirty="0"/>
              <a:t>One letter of recommendation from current employer or supervisor.</a:t>
            </a:r>
          </a:p>
          <a:p>
            <a:pPr lvl="0"/>
            <a:r>
              <a:rPr lang="en-US" sz="2400" dirty="0"/>
              <a:t>One letter of recommendation from a tenant, client, or professional peer.</a:t>
            </a:r>
          </a:p>
          <a:p>
            <a:pPr lvl="0"/>
            <a:r>
              <a:rPr lang="en-US" sz="2400" dirty="0"/>
              <a:t>Verification of employment with your sponsoring property management company - minimum of one (1) year required.</a:t>
            </a:r>
          </a:p>
          <a:p>
            <a:pPr lvl="0"/>
            <a:r>
              <a:rPr lang="en-US" sz="2400" dirty="0"/>
              <a:t>Completion of the NARPM® Ethics Course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How: Certifications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756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Completion of three NARPM® </a:t>
            </a:r>
            <a:r>
              <a:rPr lang="en-US" u="sng" dirty="0"/>
              <a:t>approved courses</a:t>
            </a:r>
            <a:r>
              <a:rPr lang="en-US" dirty="0"/>
              <a:t>.</a:t>
            </a:r>
          </a:p>
          <a:p>
            <a:r>
              <a:rPr lang="en-US" dirty="0"/>
              <a:t>Electives totaling at least 25 points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Approved NARPM</a:t>
            </a:r>
            <a:r>
              <a:rPr lang="en-US" dirty="0"/>
              <a:t>®</a:t>
            </a:r>
            <a:r>
              <a:rPr lang="en-US" dirty="0" smtClean="0"/>
              <a:t> Courses:</a:t>
            </a:r>
          </a:p>
          <a:p>
            <a:pPr lvl="1"/>
            <a:r>
              <a:rPr lang="en-US" dirty="0" smtClean="0"/>
              <a:t>ADA </a:t>
            </a:r>
            <a:r>
              <a:rPr lang="en-US" dirty="0"/>
              <a:t>Fair </a:t>
            </a:r>
            <a:r>
              <a:rPr lang="en-US" dirty="0" smtClean="0"/>
              <a:t>Housing</a:t>
            </a:r>
          </a:p>
          <a:p>
            <a:pPr lvl="1"/>
            <a:r>
              <a:rPr lang="en-US" dirty="0" smtClean="0"/>
              <a:t>Office Operations</a:t>
            </a:r>
          </a:p>
          <a:p>
            <a:pPr lvl="1"/>
            <a:r>
              <a:rPr lang="en-US" dirty="0" smtClean="0"/>
              <a:t>Paperless Office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How: </a:t>
            </a:r>
            <a:r>
              <a:rPr lang="en-US" dirty="0"/>
              <a:t>CSS® </a:t>
            </a:r>
            <a:r>
              <a:rPr lang="en-US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096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Completion of the following three NARPM® approved courses:</a:t>
            </a:r>
          </a:p>
          <a:p>
            <a:pPr lvl="3"/>
            <a:r>
              <a:rPr lang="en-US" sz="2000" dirty="0" smtClean="0"/>
              <a:t>Habitability Standards and Maintenance</a:t>
            </a:r>
            <a:endParaRPr lang="en-US" sz="2400" dirty="0" smtClean="0"/>
          </a:p>
          <a:p>
            <a:pPr lvl="3"/>
            <a:r>
              <a:rPr lang="en-US" sz="2000" dirty="0" smtClean="0"/>
              <a:t>Maintenance Basics and Beyond</a:t>
            </a:r>
            <a:endParaRPr lang="en-US" sz="2400" dirty="0" smtClean="0"/>
          </a:p>
          <a:p>
            <a:pPr lvl="3"/>
            <a:r>
              <a:rPr lang="en-US" sz="2000" dirty="0" smtClean="0"/>
              <a:t>Lead Base Paint Law</a:t>
            </a:r>
            <a:endParaRPr lang="en-US" sz="2400" dirty="0" smtClean="0"/>
          </a:p>
          <a:p>
            <a:pPr lvl="0"/>
            <a:r>
              <a:rPr lang="en-US" sz="2800" dirty="0" smtClean="0"/>
              <a:t>Electives totaling at least 25 points.</a:t>
            </a:r>
          </a:p>
          <a:p>
            <a:pPr lvl="0"/>
            <a:r>
              <a:rPr lang="en-US" sz="2800" dirty="0" smtClean="0"/>
              <a:t>Completion of the </a:t>
            </a:r>
            <a:r>
              <a:rPr lang="en-US" sz="2800" dirty="0"/>
              <a:t>NARPM® </a:t>
            </a:r>
            <a:r>
              <a:rPr lang="en-US" sz="2800" dirty="0" smtClean="0"/>
              <a:t>course Operating an In House Maintenance Company will earn 5 points towards the 25 elective points.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How: </a:t>
            </a:r>
            <a:r>
              <a:rPr lang="en-US" sz="4400" b="1" dirty="0" smtClean="0"/>
              <a:t>CMC</a:t>
            </a:r>
            <a:r>
              <a:rPr lang="en-US" sz="4400" b="1" dirty="0"/>
              <a:t> </a:t>
            </a:r>
            <a:r>
              <a:rPr lang="en-US" sz="4400" b="1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116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900" dirty="0" smtClean="0"/>
              <a:t>Completion of the following three NARPM® approved courses:</a:t>
            </a:r>
          </a:p>
          <a:p>
            <a:pPr lvl="3"/>
            <a:r>
              <a:rPr lang="en-US" sz="2900" dirty="0" smtClean="0"/>
              <a:t>NARPM</a:t>
            </a:r>
            <a:r>
              <a:rPr lang="en-US" sz="3200" dirty="0"/>
              <a:t>®</a:t>
            </a:r>
            <a:r>
              <a:rPr lang="en-US" sz="2900" dirty="0" smtClean="0"/>
              <a:t> 101: Basics of Property Management or Office Operations </a:t>
            </a:r>
          </a:p>
          <a:p>
            <a:pPr lvl="3"/>
            <a:r>
              <a:rPr lang="en-US" sz="2900" dirty="0" smtClean="0"/>
              <a:t>ADA Fair Housing (On-line Only)</a:t>
            </a:r>
          </a:p>
          <a:p>
            <a:pPr lvl="3"/>
            <a:r>
              <a:rPr lang="en-US" sz="2900" dirty="0" smtClean="0"/>
              <a:t>NARPM</a:t>
            </a:r>
            <a:r>
              <a:rPr lang="en-US" sz="3200" dirty="0"/>
              <a:t>®</a:t>
            </a:r>
            <a:r>
              <a:rPr lang="en-US" sz="2900" dirty="0" smtClean="0"/>
              <a:t> Finance Course (On-Line Only)</a:t>
            </a:r>
          </a:p>
          <a:p>
            <a:pPr lvl="0"/>
            <a:r>
              <a:rPr lang="en-US" sz="2900" dirty="0" smtClean="0"/>
              <a:t>Electives totaling at least 25 points. </a:t>
            </a:r>
          </a:p>
          <a:p>
            <a:pPr lvl="0"/>
            <a:r>
              <a:rPr lang="en-US" sz="2900" dirty="0" smtClean="0"/>
              <a:t>Completion of the NARPM</a:t>
            </a:r>
            <a:r>
              <a:rPr lang="en-US" sz="3200" dirty="0"/>
              <a:t>®</a:t>
            </a:r>
            <a:r>
              <a:rPr lang="en-US" sz="2900" dirty="0" smtClean="0"/>
              <a:t> course Risk Management Essentials will earn 5 points towards the 25 elective points.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How: </a:t>
            </a:r>
            <a:r>
              <a:rPr lang="en-US" sz="4400" b="1" dirty="0" smtClean="0"/>
              <a:t>CRMB</a:t>
            </a:r>
            <a:r>
              <a:rPr lang="en-US" sz="4400" b="1" dirty="0"/>
              <a:t> </a:t>
            </a:r>
            <a:r>
              <a:rPr lang="en-US" sz="4400" b="1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972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/>
          </a:p>
          <a:p>
            <a:r>
              <a:rPr lang="en-US" sz="1800" dirty="0"/>
              <a:t>Be a current member of NARPM®.</a:t>
            </a:r>
          </a:p>
          <a:p>
            <a:r>
              <a:rPr lang="en-US" sz="1800" dirty="0"/>
              <a:t>Be a currently licensed real estate agent for a period of not less than the 2 previous years. (If your state requires licensing.)</a:t>
            </a:r>
          </a:p>
          <a:p>
            <a:r>
              <a:rPr lang="en-US" sz="1800" dirty="0"/>
              <a:t>Verification of 100 unit years of experience acquired over a minimum of two consecutive years. (One unit year equals management of 1 residential unit for 1 year.) Must manage a minimum of 25 residential units during candidacy period and at the time of achieving the designation.</a:t>
            </a:r>
          </a:p>
          <a:p>
            <a:r>
              <a:rPr lang="en-US" sz="1800" dirty="0"/>
              <a:t>Successfully complete 18 hours of NARPM® approved coursework, plus the NARPM® Ethics course.</a:t>
            </a:r>
          </a:p>
          <a:p>
            <a:r>
              <a:rPr lang="en-US" sz="1800" dirty="0"/>
              <a:t>Earn 50 elective points through service to NARPM®.</a:t>
            </a:r>
          </a:p>
          <a:p>
            <a:r>
              <a:rPr lang="en-US" sz="1800" dirty="0"/>
              <a:t>Attend two NARPM® state or regional conferences OR one NARPM® national convention prior to completing candidacy.</a:t>
            </a:r>
          </a:p>
          <a:p>
            <a:r>
              <a:rPr lang="en-US" sz="1800" dirty="0"/>
              <a:t>Submit sealed letters of recommendation from 2 RMP® or MPM® designees and 3 clients.</a:t>
            </a:r>
          </a:p>
          <a:p>
            <a:r>
              <a:rPr lang="en-US" sz="1800" dirty="0"/>
              <a:t>Submit a completed candidacy checklist packet within 3 years of application date.</a:t>
            </a:r>
          </a:p>
          <a:p>
            <a:r>
              <a:rPr lang="en-US" sz="1800" dirty="0"/>
              <a:t>Non-refundable application fee of $150.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How: </a:t>
            </a:r>
            <a:r>
              <a:rPr lang="en-US" b="1" dirty="0"/>
              <a:t>RMP</a:t>
            </a:r>
            <a:r>
              <a:rPr lang="en-US" b="1" baseline="30000" dirty="0"/>
              <a:t>®</a:t>
            </a:r>
            <a:r>
              <a:rPr lang="en-US" b="1" dirty="0"/>
              <a:t> </a:t>
            </a:r>
            <a:r>
              <a:rPr lang="en-US" b="1" dirty="0" smtClean="0"/>
              <a:t>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NARPM® Designations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7400" y="1905000"/>
            <a:ext cx="5029200" cy="411664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3220" y="1226634"/>
            <a:ext cx="8229600" cy="4572000"/>
          </a:xfrm>
        </p:spPr>
        <p:txBody>
          <a:bodyPr>
            <a:noAutofit/>
          </a:bodyPr>
          <a:lstStyle/>
          <a:p>
            <a:r>
              <a:rPr lang="en-US" sz="1700" dirty="0" smtClean="0"/>
              <a:t>Be </a:t>
            </a:r>
            <a:r>
              <a:rPr lang="en-US" sz="1700" dirty="0"/>
              <a:t>a current member of NARPM®.</a:t>
            </a:r>
          </a:p>
          <a:p>
            <a:r>
              <a:rPr lang="en-US" sz="1700" dirty="0"/>
              <a:t>Be a currently licensed real estate agent for a period of not less than the 5 previous years. (If your state requires licensing.)</a:t>
            </a:r>
          </a:p>
          <a:p>
            <a:r>
              <a:rPr lang="en-US" sz="1700" dirty="0"/>
              <a:t>Have achieved the RMP® designation.</a:t>
            </a:r>
          </a:p>
          <a:p>
            <a:r>
              <a:rPr lang="en-US" sz="1700" dirty="0"/>
              <a:t>Provide verification of 500 unit years of experience acquired over a minimum of 5 consecutive years. (One unit year equals management of 1 residential unit for 1 year.) Must manage a minimum of 50 units during and at completion of candidacy.</a:t>
            </a:r>
          </a:p>
          <a:p>
            <a:r>
              <a:rPr lang="en-US" sz="1700" dirty="0"/>
              <a:t>Successfully complete 24 hours of NARPM® </a:t>
            </a:r>
            <a:r>
              <a:rPr lang="en-US" sz="1700" dirty="0" smtClean="0"/>
              <a:t>approved coursework.</a:t>
            </a:r>
            <a:endParaRPr lang="en-US" sz="1700" dirty="0"/>
          </a:p>
          <a:p>
            <a:r>
              <a:rPr lang="en-US" sz="1700" dirty="0"/>
              <a:t>Earn 200 elective points (which includes the RMP® points earned) through service to NARPM®, local chapters and the property management industry.</a:t>
            </a:r>
          </a:p>
          <a:p>
            <a:r>
              <a:rPr lang="en-US" sz="1700" dirty="0"/>
              <a:t>Attend at least two NARPM® National Conventions prior to completing candidacy that were not counted for RMP® candidacy.</a:t>
            </a:r>
          </a:p>
          <a:p>
            <a:r>
              <a:rPr lang="en-US" sz="1700" dirty="0"/>
              <a:t>Submit sealed letters of recommendation from 2 MPM® designees and 3 clients.</a:t>
            </a:r>
          </a:p>
          <a:p>
            <a:r>
              <a:rPr lang="en-US" sz="1700" dirty="0"/>
              <a:t>Submit a completed candidacy checklist packet within 3 years of application date.</a:t>
            </a:r>
          </a:p>
          <a:p>
            <a:r>
              <a:rPr lang="en-US" sz="1700" dirty="0"/>
              <a:t>Non-refundable application fee of $250</a:t>
            </a:r>
            <a:r>
              <a:rPr lang="en-US" sz="1700" dirty="0" smtClean="0"/>
              <a:t>.</a:t>
            </a:r>
            <a:endParaRPr lang="en-US" sz="1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/>
              <a:t>How</a:t>
            </a:r>
            <a:r>
              <a:rPr lang="en-US" dirty="0" smtClean="0"/>
              <a:t>: MPM</a:t>
            </a:r>
            <a:r>
              <a:rPr lang="en-US" baseline="30000" dirty="0"/>
              <a:t>® </a:t>
            </a:r>
            <a:r>
              <a:rPr lang="en-US" dirty="0" smtClean="0"/>
              <a:t>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Have </a:t>
            </a:r>
            <a:r>
              <a:rPr lang="en-US" dirty="0"/>
              <a:t>an MPM® designee on staff. </a:t>
            </a:r>
          </a:p>
          <a:p>
            <a:r>
              <a:rPr lang="en-US" dirty="0"/>
              <a:t>Provide verification of 500 unit years of management experience. (One unit year equals management of 1 residential unit for 1 year.) </a:t>
            </a:r>
          </a:p>
          <a:p>
            <a:r>
              <a:rPr lang="en-US" dirty="0"/>
              <a:t>Successfully complete an on-site visit from a NARPM® auditor selected by the Certification Committee. </a:t>
            </a:r>
          </a:p>
          <a:p>
            <a:r>
              <a:rPr lang="en-US" dirty="0"/>
              <a:t>Complete the audit process within three years of making application.</a:t>
            </a:r>
          </a:p>
          <a:p>
            <a:r>
              <a:rPr lang="en-US" dirty="0" smtClean="0"/>
              <a:t>The </a:t>
            </a:r>
            <a:r>
              <a:rPr lang="en-US" dirty="0"/>
              <a:t>non-refundable application fee is $300. The expenses of the onsite auditor are the responsibility of the company being audited. NARPM® will pay the auditor and the company will need to reimburse NARPM®. The annual renewal is $150.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How: CRMC</a:t>
            </a:r>
            <a:r>
              <a:rPr lang="en-US" b="1" baseline="30000" dirty="0"/>
              <a:t> ®</a:t>
            </a:r>
            <a:r>
              <a:rPr lang="en-US" dirty="0" smtClean="0"/>
              <a:t>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18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5000" y="2667000"/>
            <a:ext cx="5048250" cy="334720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5000"/>
          </a:xfrm>
        </p:spPr>
        <p:txBody>
          <a:bodyPr>
            <a:normAutofit/>
          </a:bodyPr>
          <a:lstStyle/>
          <a:p>
            <a:r>
              <a:rPr lang="en-US" b="1" dirty="0"/>
              <a:t>The What, Why and </a:t>
            </a:r>
            <a:r>
              <a:rPr lang="en-US" b="1" dirty="0" smtClean="0"/>
              <a:t>How</a:t>
            </a:r>
            <a:br>
              <a:rPr lang="en-US" b="1" dirty="0" smtClean="0"/>
            </a:br>
            <a:r>
              <a:rPr lang="en-US" b="1" dirty="0" smtClean="0"/>
              <a:t>     of </a:t>
            </a:r>
            <a:r>
              <a:rPr lang="en-US" b="1" dirty="0"/>
              <a:t>NARPM® Designations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33493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NARPM</a:t>
            </a:r>
            <a:r>
              <a:rPr lang="en-US" b="1" dirty="0" smtClean="0"/>
              <a:t>®</a:t>
            </a:r>
            <a:r>
              <a:rPr lang="en-US" dirty="0" smtClean="0"/>
              <a:t> first offered a designation in October 1989</a:t>
            </a:r>
          </a:p>
          <a:p>
            <a:r>
              <a:rPr lang="en-US" dirty="0"/>
              <a:t>NARPM</a:t>
            </a:r>
            <a:r>
              <a:rPr lang="en-US" b="1" dirty="0"/>
              <a:t>®</a:t>
            </a:r>
            <a:r>
              <a:rPr lang="en-US" dirty="0"/>
              <a:t> has Certifications and </a:t>
            </a:r>
            <a:r>
              <a:rPr lang="en-US" dirty="0" smtClean="0"/>
              <a:t>Designations</a:t>
            </a:r>
          </a:p>
          <a:p>
            <a:r>
              <a:rPr lang="en-US" dirty="0" smtClean="0"/>
              <a:t>NARPM® has 3 Certifications</a:t>
            </a:r>
          </a:p>
          <a:p>
            <a:pPr lvl="1"/>
            <a:r>
              <a:rPr lang="en-US" dirty="0" smtClean="0"/>
              <a:t>CSS</a:t>
            </a:r>
            <a:r>
              <a:rPr lang="en-US" b="1" dirty="0" smtClean="0"/>
              <a:t>® - Certified Support Specialist</a:t>
            </a:r>
          </a:p>
          <a:p>
            <a:pPr lvl="1"/>
            <a:r>
              <a:rPr lang="en-US" b="1" dirty="0" smtClean="0"/>
              <a:t>CMC – Certified Maintenance Coordinator</a:t>
            </a:r>
          </a:p>
          <a:p>
            <a:pPr lvl="1"/>
            <a:r>
              <a:rPr lang="en-US" b="1" dirty="0" smtClean="0"/>
              <a:t>CRMB – Certified Residential Management Bookkeeper</a:t>
            </a:r>
            <a:endParaRPr lang="en-US" dirty="0" smtClean="0"/>
          </a:p>
          <a:p>
            <a:r>
              <a:rPr lang="en-US" dirty="0" smtClean="0"/>
              <a:t>NARPM</a:t>
            </a:r>
            <a:r>
              <a:rPr lang="en-US" b="1" dirty="0" smtClean="0"/>
              <a:t>®</a:t>
            </a:r>
            <a:r>
              <a:rPr lang="en-US" dirty="0" smtClean="0"/>
              <a:t> has 3 Designations</a:t>
            </a:r>
          </a:p>
          <a:p>
            <a:pPr lvl="1"/>
            <a:r>
              <a:rPr lang="en-US" dirty="0" smtClean="0"/>
              <a:t>2 Individual Designations</a:t>
            </a:r>
          </a:p>
          <a:p>
            <a:pPr lvl="2"/>
            <a:r>
              <a:rPr lang="en-US" dirty="0" smtClean="0"/>
              <a:t>RMP</a:t>
            </a:r>
            <a:r>
              <a:rPr lang="en-US" b="1" dirty="0" smtClean="0"/>
              <a:t>®  - Residential Management Professional</a:t>
            </a:r>
          </a:p>
          <a:p>
            <a:pPr lvl="2"/>
            <a:r>
              <a:rPr lang="en-US" b="1" dirty="0" smtClean="0"/>
              <a:t>MPM® - Master Property Manager</a:t>
            </a:r>
            <a:endParaRPr lang="en-US" dirty="0" smtClean="0"/>
          </a:p>
          <a:p>
            <a:pPr lvl="1"/>
            <a:r>
              <a:rPr lang="en-US" dirty="0" smtClean="0"/>
              <a:t>1 Company Designation</a:t>
            </a:r>
          </a:p>
          <a:p>
            <a:pPr lvl="2"/>
            <a:r>
              <a:rPr lang="en-US" dirty="0" smtClean="0"/>
              <a:t>CRMC</a:t>
            </a:r>
            <a:r>
              <a:rPr lang="en-US" b="1" dirty="0" smtClean="0"/>
              <a:t>® - Certified Residential Management Company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NARPM</a:t>
            </a:r>
            <a:r>
              <a:rPr lang="en-US" b="1" dirty="0" smtClean="0"/>
              <a:t>®</a:t>
            </a:r>
            <a:r>
              <a:rPr lang="en-US" dirty="0" smtClean="0"/>
              <a:t> Designations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Certified Support Specialist</a:t>
            </a:r>
          </a:p>
          <a:p>
            <a:r>
              <a:rPr lang="en-US" dirty="0" smtClean="0"/>
              <a:t>The </a:t>
            </a:r>
            <a:r>
              <a:rPr lang="en-US" dirty="0"/>
              <a:t>CSS® </a:t>
            </a:r>
            <a:r>
              <a:rPr lang="en-US" dirty="0" smtClean="0"/>
              <a:t> </a:t>
            </a:r>
            <a:r>
              <a:rPr lang="en-US" dirty="0"/>
              <a:t>is the </a:t>
            </a:r>
            <a:r>
              <a:rPr lang="en-US" dirty="0" smtClean="0"/>
              <a:t>first </a:t>
            </a:r>
            <a:r>
              <a:rPr lang="en-US" dirty="0"/>
              <a:t>certification available from NARPM®. </a:t>
            </a:r>
            <a:endParaRPr lang="en-US" dirty="0" smtClean="0"/>
          </a:p>
          <a:p>
            <a:r>
              <a:rPr lang="en-US" dirty="0" smtClean="0"/>
              <a:t>Designed for anyone who works in Property Management who is a Support Staff Member</a:t>
            </a:r>
          </a:p>
          <a:p>
            <a:r>
              <a:rPr lang="en-US" dirty="0" smtClean="0"/>
              <a:t>Currently there are 10 Members who hold the </a:t>
            </a:r>
            <a:r>
              <a:rPr lang="en-US" dirty="0"/>
              <a:t>CSS</a:t>
            </a:r>
            <a:r>
              <a:rPr lang="en-US" dirty="0" smtClean="0"/>
              <a:t>® Certification representing the top 3% of </a:t>
            </a:r>
            <a:r>
              <a:rPr lang="en-US" dirty="0"/>
              <a:t>NARPM® </a:t>
            </a:r>
            <a:r>
              <a:rPr lang="en-US" dirty="0" smtClean="0"/>
              <a:t>Support Staff Members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Certification - CSS®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947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Certified Maintenance Coordinator</a:t>
            </a:r>
            <a:endParaRPr lang="en-US" sz="1200" dirty="0" smtClean="0"/>
          </a:p>
          <a:p>
            <a:r>
              <a:rPr lang="en-US" sz="2800" dirty="0" smtClean="0"/>
              <a:t>The </a:t>
            </a:r>
            <a:r>
              <a:rPr lang="en-US" sz="2800" b="1" dirty="0" smtClean="0"/>
              <a:t>CMC</a:t>
            </a:r>
            <a:r>
              <a:rPr lang="en-US" sz="2800" dirty="0" smtClean="0"/>
              <a:t> is one of the newest certifications available from NARPM®. </a:t>
            </a:r>
          </a:p>
          <a:p>
            <a:r>
              <a:rPr lang="en-US" sz="2800" dirty="0" smtClean="0"/>
              <a:t>Designed for those individuals who work in the “tranquil” world of Maintenance</a:t>
            </a:r>
          </a:p>
          <a:p>
            <a:r>
              <a:rPr lang="en-US" sz="2800" dirty="0" smtClean="0"/>
              <a:t>As of today there are ZERO CMCs</a:t>
            </a:r>
          </a:p>
          <a:p>
            <a:r>
              <a:rPr lang="en-US" sz="2800" dirty="0" smtClean="0"/>
              <a:t>Who wants to be the first one?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Certification - CMC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Certified Residential Management Bookkeeper</a:t>
            </a:r>
            <a:endParaRPr lang="en-US" sz="1400" dirty="0" smtClean="0"/>
          </a:p>
          <a:p>
            <a:r>
              <a:rPr lang="en-US" sz="2800" dirty="0" smtClean="0"/>
              <a:t>The </a:t>
            </a:r>
            <a:r>
              <a:rPr lang="en-US" sz="2800" b="1" dirty="0" smtClean="0"/>
              <a:t>CRMB</a:t>
            </a:r>
            <a:r>
              <a:rPr lang="en-US" sz="2800" dirty="0" smtClean="0"/>
              <a:t> is one of the newest certifications available from NARPM®. </a:t>
            </a:r>
          </a:p>
          <a:p>
            <a:r>
              <a:rPr lang="en-US" sz="2800" dirty="0" smtClean="0"/>
              <a:t>Designed for the members who work in the Accounting or Bookkeeping area of Property Management</a:t>
            </a:r>
          </a:p>
          <a:p>
            <a:r>
              <a:rPr lang="en-US" sz="2800" dirty="0" smtClean="0"/>
              <a:t>Currently there are ZERO CRMBs in </a:t>
            </a:r>
            <a:r>
              <a:rPr lang="en-US" sz="2800" dirty="0"/>
              <a:t>NARPM®</a:t>
            </a:r>
            <a:endParaRPr lang="en-US" sz="2800" dirty="0" smtClean="0"/>
          </a:p>
          <a:p>
            <a:r>
              <a:rPr lang="en-US" sz="2800" dirty="0" smtClean="0"/>
              <a:t>Who wants to be the first one?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Certification CRMB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Residential Management Professional</a:t>
            </a:r>
          </a:p>
          <a:p>
            <a:r>
              <a:rPr lang="en-US" dirty="0" smtClean="0"/>
              <a:t>Awarded to Property Managers who have completed:</a:t>
            </a:r>
          </a:p>
          <a:p>
            <a:pPr lvl="1"/>
            <a:r>
              <a:rPr lang="en-US" dirty="0" smtClean="0"/>
              <a:t>extensive course work</a:t>
            </a:r>
          </a:p>
          <a:p>
            <a:pPr lvl="1"/>
            <a:r>
              <a:rPr lang="en-US" dirty="0" smtClean="0"/>
              <a:t>service projects for their Chapter and NARPM</a:t>
            </a:r>
            <a:r>
              <a:rPr lang="en-US" dirty="0"/>
              <a:t>®</a:t>
            </a:r>
            <a:endParaRPr lang="en-US" dirty="0" smtClean="0"/>
          </a:p>
          <a:p>
            <a:pPr lvl="1"/>
            <a:r>
              <a:rPr lang="en-US" dirty="0" smtClean="0"/>
              <a:t>demonstrated dedication to the industry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NARPM</a:t>
            </a:r>
            <a:r>
              <a:rPr lang="en-US" dirty="0"/>
              <a:t>®</a:t>
            </a:r>
            <a:r>
              <a:rPr lang="en-US" dirty="0" smtClean="0"/>
              <a:t> has awarded 552 RMP</a:t>
            </a:r>
            <a:r>
              <a:rPr lang="en-US" dirty="0"/>
              <a:t>®</a:t>
            </a:r>
            <a:r>
              <a:rPr lang="en-US" dirty="0" smtClean="0"/>
              <a:t>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Currently there are 411 active RMP</a:t>
            </a:r>
            <a:r>
              <a:rPr lang="en-US" dirty="0"/>
              <a:t>®</a:t>
            </a:r>
            <a:r>
              <a:rPr lang="en-US" dirty="0" smtClean="0"/>
              <a:t>s (10% of the membership)</a:t>
            </a:r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Designations - RMP</a:t>
            </a:r>
            <a:r>
              <a:rPr lang="en-US" b="1" dirty="0"/>
              <a:t>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67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Master Property Manager</a:t>
            </a:r>
          </a:p>
          <a:p>
            <a:r>
              <a:rPr lang="en-US" dirty="0" smtClean="0"/>
              <a:t>Awarded to Property Managers who have attained their RMP</a:t>
            </a:r>
            <a:r>
              <a:rPr lang="en-US" dirty="0"/>
              <a:t>®</a:t>
            </a:r>
            <a:r>
              <a:rPr lang="en-US" dirty="0" smtClean="0"/>
              <a:t> Designation</a:t>
            </a:r>
          </a:p>
          <a:p>
            <a:r>
              <a:rPr lang="en-US" dirty="0" smtClean="0"/>
              <a:t>Completed advanced course requirements</a:t>
            </a:r>
          </a:p>
          <a:p>
            <a:r>
              <a:rPr lang="en-US" dirty="0" smtClean="0"/>
              <a:t>Reached the highest levels of achievement for their Chapter, NARPM</a:t>
            </a:r>
            <a:r>
              <a:rPr lang="en-US" dirty="0"/>
              <a:t>®</a:t>
            </a:r>
            <a:r>
              <a:rPr lang="en-US" dirty="0" smtClean="0"/>
              <a:t>, and their Community</a:t>
            </a:r>
          </a:p>
          <a:p>
            <a:r>
              <a:rPr lang="en-US" dirty="0" smtClean="0"/>
              <a:t>Highest Designation an individual may achieve in NARPM</a:t>
            </a:r>
            <a:r>
              <a:rPr lang="en-US" dirty="0"/>
              <a:t>®</a:t>
            </a:r>
            <a:endParaRPr lang="en-US" dirty="0" smtClean="0"/>
          </a:p>
          <a:p>
            <a:r>
              <a:rPr lang="en-US" dirty="0"/>
              <a:t>NARPM® </a:t>
            </a:r>
            <a:r>
              <a:rPr lang="en-US" dirty="0" smtClean="0"/>
              <a:t>has awarded </a:t>
            </a:r>
            <a:r>
              <a:rPr lang="en-US" dirty="0"/>
              <a:t>198 </a:t>
            </a:r>
            <a:r>
              <a:rPr lang="en-US" dirty="0" smtClean="0"/>
              <a:t>MPM®s</a:t>
            </a:r>
          </a:p>
          <a:p>
            <a:r>
              <a:rPr lang="en-US" dirty="0" smtClean="0"/>
              <a:t>Currently there are 170 active MPM®s  (Top 4% of  the membership)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Designation MPM®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729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Certified Residential Management Company</a:t>
            </a:r>
          </a:p>
          <a:p>
            <a:r>
              <a:rPr lang="en-US" dirty="0" smtClean="0"/>
              <a:t>This </a:t>
            </a:r>
            <a:r>
              <a:rPr lang="en-US" dirty="0"/>
              <a:t>esteemed designation is awarded to those professional property management firms that demonstrate a high standard in both procedures and customer service.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detailed examination of the company and recommendations from clients and peers are required for this designation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NARPM</a:t>
            </a:r>
            <a:r>
              <a:rPr lang="en-US" dirty="0"/>
              <a:t>®</a:t>
            </a:r>
            <a:r>
              <a:rPr lang="en-US" dirty="0" smtClean="0"/>
              <a:t> has awarded 49 CRMC</a:t>
            </a:r>
            <a:r>
              <a:rPr lang="en-US" dirty="0"/>
              <a:t>®</a:t>
            </a:r>
            <a:r>
              <a:rPr lang="en-US" dirty="0" smtClean="0"/>
              <a:t>s</a:t>
            </a:r>
          </a:p>
          <a:p>
            <a:r>
              <a:rPr lang="en-US" dirty="0" smtClean="0"/>
              <a:t>Currently there are 46 </a:t>
            </a:r>
            <a:r>
              <a:rPr lang="en-US" dirty="0"/>
              <a:t>active  CRMC®s </a:t>
            </a:r>
            <a:r>
              <a:rPr lang="en-US" dirty="0" smtClean="0"/>
              <a:t>(Top 1% of the membership)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What: Designation CRMC®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028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827</TotalTime>
  <Words>1287</Words>
  <Application>Microsoft Office PowerPoint</Application>
  <PresentationFormat>On-screen Show (4:3)</PresentationFormat>
  <Paragraphs>144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Paper</vt:lpstr>
      <vt:lpstr>The What, Why and How of NARPM® Designations </vt:lpstr>
      <vt:lpstr> NARPM® Designations</vt:lpstr>
      <vt:lpstr>What: NARPM® Designations </vt:lpstr>
      <vt:lpstr>What: Certification - CSS®</vt:lpstr>
      <vt:lpstr>What: Certification - CMC</vt:lpstr>
      <vt:lpstr>What: Certification CRMB</vt:lpstr>
      <vt:lpstr>What: Designations - RMP®</vt:lpstr>
      <vt:lpstr>What: Designation MPM®</vt:lpstr>
      <vt:lpstr>What: Designation CRMC®</vt:lpstr>
      <vt:lpstr>NARPM® Designations</vt:lpstr>
      <vt:lpstr>Why: NARPM® Designations</vt:lpstr>
      <vt:lpstr>NARPM® Designations</vt:lpstr>
      <vt:lpstr>How: NARPM® Designations</vt:lpstr>
      <vt:lpstr>How: NARPM® Designations </vt:lpstr>
      <vt:lpstr>How: Certifications</vt:lpstr>
      <vt:lpstr>How: CSS® Requirements</vt:lpstr>
      <vt:lpstr>How: CMC Requirements</vt:lpstr>
      <vt:lpstr>How: CRMB Requirements</vt:lpstr>
      <vt:lpstr>How: RMP® Requirements</vt:lpstr>
      <vt:lpstr>How: MPM® Requirements</vt:lpstr>
      <vt:lpstr>How: CRMC ® Requirements</vt:lpstr>
      <vt:lpstr>The What, Why and How      of NARPM® Designations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What, How and Why of NARPM® Designations</dc:title>
  <dc:creator>Brian Birdy</dc:creator>
  <cp:lastModifiedBy>Brian Birdy</cp:lastModifiedBy>
  <cp:revision>24</cp:revision>
  <dcterms:created xsi:type="dcterms:W3CDTF">2014-03-11T22:07:04Z</dcterms:created>
  <dcterms:modified xsi:type="dcterms:W3CDTF">2014-03-26T18:41:40Z</dcterms:modified>
</cp:coreProperties>
</file>