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8" r:id="rId5"/>
    <p:sldId id="260" r:id="rId6"/>
    <p:sldId id="261" r:id="rId7"/>
    <p:sldId id="262" r:id="rId8"/>
    <p:sldId id="271" r:id="rId9"/>
    <p:sldId id="263" r:id="rId10"/>
    <p:sldId id="264" r:id="rId11"/>
    <p:sldId id="265" r:id="rId12"/>
    <p:sldId id="266" r:id="rId13"/>
    <p:sldId id="269" r:id="rId14"/>
    <p:sldId id="267"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2562" y="-1098"/>
      </p:cViewPr>
      <p:guideLst>
        <p:guide orient="horz" pos="2342"/>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9144000" cy="6905256"/>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087628" y="6356350"/>
            <a:ext cx="968744" cy="365125"/>
          </a:xfrm>
        </p:spPr>
        <p:txBody>
          <a:bodyPr/>
          <a:lstStyle>
            <a:lvl1pPr algn="ctr">
              <a:defRPr/>
            </a:lvl1pPr>
          </a:lstStyle>
          <a:p>
            <a:fld id="{2D12C657-E2FA-C945-8AB1-1E0C836BB555}" type="slidenum">
              <a:rPr lang="en-US" smtClean="0"/>
              <a:pPr/>
              <a:t>‹#›</a:t>
            </a:fld>
            <a:endParaRPr lang="en-US" dirty="0"/>
          </a:p>
        </p:txBody>
      </p:sp>
    </p:spTree>
    <p:extLst>
      <p:ext uri="{BB962C8B-B14F-4D97-AF65-F5344CB8AC3E}">
        <p14:creationId xmlns:p14="http://schemas.microsoft.com/office/powerpoint/2010/main" val="36738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AAE1-4683-2149-85ED-436262FFE759}"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61399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AAE1-4683-2149-85ED-436262FFE759}"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193718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AAE1-4683-2149-85ED-436262FFE759}"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12872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5AAE1-4683-2149-85ED-436262FFE759}" type="datetimeFigureOut">
              <a:rPr lang="en-US" smtClean="0"/>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251479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5AAE1-4683-2149-85ED-436262FFE759}"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408770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5AAE1-4683-2149-85ED-436262FFE759}" type="datetimeFigureOut">
              <a:rPr lang="en-US" smtClean="0"/>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92352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5AAE1-4683-2149-85ED-436262FFE759}" type="datetimeFigureOut">
              <a:rPr lang="en-US" smtClean="0"/>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151783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5AAE1-4683-2149-85ED-436262FFE759}" type="datetimeFigureOut">
              <a:rPr lang="en-US" smtClean="0"/>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5361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5AAE1-4683-2149-85ED-436262FFE759}"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31306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5AAE1-4683-2149-85ED-436262FFE759}" type="datetimeFigureOut">
              <a:rPr lang="en-US" smtClean="0"/>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2C657-E2FA-C945-8AB1-1E0C836BB555}" type="slidenum">
              <a:rPr lang="en-US" smtClean="0"/>
              <a:t>‹#›</a:t>
            </a:fld>
            <a:endParaRPr lang="en-US"/>
          </a:p>
        </p:txBody>
      </p:sp>
    </p:spTree>
    <p:extLst>
      <p:ext uri="{BB962C8B-B14F-4D97-AF65-F5344CB8AC3E}">
        <p14:creationId xmlns:p14="http://schemas.microsoft.com/office/powerpoint/2010/main" val="34658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5AAE1-4683-2149-85ED-436262FFE759}" type="datetimeFigureOut">
              <a:rPr lang="en-US" smtClean="0"/>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2C657-E2FA-C945-8AB1-1E0C836BB555}" type="slidenum">
              <a:rPr lang="en-US" smtClean="0"/>
              <a:t>‹#›</a:t>
            </a:fld>
            <a:endParaRPr lang="en-US"/>
          </a:p>
        </p:txBody>
      </p:sp>
    </p:spTree>
    <p:extLst>
      <p:ext uri="{BB962C8B-B14F-4D97-AF65-F5344CB8AC3E}">
        <p14:creationId xmlns:p14="http://schemas.microsoft.com/office/powerpoint/2010/main" val="324225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958385"/>
          </a:xfrm>
        </p:spPr>
        <p:txBody>
          <a:bodyPr/>
          <a:lstStyle/>
          <a:p>
            <a:r>
              <a:rPr lang="en-US" dirty="0" smtClean="0">
                <a:solidFill>
                  <a:schemeClr val="tx2">
                    <a:lumMod val="40000"/>
                    <a:lumOff val="60000"/>
                  </a:schemeClr>
                </a:solidFill>
                <a:latin typeface="Arial"/>
                <a:cs typeface="Arial"/>
              </a:rPr>
              <a:t>NARPM 2014</a:t>
            </a:r>
            <a:endParaRPr lang="en-US" dirty="0">
              <a:solidFill>
                <a:schemeClr val="tx2">
                  <a:lumMod val="40000"/>
                  <a:lumOff val="60000"/>
                </a:schemeClr>
              </a:solidFill>
              <a:latin typeface="Arial"/>
              <a:cs typeface="Arial"/>
            </a:endParaRPr>
          </a:p>
        </p:txBody>
      </p:sp>
      <p:sp>
        <p:nvSpPr>
          <p:cNvPr id="7" name="Title 1"/>
          <p:cNvSpPr txBox="1">
            <a:spLocks/>
          </p:cNvSpPr>
          <p:nvPr/>
        </p:nvSpPr>
        <p:spPr>
          <a:xfrm>
            <a:off x="685800" y="247734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bg1"/>
                </a:solidFill>
                <a:latin typeface="Arial"/>
                <a:ea typeface="+mj-ea"/>
                <a:cs typeface="Arial"/>
              </a:defRPr>
            </a:lvl1p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IT’S ALL ABOUT THE TEAM!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222469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4663" y="1"/>
            <a:ext cx="12359863" cy="9269898"/>
          </a:xfrm>
          <a:prstGeom prst="rect">
            <a:avLst/>
          </a:prstGeom>
        </p:spPr>
      </p:pic>
      <p:sp>
        <p:nvSpPr>
          <p:cNvPr id="2" name="Title 1"/>
          <p:cNvSpPr>
            <a:spLocks noGrp="1"/>
          </p:cNvSpPr>
          <p:nvPr>
            <p:ph type="title"/>
          </p:nvPr>
        </p:nvSpPr>
        <p:spPr>
          <a:xfrm>
            <a:off x="457200" y="139692"/>
            <a:ext cx="8229600" cy="1143000"/>
          </a:xfrm>
        </p:spPr>
        <p:txBody>
          <a:bodyPr>
            <a:normAutofit fontScale="90000"/>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IDENTIFYING THE OFFENDERS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3" name="Content Placeholder 2"/>
          <p:cNvSpPr>
            <a:spLocks noGrp="1"/>
          </p:cNvSpPr>
          <p:nvPr>
            <p:ph idx="1"/>
          </p:nvPr>
        </p:nvSpPr>
        <p:spPr>
          <a:xfrm>
            <a:off x="756745" y="1478922"/>
            <a:ext cx="8229600" cy="1511300"/>
          </a:xfrm>
        </p:spPr>
        <p:txBody>
          <a:bodyPr>
            <a:normAutofit/>
          </a:bodyPr>
          <a:lstStyle/>
          <a:p>
            <a:r>
              <a:rPr lang="en-US" sz="2400" b="1" dirty="0" smtClean="0">
                <a:solidFill>
                  <a:srgbClr val="FFFFFF"/>
                </a:solidFill>
                <a:latin typeface="Arial"/>
                <a:cs typeface="Arial"/>
              </a:rPr>
              <a:t>What motivates a </a:t>
            </a:r>
            <a:r>
              <a:rPr lang="en-US" sz="2400" b="1" dirty="0" smtClean="0">
                <a:solidFill>
                  <a:srgbClr val="FFFFFF"/>
                </a:solidFill>
                <a:latin typeface="Arial"/>
                <a:cs typeface="Arial"/>
              </a:rPr>
              <a:t>gossiper?</a:t>
            </a:r>
            <a:endParaRPr lang="en-US" sz="2400" b="1" dirty="0">
              <a:solidFill>
                <a:srgbClr val="FFFFFF"/>
              </a:solidFill>
              <a:latin typeface="Arial"/>
              <a:cs typeface="Arial"/>
            </a:endParaRPr>
          </a:p>
          <a:p>
            <a:r>
              <a:rPr lang="en-US" sz="2400" b="1" dirty="0" smtClean="0">
                <a:solidFill>
                  <a:srgbClr val="FFFFFF"/>
                </a:solidFill>
                <a:latin typeface="Arial"/>
                <a:cs typeface="Arial"/>
              </a:rPr>
              <a:t>Don’t </a:t>
            </a:r>
            <a:r>
              <a:rPr lang="en-US" sz="2400" b="1" dirty="0" smtClean="0">
                <a:solidFill>
                  <a:srgbClr val="FFFFFF"/>
                </a:solidFill>
                <a:latin typeface="Arial"/>
                <a:cs typeface="Arial"/>
              </a:rPr>
              <a:t>be fooled by spin doctors</a:t>
            </a:r>
            <a:endParaRPr lang="en-US" sz="2400" b="1" dirty="0">
              <a:solidFill>
                <a:srgbClr val="FFFFFF"/>
              </a:solidFill>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176345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544530"/>
            <a:ext cx="8229600" cy="1143000"/>
          </a:xfrm>
        </p:spPr>
        <p:txBody>
          <a:bodyPr>
            <a:noAutofit/>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GETTING TO THE BOTTOM OF THE TELEPHONE GAME</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Tree>
    <p:extLst>
      <p:ext uri="{BB962C8B-B14F-4D97-AF65-F5344CB8AC3E}">
        <p14:creationId xmlns:p14="http://schemas.microsoft.com/office/powerpoint/2010/main" val="409477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27010"/>
            <a:ext cx="8229600" cy="1143000"/>
          </a:xfrm>
        </p:spPr>
        <p:txBody>
          <a:bodyPr>
            <a:noAutofit/>
          </a:bodyPr>
          <a:lstStyle/>
          <a:p>
            <a:r>
              <a:rPr lang="en-US" b="1" dirty="0" smtClean="0">
                <a:solidFill>
                  <a:schemeClr val="bg1">
                    <a:lumMod val="50000"/>
                  </a:schemeClr>
                </a:solidFill>
                <a:latin typeface="Arial"/>
                <a:cs typeface="Arial"/>
              </a:rPr>
              <a:t>EVOLVING CHANGE IN A GOSSIP-HEAVY OFFICE</a:t>
            </a:r>
            <a:endParaRPr lang="en-US" b="1" dirty="0">
              <a:solidFill>
                <a:schemeClr val="bg1">
                  <a:lumMod val="50000"/>
                </a:schemeClr>
              </a:solidFill>
              <a:latin typeface="Arial"/>
              <a:cs typeface="Arial"/>
            </a:endParaRPr>
          </a:p>
        </p:txBody>
      </p:sp>
      <p:sp>
        <p:nvSpPr>
          <p:cNvPr id="3" name="Content Placeholder 2"/>
          <p:cNvSpPr>
            <a:spLocks noGrp="1"/>
          </p:cNvSpPr>
          <p:nvPr>
            <p:ph idx="1"/>
          </p:nvPr>
        </p:nvSpPr>
        <p:spPr>
          <a:xfrm>
            <a:off x="457200" y="1544635"/>
            <a:ext cx="8229600" cy="654050"/>
          </a:xfrm>
        </p:spPr>
        <p:txBody>
          <a:bodyPr>
            <a:normAutofit/>
          </a:bodyPr>
          <a:lstStyle/>
          <a:p>
            <a:pPr marL="0" indent="0" algn="ctr">
              <a:buNone/>
            </a:pPr>
            <a:r>
              <a:rPr lang="en-US" sz="2400" b="1" dirty="0" smtClean="0">
                <a:solidFill>
                  <a:srgbClr val="7F7F7F"/>
                </a:solidFill>
                <a:latin typeface="Arial"/>
                <a:cs typeface="Arial"/>
              </a:rPr>
              <a:t>Feedback vs. Gossip</a:t>
            </a:r>
          </a:p>
        </p:txBody>
      </p:sp>
    </p:spTree>
    <p:extLst>
      <p:ext uri="{BB962C8B-B14F-4D97-AF65-F5344CB8AC3E}">
        <p14:creationId xmlns:p14="http://schemas.microsoft.com/office/powerpoint/2010/main" val="92462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741633"/>
            <a:ext cx="9144000" cy="1470025"/>
          </a:xfrm>
        </p:spPr>
        <p:txBody>
          <a:bodyPr>
            <a:normAutofit/>
          </a:bodyPr>
          <a:lstStyle/>
          <a:p>
            <a:r>
              <a:rPr lang="en-US" sz="4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DAILY COACHING / MENTORING</a:t>
            </a:r>
            <a:endParaRPr lang="en-US" sz="4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3" name="Picture 2"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325405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187320"/>
            <a:ext cx="9144000" cy="1143000"/>
          </a:xfrm>
        </p:spPr>
        <p:txBody>
          <a:bodyPr>
            <a:noAutofit/>
          </a:bodyPr>
          <a:lstStyle/>
          <a:p>
            <a:r>
              <a:rPr lang="en-US" sz="4200" b="1" dirty="0" smtClean="0">
                <a:solidFill>
                  <a:schemeClr val="tx1">
                    <a:lumMod val="65000"/>
                    <a:lumOff val="35000"/>
                  </a:schemeClr>
                </a:solidFill>
                <a:latin typeface="Arial"/>
                <a:cs typeface="Arial"/>
              </a:rPr>
              <a:t>DAILY COACHING / MENTORING</a:t>
            </a:r>
            <a:endParaRPr lang="en-US" sz="4200" b="1" dirty="0">
              <a:solidFill>
                <a:schemeClr val="tx1">
                  <a:lumMod val="65000"/>
                  <a:lumOff val="35000"/>
                </a:schemeClr>
              </a:solidFill>
              <a:latin typeface="Arial"/>
              <a:cs typeface="Arial"/>
            </a:endParaRPr>
          </a:p>
        </p:txBody>
      </p:sp>
      <p:sp>
        <p:nvSpPr>
          <p:cNvPr id="3" name="Content Placeholder 2"/>
          <p:cNvSpPr>
            <a:spLocks noGrp="1"/>
          </p:cNvSpPr>
          <p:nvPr>
            <p:ph idx="1"/>
          </p:nvPr>
        </p:nvSpPr>
        <p:spPr>
          <a:xfrm>
            <a:off x="457200" y="1306506"/>
            <a:ext cx="5662613" cy="2300287"/>
          </a:xfrm>
        </p:spPr>
        <p:txBody>
          <a:bodyPr>
            <a:normAutofit/>
          </a:bodyPr>
          <a:lstStyle/>
          <a:p>
            <a:r>
              <a:rPr lang="en-US" sz="2400" b="1" dirty="0" smtClean="0">
                <a:solidFill>
                  <a:srgbClr val="595959"/>
                </a:solidFill>
                <a:latin typeface="Arial"/>
                <a:cs typeface="Arial"/>
              </a:rPr>
              <a:t>Coaching not </a:t>
            </a:r>
            <a:r>
              <a:rPr lang="en-US" sz="2400" b="1" dirty="0" smtClean="0">
                <a:solidFill>
                  <a:srgbClr val="595959"/>
                </a:solidFill>
                <a:latin typeface="Arial"/>
                <a:cs typeface="Arial"/>
              </a:rPr>
              <a:t>telling</a:t>
            </a:r>
            <a:endParaRPr lang="en-US" sz="2400" b="1" dirty="0">
              <a:solidFill>
                <a:srgbClr val="595959"/>
              </a:solidFill>
              <a:latin typeface="Arial"/>
              <a:cs typeface="Arial"/>
            </a:endParaRPr>
          </a:p>
          <a:p>
            <a:r>
              <a:rPr lang="en-US" sz="2400" b="1" dirty="0" smtClean="0">
                <a:solidFill>
                  <a:srgbClr val="595959"/>
                </a:solidFill>
                <a:latin typeface="Arial"/>
                <a:cs typeface="Arial"/>
              </a:rPr>
              <a:t>Individual </a:t>
            </a:r>
            <a:r>
              <a:rPr lang="en-US" sz="2400" b="1" dirty="0" smtClean="0">
                <a:solidFill>
                  <a:srgbClr val="595959"/>
                </a:solidFill>
                <a:latin typeface="Arial"/>
                <a:cs typeface="Arial"/>
              </a:rPr>
              <a:t>development </a:t>
            </a:r>
            <a:r>
              <a:rPr lang="en-US" sz="2400" b="1" dirty="0" smtClean="0">
                <a:solidFill>
                  <a:srgbClr val="595959"/>
                </a:solidFill>
                <a:latin typeface="Arial"/>
                <a:cs typeface="Arial"/>
              </a:rPr>
              <a:t>plan</a:t>
            </a:r>
            <a:endParaRPr lang="en-US" sz="2400" b="1" dirty="0">
              <a:solidFill>
                <a:srgbClr val="595959"/>
              </a:solidFill>
              <a:latin typeface="Arial"/>
              <a:cs typeface="Arial"/>
            </a:endParaRPr>
          </a:p>
          <a:p>
            <a:r>
              <a:rPr lang="en-US" sz="2400" b="1" dirty="0" smtClean="0">
                <a:solidFill>
                  <a:srgbClr val="595959"/>
                </a:solidFill>
                <a:latin typeface="Arial"/>
                <a:cs typeface="Arial"/>
              </a:rPr>
              <a:t>Annual </a:t>
            </a:r>
            <a:r>
              <a:rPr lang="en-US" sz="2400" b="1" dirty="0" smtClean="0">
                <a:solidFill>
                  <a:srgbClr val="595959"/>
                </a:solidFill>
                <a:latin typeface="Arial"/>
                <a:cs typeface="Arial"/>
              </a:rPr>
              <a:t>reviews</a:t>
            </a:r>
          </a:p>
        </p:txBody>
      </p:sp>
    </p:spTree>
    <p:extLst>
      <p:ext uri="{BB962C8B-B14F-4D97-AF65-F5344CB8AC3E}">
        <p14:creationId xmlns:p14="http://schemas.microsoft.com/office/powerpoint/2010/main" val="2374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2060"/>
          <a:stretch/>
        </p:blipFill>
        <p:spPr>
          <a:xfrm>
            <a:off x="0" y="0"/>
            <a:ext cx="10743525" cy="8048445"/>
          </a:xfrm>
          <a:prstGeom prst="rect">
            <a:avLst/>
          </a:prstGeom>
        </p:spPr>
      </p:pic>
      <p:sp>
        <p:nvSpPr>
          <p:cNvPr id="2" name="Title 1"/>
          <p:cNvSpPr>
            <a:spLocks noGrp="1"/>
          </p:cNvSpPr>
          <p:nvPr>
            <p:ph type="title"/>
          </p:nvPr>
        </p:nvSpPr>
        <p:spPr>
          <a:xfrm>
            <a:off x="457200" y="631848"/>
            <a:ext cx="8229600" cy="1143000"/>
          </a:xfrm>
        </p:spPr>
        <p:txBody>
          <a:bodyPr/>
          <a:lstStyle/>
          <a:p>
            <a:pPr algn="l"/>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COACHING NOT TELLING</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
        <p:nvSpPr>
          <p:cNvPr id="6" name="Content Placeholder 2"/>
          <p:cNvSpPr>
            <a:spLocks noGrp="1"/>
          </p:cNvSpPr>
          <p:nvPr>
            <p:ph idx="1"/>
          </p:nvPr>
        </p:nvSpPr>
        <p:spPr>
          <a:xfrm>
            <a:off x="854015" y="1845288"/>
            <a:ext cx="5662613" cy="2300287"/>
          </a:xfrm>
        </p:spPr>
        <p:txBody>
          <a:bodyPr>
            <a:normAutofit/>
          </a:bodyPr>
          <a:lstStyle/>
          <a:p>
            <a:r>
              <a:rPr lang="en-US" sz="2400" b="1" dirty="0" smtClean="0">
                <a:solidFill>
                  <a:schemeClr val="bg1"/>
                </a:solidFill>
                <a:latin typeface="Arial"/>
                <a:cs typeface="Arial"/>
              </a:rPr>
              <a:t>Do what I say, not what I </a:t>
            </a:r>
            <a:r>
              <a:rPr lang="en-US" sz="2400" b="1" dirty="0" smtClean="0">
                <a:solidFill>
                  <a:schemeClr val="bg1"/>
                </a:solidFill>
                <a:latin typeface="Arial"/>
                <a:cs typeface="Arial"/>
              </a:rPr>
              <a:t>do</a:t>
            </a:r>
            <a:endParaRPr lang="en-US" sz="2400" b="1" dirty="0">
              <a:solidFill>
                <a:schemeClr val="bg1"/>
              </a:solidFill>
              <a:latin typeface="Arial"/>
              <a:cs typeface="Arial"/>
            </a:endParaRPr>
          </a:p>
          <a:p>
            <a:r>
              <a:rPr lang="en-US" sz="2400" b="1" dirty="0" smtClean="0">
                <a:solidFill>
                  <a:schemeClr val="bg1"/>
                </a:solidFill>
                <a:latin typeface="Arial"/>
                <a:cs typeface="Arial"/>
              </a:rPr>
              <a:t>Ask </a:t>
            </a:r>
            <a:r>
              <a:rPr lang="en-US" sz="2400" b="1" dirty="0" smtClean="0">
                <a:solidFill>
                  <a:schemeClr val="bg1"/>
                </a:solidFill>
                <a:latin typeface="Arial"/>
                <a:cs typeface="Arial"/>
              </a:rPr>
              <a:t>the </a:t>
            </a:r>
            <a:r>
              <a:rPr lang="en-US" sz="2400" b="1" dirty="0" smtClean="0">
                <a:solidFill>
                  <a:schemeClr val="bg1"/>
                </a:solidFill>
                <a:latin typeface="Arial"/>
                <a:cs typeface="Arial"/>
              </a:rPr>
              <a:t>question</a:t>
            </a:r>
            <a:endParaRPr lang="en-US" sz="2400" b="1" dirty="0">
              <a:solidFill>
                <a:schemeClr val="bg1"/>
              </a:solidFill>
              <a:latin typeface="Arial"/>
              <a:cs typeface="Arial"/>
            </a:endParaRPr>
          </a:p>
          <a:p>
            <a:r>
              <a:rPr lang="en-US" sz="2400" b="1" dirty="0" smtClean="0">
                <a:solidFill>
                  <a:schemeClr val="bg1"/>
                </a:solidFill>
                <a:latin typeface="Arial"/>
                <a:cs typeface="Arial"/>
              </a:rPr>
              <a:t>Follow </a:t>
            </a:r>
            <a:r>
              <a:rPr lang="en-US" sz="2400" b="1" dirty="0" smtClean="0">
                <a:solidFill>
                  <a:schemeClr val="bg1"/>
                </a:solidFill>
                <a:latin typeface="Arial"/>
                <a:cs typeface="Arial"/>
              </a:rPr>
              <a:t>up</a:t>
            </a:r>
          </a:p>
        </p:txBody>
      </p:sp>
    </p:spTree>
    <p:extLst>
      <p:ext uri="{BB962C8B-B14F-4D97-AF65-F5344CB8AC3E}">
        <p14:creationId xmlns:p14="http://schemas.microsoft.com/office/powerpoint/2010/main" val="201904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8378" b="24366"/>
          <a:stretch/>
        </p:blipFill>
        <p:spPr>
          <a:xfrm>
            <a:off x="0" y="0"/>
            <a:ext cx="11603421" cy="7882759"/>
          </a:xfrm>
          <a:prstGeom prst="rect">
            <a:avLst/>
          </a:prstGeom>
        </p:spPr>
      </p:pic>
      <p:sp>
        <p:nvSpPr>
          <p:cNvPr id="2" name="Title 1"/>
          <p:cNvSpPr>
            <a:spLocks noGrp="1"/>
          </p:cNvSpPr>
          <p:nvPr>
            <p:ph type="title"/>
          </p:nvPr>
        </p:nvSpPr>
        <p:spPr>
          <a:xfrm>
            <a:off x="0" y="274638"/>
            <a:ext cx="9144000" cy="1143000"/>
          </a:xfrm>
        </p:spPr>
        <p:txBody>
          <a:bodyPr>
            <a:normAutofit/>
          </a:bodyPr>
          <a:lstStyle/>
          <a:p>
            <a:r>
              <a:rPr lang="en-US" sz="3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INDIVIDUAL DEVELOPMENT PLANS</a:t>
            </a:r>
            <a:endParaRPr lang="en-US" sz="3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
        <p:nvSpPr>
          <p:cNvPr id="6" name="Content Placeholder 2"/>
          <p:cNvSpPr>
            <a:spLocks noGrp="1"/>
          </p:cNvSpPr>
          <p:nvPr>
            <p:ph idx="1"/>
          </p:nvPr>
        </p:nvSpPr>
        <p:spPr>
          <a:xfrm>
            <a:off x="854015" y="1845288"/>
            <a:ext cx="5662613" cy="2300287"/>
          </a:xfrm>
        </p:spPr>
        <p:txBody>
          <a:bodyPr>
            <a:normAutofit/>
          </a:bodyPr>
          <a:lstStyle/>
          <a:p>
            <a:r>
              <a:rPr lang="en-US" sz="2400" b="1" dirty="0" smtClean="0">
                <a:solidFill>
                  <a:schemeClr val="bg1"/>
                </a:solidFill>
                <a:latin typeface="Arial"/>
                <a:cs typeface="Arial"/>
              </a:rPr>
              <a:t>Assign mentors</a:t>
            </a:r>
          </a:p>
          <a:p>
            <a:r>
              <a:rPr lang="en-US" sz="2400" b="1" dirty="0" smtClean="0">
                <a:solidFill>
                  <a:schemeClr val="bg1"/>
                </a:solidFill>
                <a:latin typeface="Arial"/>
                <a:cs typeface="Arial"/>
              </a:rPr>
              <a:t>Document, document, document</a:t>
            </a:r>
            <a:endParaRPr lang="en-US" sz="2400" b="1" dirty="0">
              <a:solidFill>
                <a:schemeClr val="bg1"/>
              </a:solidFill>
              <a:latin typeface="Arial"/>
              <a:cs typeface="Arial"/>
            </a:endParaRPr>
          </a:p>
          <a:p>
            <a:r>
              <a:rPr lang="en-US" sz="2400" b="1" dirty="0" smtClean="0">
                <a:solidFill>
                  <a:schemeClr val="bg1"/>
                </a:solidFill>
                <a:latin typeface="Arial"/>
                <a:cs typeface="Arial"/>
              </a:rPr>
              <a:t>Ensure ownership</a:t>
            </a:r>
            <a:endParaRPr lang="en-US" sz="2400" b="1" dirty="0" smtClean="0">
              <a:solidFill>
                <a:schemeClr val="bg1"/>
              </a:solidFill>
              <a:latin typeface="Arial"/>
              <a:cs typeface="Arial"/>
            </a:endParaRPr>
          </a:p>
        </p:txBody>
      </p:sp>
    </p:spTree>
    <p:extLst>
      <p:ext uri="{BB962C8B-B14F-4D97-AF65-F5344CB8AC3E}">
        <p14:creationId xmlns:p14="http://schemas.microsoft.com/office/powerpoint/2010/main" val="400843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9519" y="0"/>
            <a:ext cx="12507311" cy="10373711"/>
          </a:xfrm>
          <a:prstGeom prst="rect">
            <a:avLst/>
          </a:prstGeom>
        </p:spPr>
      </p:pic>
      <p:sp>
        <p:nvSpPr>
          <p:cNvPr id="2" name="Title 1"/>
          <p:cNvSpPr>
            <a:spLocks noGrp="1"/>
          </p:cNvSpPr>
          <p:nvPr>
            <p:ph type="title"/>
          </p:nvPr>
        </p:nvSpPr>
        <p:spPr/>
        <p:txBody>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ANNUAL REVIEWS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
        <p:nvSpPr>
          <p:cNvPr id="6" name="Content Placeholder 2"/>
          <p:cNvSpPr>
            <a:spLocks noGrp="1"/>
          </p:cNvSpPr>
          <p:nvPr>
            <p:ph idx="1"/>
          </p:nvPr>
        </p:nvSpPr>
        <p:spPr>
          <a:xfrm>
            <a:off x="1799943" y="1449892"/>
            <a:ext cx="5662613" cy="2300287"/>
          </a:xfrm>
        </p:spPr>
        <p:txBody>
          <a:bodyPr>
            <a:noAutofit/>
          </a:bodyPr>
          <a:lstStyle/>
          <a:p>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rPr>
              <a:t>Pre-review</a:t>
            </a:r>
          </a:p>
          <a:p>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rPr>
              <a:t>Well-defined ratings</a:t>
            </a:r>
          </a:p>
          <a:p>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rPr>
              <a:t>Action items/timing assigned</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endParaRPr>
          </a:p>
        </p:txBody>
      </p:sp>
    </p:spTree>
    <p:extLst>
      <p:ext uri="{BB962C8B-B14F-4D97-AF65-F5344CB8AC3E}">
        <p14:creationId xmlns:p14="http://schemas.microsoft.com/office/powerpoint/2010/main" val="9394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741651"/>
            <a:ext cx="7772400" cy="1470025"/>
          </a:xfrm>
        </p:spPr>
        <p:txBody>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QUESTIONS?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3" name="Picture 2"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155860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86" y="0"/>
            <a:ext cx="9149885" cy="6858000"/>
          </a:xfrm>
          <a:prstGeom prst="rect">
            <a:avLst/>
          </a:prstGeom>
        </p:spPr>
      </p:pic>
      <p:sp>
        <p:nvSpPr>
          <p:cNvPr id="5" name="Title 1"/>
          <p:cNvSpPr txBox="1">
            <a:spLocks/>
          </p:cNvSpPr>
          <p:nvPr/>
        </p:nvSpPr>
        <p:spPr>
          <a:xfrm>
            <a:off x="252592" y="640998"/>
            <a:ext cx="33653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AGENDA </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3" name="Content Placeholder 2"/>
          <p:cNvSpPr>
            <a:spLocks noGrp="1"/>
          </p:cNvSpPr>
          <p:nvPr>
            <p:ph idx="1"/>
          </p:nvPr>
        </p:nvSpPr>
        <p:spPr>
          <a:xfrm>
            <a:off x="5306756" y="1570103"/>
            <a:ext cx="2934477" cy="813264"/>
          </a:xfrm>
        </p:spPr>
        <p:txBody>
          <a:bodyPr anchor="ctr">
            <a:normAutofit/>
          </a:bodyPr>
          <a:lstStyle/>
          <a:p>
            <a:pPr marL="0" indent="0">
              <a:spcBef>
                <a:spcPts val="0"/>
              </a:spcBef>
              <a:buNone/>
            </a:pPr>
            <a:r>
              <a:rPr lang="en-US" sz="1800" b="1" dirty="0" smtClean="0">
                <a:latin typeface="Arial"/>
                <a:cs typeface="Arial"/>
              </a:rPr>
              <a:t>HOW TO WORK IN A </a:t>
            </a:r>
            <a:br>
              <a:rPr lang="en-US" sz="1800" b="1" dirty="0" smtClean="0">
                <a:latin typeface="Arial"/>
                <a:cs typeface="Arial"/>
              </a:rPr>
            </a:br>
            <a:r>
              <a:rPr lang="en-US" sz="1800" b="1" dirty="0" smtClean="0">
                <a:latin typeface="Arial"/>
                <a:cs typeface="Arial"/>
              </a:rPr>
              <a:t>TEAM</a:t>
            </a:r>
            <a:r>
              <a:rPr lang="en-US" sz="1800" b="1" dirty="0">
                <a:latin typeface="Arial"/>
                <a:cs typeface="Arial"/>
              </a:rPr>
              <a:t> </a:t>
            </a:r>
            <a:r>
              <a:rPr lang="en-US" sz="1800" b="1" dirty="0" smtClean="0">
                <a:latin typeface="Arial"/>
                <a:cs typeface="Arial"/>
              </a:rPr>
              <a:t>ENVIRONMENT</a:t>
            </a:r>
            <a:endParaRPr lang="en-US" sz="1800" b="1" dirty="0">
              <a:latin typeface="Arial"/>
              <a:cs typeface="Arial"/>
            </a:endParaRPr>
          </a:p>
        </p:txBody>
      </p:sp>
      <p:sp>
        <p:nvSpPr>
          <p:cNvPr id="9" name="Content Placeholder 2"/>
          <p:cNvSpPr txBox="1">
            <a:spLocks/>
          </p:cNvSpPr>
          <p:nvPr/>
        </p:nvSpPr>
        <p:spPr>
          <a:xfrm>
            <a:off x="5306756" y="2782230"/>
            <a:ext cx="2934477" cy="81326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latin typeface="Arial"/>
                <a:cs typeface="Arial"/>
              </a:rPr>
              <a:t>MANAGING/STOPPING </a:t>
            </a:r>
            <a:br>
              <a:rPr lang="en-US" sz="1800" b="1" dirty="0">
                <a:latin typeface="Arial"/>
                <a:cs typeface="Arial"/>
              </a:rPr>
            </a:br>
            <a:r>
              <a:rPr lang="en-US" sz="1800" b="1" dirty="0">
                <a:latin typeface="Arial"/>
                <a:cs typeface="Arial"/>
              </a:rPr>
              <a:t>OFFICE GOSSIP</a:t>
            </a:r>
          </a:p>
        </p:txBody>
      </p:sp>
      <p:sp>
        <p:nvSpPr>
          <p:cNvPr id="10" name="Content Placeholder 2"/>
          <p:cNvSpPr txBox="1">
            <a:spLocks/>
          </p:cNvSpPr>
          <p:nvPr/>
        </p:nvSpPr>
        <p:spPr>
          <a:xfrm>
            <a:off x="5306756" y="4015497"/>
            <a:ext cx="2934477" cy="81326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latin typeface="Arial"/>
                <a:cs typeface="Arial"/>
              </a:rPr>
              <a:t>DAILY COACHING/</a:t>
            </a:r>
            <a:br>
              <a:rPr lang="en-US" sz="1800" b="1" dirty="0">
                <a:latin typeface="Arial"/>
                <a:cs typeface="Arial"/>
              </a:rPr>
            </a:br>
            <a:r>
              <a:rPr lang="en-US" sz="1800" b="1" dirty="0">
                <a:latin typeface="Arial"/>
                <a:cs typeface="Arial"/>
              </a:rPr>
              <a:t>MENTORING</a:t>
            </a:r>
          </a:p>
        </p:txBody>
      </p:sp>
      <p:pic>
        <p:nvPicPr>
          <p:cNvPr id="7" name="Picture 6"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0" y="6192896"/>
            <a:ext cx="920131" cy="488233"/>
          </a:xfrm>
          <a:prstGeom prst="rect">
            <a:avLst/>
          </a:prstGeom>
        </p:spPr>
      </p:pic>
    </p:spTree>
    <p:extLst>
      <p:ext uri="{BB962C8B-B14F-4D97-AF65-F5344CB8AC3E}">
        <p14:creationId xmlns:p14="http://schemas.microsoft.com/office/powerpoint/2010/main" val="400731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427785"/>
            <a:ext cx="7772400" cy="1470025"/>
          </a:xfrm>
        </p:spPr>
        <p:txBody>
          <a:bodyPr>
            <a:noAutofit/>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HOW TO WORK IN A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b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TEAM ENVIRONMENT</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3" name="Picture 2"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121781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2860" y="956097"/>
            <a:ext cx="8229600" cy="1143000"/>
          </a:xfrm>
        </p:spPr>
        <p:txBody>
          <a:bodyPr>
            <a:noAutofit/>
          </a:bodyPr>
          <a:lstStyle/>
          <a:p>
            <a:pPr algn="l"/>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HOW TO WORK IN A TEAM ENVIRONMENT</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3" name="Content Placeholder 2"/>
          <p:cNvSpPr>
            <a:spLocks noGrp="1"/>
          </p:cNvSpPr>
          <p:nvPr>
            <p:ph idx="1"/>
          </p:nvPr>
        </p:nvSpPr>
        <p:spPr>
          <a:xfrm>
            <a:off x="351885" y="2595750"/>
            <a:ext cx="4907776" cy="4019822"/>
          </a:xfrm>
        </p:spPr>
        <p:txBody>
          <a:bodyPr>
            <a:normAutofit/>
          </a:bodyPr>
          <a:lstStyle/>
          <a:p>
            <a:r>
              <a:rPr lang="en-US" sz="2400" dirty="0" smtClean="0">
                <a:solidFill>
                  <a:srgbClr val="FFFFFF"/>
                </a:solidFill>
                <a:latin typeface="Arial"/>
                <a:cs typeface="Arial"/>
              </a:rPr>
              <a:t>Relying on teammates/peers to successfully execute</a:t>
            </a:r>
          </a:p>
          <a:p>
            <a:pPr>
              <a:lnSpc>
                <a:spcPct val="200000"/>
              </a:lnSpc>
            </a:pPr>
            <a:r>
              <a:rPr lang="en-US" sz="2400" dirty="0" smtClean="0">
                <a:solidFill>
                  <a:srgbClr val="FFFFFF"/>
                </a:solidFill>
                <a:latin typeface="Arial"/>
                <a:cs typeface="Arial"/>
              </a:rPr>
              <a:t>Differences in team structures</a:t>
            </a:r>
            <a:endParaRPr lang="en-US" sz="2400" dirty="0">
              <a:solidFill>
                <a:srgbClr val="FFFFFF"/>
              </a:solidFill>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417018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776045"/>
            <a:ext cx="7772400" cy="4613711"/>
          </a:xfrm>
        </p:spPr>
        <p:txBody>
          <a:bodyPr>
            <a:normAutofit/>
          </a:bodyPr>
          <a:lstStyle/>
          <a:p>
            <a:pPr algn="l">
              <a:spcAft>
                <a:spcPts val="2400"/>
              </a:spcAft>
            </a:pPr>
            <a:r>
              <a:rPr lang="en-US" b="1" dirty="0" smtClean="0">
                <a:solidFill>
                  <a:srgbClr val="FFFFFF"/>
                </a:solidFill>
                <a:latin typeface="Arial"/>
                <a:cs typeface="Arial"/>
              </a:rPr>
              <a:t>‘BUILDING TRUST’</a:t>
            </a:r>
            <a:br>
              <a:rPr lang="en-US" b="1" dirty="0" smtClean="0">
                <a:solidFill>
                  <a:srgbClr val="FFFFFF"/>
                </a:solidFill>
                <a:latin typeface="Arial"/>
                <a:cs typeface="Arial"/>
              </a:rPr>
            </a:br>
            <a:r>
              <a:rPr lang="en-US" b="1" dirty="0" smtClean="0">
                <a:solidFill>
                  <a:srgbClr val="FFFFFF"/>
                </a:solidFill>
                <a:latin typeface="Arial"/>
                <a:cs typeface="Arial"/>
              </a:rPr>
              <a:t/>
            </a:r>
            <a:br>
              <a:rPr lang="en-US" b="1" dirty="0" smtClean="0">
                <a:solidFill>
                  <a:srgbClr val="FFFFFF"/>
                </a:solidFill>
                <a:latin typeface="Arial"/>
                <a:cs typeface="Arial"/>
              </a:rPr>
            </a:br>
            <a:r>
              <a:rPr lang="en-US" sz="1600" i="1" dirty="0" smtClean="0">
                <a:solidFill>
                  <a:srgbClr val="FFFFFF"/>
                </a:solidFill>
                <a:latin typeface="Arial"/>
                <a:cs typeface="Arial"/>
              </a:rPr>
              <a:t>Examples: </a:t>
            </a:r>
            <a:r>
              <a:rPr lang="en-US" sz="1600" i="1" dirty="0">
                <a:solidFill>
                  <a:srgbClr val="FFFFFF"/>
                </a:solidFill>
                <a:latin typeface="Arial"/>
                <a:cs typeface="Arial"/>
              </a:rPr>
              <a:t>"One of the most valuable things you can do to create higher levels of trust is to trust others more. Don't wait for them to prove themselves to you. Trust them." </a:t>
            </a:r>
            <a:r>
              <a:rPr lang="en-US" sz="1600" i="1" dirty="0" smtClean="0">
                <a:solidFill>
                  <a:srgbClr val="FFFFFF"/>
                </a:solidFill>
                <a:latin typeface="Arial"/>
                <a:cs typeface="Arial"/>
              </a:rPr>
              <a:t/>
            </a:r>
            <a:br>
              <a:rPr lang="en-US" sz="1600" i="1" dirty="0" smtClean="0">
                <a:solidFill>
                  <a:srgbClr val="FFFFFF"/>
                </a:solidFill>
                <a:latin typeface="Arial"/>
                <a:cs typeface="Arial"/>
              </a:rPr>
            </a:br>
            <a:r>
              <a:rPr lang="en-US" sz="1600" i="1" dirty="0" smtClean="0">
                <a:solidFill>
                  <a:srgbClr val="FFFFFF"/>
                </a:solidFill>
                <a:latin typeface="Arial"/>
                <a:cs typeface="Arial"/>
              </a:rPr>
              <a:t>												– K</a:t>
            </a:r>
            <a:r>
              <a:rPr lang="en-US" sz="1600" i="1" dirty="0">
                <a:solidFill>
                  <a:srgbClr val="FFFFFF"/>
                </a:solidFill>
                <a:latin typeface="Arial"/>
                <a:cs typeface="Arial"/>
              </a:rPr>
              <a:t>. </a:t>
            </a:r>
            <a:r>
              <a:rPr lang="en-US" sz="1600" i="1" dirty="0" err="1" smtClean="0">
                <a:solidFill>
                  <a:srgbClr val="FFFFFF"/>
                </a:solidFill>
                <a:latin typeface="Arial"/>
                <a:cs typeface="Arial"/>
              </a:rPr>
              <a:t>Eikenberry</a:t>
            </a:r>
            <a:r>
              <a:rPr lang="en-US" sz="1600" i="1" dirty="0" smtClean="0">
                <a:solidFill>
                  <a:srgbClr val="FFFFFF"/>
                </a:solidFill>
                <a:latin typeface="Arial"/>
                <a:cs typeface="Arial"/>
              </a:rPr>
              <a:t/>
            </a:r>
            <a:br>
              <a:rPr lang="en-US" sz="1600" i="1" dirty="0" smtClean="0">
                <a:solidFill>
                  <a:srgbClr val="FFFFFF"/>
                </a:solidFill>
                <a:latin typeface="Arial"/>
                <a:cs typeface="Arial"/>
              </a:rPr>
            </a:br>
            <a:r>
              <a:rPr lang="en-US" sz="1600" i="1" dirty="0">
                <a:solidFill>
                  <a:srgbClr val="FFFFFF"/>
                </a:solidFill>
                <a:latin typeface="Arial"/>
                <a:cs typeface="Arial"/>
              </a:rPr>
              <a:t/>
            </a:r>
            <a:br>
              <a:rPr lang="en-US" sz="1600" i="1" dirty="0">
                <a:solidFill>
                  <a:srgbClr val="FFFFFF"/>
                </a:solidFill>
                <a:latin typeface="Arial"/>
                <a:cs typeface="Arial"/>
              </a:rPr>
            </a:br>
            <a:r>
              <a:rPr lang="en-US" sz="1600" i="1" dirty="0" smtClean="0">
                <a:solidFill>
                  <a:srgbClr val="FFFFFF"/>
                </a:solidFill>
                <a:latin typeface="Arial"/>
                <a:cs typeface="Arial"/>
              </a:rPr>
              <a:t/>
            </a:r>
            <a:br>
              <a:rPr lang="en-US" sz="1600" i="1" dirty="0" smtClean="0">
                <a:solidFill>
                  <a:srgbClr val="FFFFFF"/>
                </a:solidFill>
                <a:latin typeface="Arial"/>
                <a:cs typeface="Arial"/>
              </a:rPr>
            </a:br>
            <a:r>
              <a:rPr lang="en-US" sz="1600" i="1" dirty="0">
                <a:solidFill>
                  <a:srgbClr val="FFFFFF"/>
                </a:solidFill>
                <a:latin typeface="Arial"/>
                <a:cs typeface="Arial"/>
              </a:rPr>
              <a:t>"Trust is something that is difficult to establish. It is very fragile that needs to be taken care of. Once trust breaks or shatters into pieces, it is very difficult to rebuild it." </a:t>
            </a:r>
            <a:r>
              <a:rPr lang="en-US" sz="1600" i="1" dirty="0" smtClean="0">
                <a:solidFill>
                  <a:srgbClr val="FFFFFF"/>
                </a:solidFill>
                <a:latin typeface="Arial"/>
                <a:cs typeface="Arial"/>
              </a:rPr>
              <a:t/>
            </a:r>
            <a:br>
              <a:rPr lang="en-US" sz="1600" i="1" dirty="0" smtClean="0">
                <a:solidFill>
                  <a:srgbClr val="FFFFFF"/>
                </a:solidFill>
                <a:latin typeface="Arial"/>
                <a:cs typeface="Arial"/>
              </a:rPr>
            </a:br>
            <a:r>
              <a:rPr lang="en-US" sz="1600" i="1" dirty="0">
                <a:solidFill>
                  <a:srgbClr val="FFFFFF"/>
                </a:solidFill>
                <a:latin typeface="Arial"/>
                <a:cs typeface="Arial"/>
              </a:rPr>
              <a:t>												– K. Cunningham </a:t>
            </a:r>
          </a:p>
        </p:txBody>
      </p:sp>
      <p:pic>
        <p:nvPicPr>
          <p:cNvPr id="3" name="Picture 2"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121509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20906" y="161895"/>
            <a:ext cx="8229600" cy="2687870"/>
          </a:xfrm>
        </p:spPr>
        <p:txBody>
          <a:bodyPr>
            <a:normAutofit/>
          </a:bodyPr>
          <a:lstStyle/>
          <a:p>
            <a:pPr algn="l"/>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RELYING ON </a:t>
            </a:r>
            <a:b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b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TEAMMATES &amp; PEERS</a:t>
            </a:r>
            <a:b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b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TO SUCCESSFULLY </a:t>
            </a:r>
            <a:b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b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EXECUTE</a:t>
            </a:r>
          </a:p>
        </p:txBody>
      </p:sp>
      <p:sp>
        <p:nvSpPr>
          <p:cNvPr id="3" name="Content Placeholder 2"/>
          <p:cNvSpPr>
            <a:spLocks noGrp="1"/>
          </p:cNvSpPr>
          <p:nvPr>
            <p:ph idx="1"/>
          </p:nvPr>
        </p:nvSpPr>
        <p:spPr>
          <a:xfrm>
            <a:off x="358077" y="2924105"/>
            <a:ext cx="8229600" cy="3902915"/>
          </a:xfrm>
        </p:spPr>
        <p:txBody>
          <a:bodyPr numCol="1">
            <a:normAutofit/>
          </a:bodyPr>
          <a:lstStyle/>
          <a:p>
            <a:r>
              <a:rPr lang="en-US" sz="2400" b="1" dirty="0" smtClean="0">
                <a:solidFill>
                  <a:srgbClr val="FFFFFF"/>
                </a:solidFill>
                <a:latin typeface="Arial"/>
                <a:cs typeface="Arial"/>
              </a:rPr>
              <a:t>Building </a:t>
            </a:r>
            <a:r>
              <a:rPr lang="en-US" sz="2400" b="1" dirty="0" smtClean="0">
                <a:solidFill>
                  <a:srgbClr val="FFFFFF"/>
                </a:solidFill>
                <a:latin typeface="Arial"/>
                <a:cs typeface="Arial"/>
              </a:rPr>
              <a:t>Trust!</a:t>
            </a:r>
            <a:br>
              <a:rPr lang="en-US" sz="2400" b="1" dirty="0" smtClean="0">
                <a:solidFill>
                  <a:srgbClr val="FFFFFF"/>
                </a:solidFill>
                <a:latin typeface="Arial"/>
                <a:cs typeface="Arial"/>
              </a:rPr>
            </a:br>
            <a:endParaRPr lang="en-US" sz="2400" b="1" dirty="0" smtClean="0">
              <a:solidFill>
                <a:srgbClr val="FFFFFF"/>
              </a:solidFill>
              <a:latin typeface="Arial"/>
              <a:cs typeface="Arial"/>
            </a:endParaRPr>
          </a:p>
          <a:p>
            <a:r>
              <a:rPr lang="en-US" sz="2400" b="1" dirty="0" smtClean="0">
                <a:solidFill>
                  <a:srgbClr val="FFFFFF"/>
                </a:solidFill>
                <a:latin typeface="Arial"/>
                <a:cs typeface="Arial"/>
              </a:rPr>
              <a:t>The ‘Relationship Bank’</a:t>
            </a:r>
            <a:br>
              <a:rPr lang="en-US" sz="2400" b="1" dirty="0" smtClean="0">
                <a:solidFill>
                  <a:srgbClr val="FFFFFF"/>
                </a:solidFill>
                <a:latin typeface="Arial"/>
                <a:cs typeface="Arial"/>
              </a:rPr>
            </a:br>
            <a:endParaRPr lang="en-US" sz="2400" b="1" dirty="0" smtClean="0">
              <a:solidFill>
                <a:srgbClr val="FFFFFF"/>
              </a:solidFill>
              <a:latin typeface="Arial"/>
              <a:cs typeface="Arial"/>
            </a:endParaRPr>
          </a:p>
          <a:p>
            <a:r>
              <a:rPr lang="en-US" sz="2400" b="1" dirty="0" smtClean="0">
                <a:solidFill>
                  <a:srgbClr val="FFFFFF"/>
                </a:solidFill>
                <a:latin typeface="Arial"/>
                <a:cs typeface="Arial"/>
              </a:rPr>
              <a:t>What </a:t>
            </a:r>
            <a:r>
              <a:rPr lang="en-US" sz="2400" b="1" dirty="0" smtClean="0">
                <a:solidFill>
                  <a:srgbClr val="FFFFFF"/>
                </a:solidFill>
                <a:latin typeface="Arial"/>
                <a:cs typeface="Arial"/>
              </a:rPr>
              <a:t>happens when </a:t>
            </a:r>
            <a:br>
              <a:rPr lang="en-US" sz="2400" b="1" dirty="0" smtClean="0">
                <a:solidFill>
                  <a:srgbClr val="FFFFFF"/>
                </a:solidFill>
                <a:latin typeface="Arial"/>
                <a:cs typeface="Arial"/>
              </a:rPr>
            </a:br>
            <a:r>
              <a:rPr lang="en-US" sz="2400" b="1" dirty="0" smtClean="0">
                <a:solidFill>
                  <a:srgbClr val="FFFFFF"/>
                </a:solidFill>
                <a:latin typeface="Arial"/>
                <a:cs typeface="Arial"/>
              </a:rPr>
              <a:t>things go wrong?</a:t>
            </a:r>
            <a:endParaRPr lang="en-US" sz="2400" b="1" dirty="0">
              <a:solidFill>
                <a:srgbClr val="FFFFFF"/>
              </a:solidFill>
              <a:latin typeface="Arial"/>
              <a:cs typeface="Arial"/>
            </a:endParaRPr>
          </a:p>
        </p:txBody>
      </p:sp>
      <p:pic>
        <p:nvPicPr>
          <p:cNvPr id="5" name="Picture 4"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147186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0499835" cy="7106307"/>
          </a:xfrm>
          <a:prstGeom prst="rect">
            <a:avLst/>
          </a:prstGeom>
        </p:spPr>
      </p:pic>
      <p:sp>
        <p:nvSpPr>
          <p:cNvPr id="2" name="Title 1"/>
          <p:cNvSpPr>
            <a:spLocks noGrp="1"/>
          </p:cNvSpPr>
          <p:nvPr>
            <p:ph type="title"/>
          </p:nvPr>
        </p:nvSpPr>
        <p:spPr>
          <a:xfrm>
            <a:off x="357187" y="274638"/>
            <a:ext cx="6715126" cy="1325562"/>
          </a:xfrm>
        </p:spPr>
        <p:txBody>
          <a:bodyPr>
            <a:noAutofit/>
          </a:bodyPr>
          <a:lstStyle/>
          <a:p>
            <a:pPr algn="l"/>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DIFFERENCES IN TEAM STRUCTURES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3" name="Content Placeholder 2"/>
          <p:cNvSpPr>
            <a:spLocks noGrp="1"/>
          </p:cNvSpPr>
          <p:nvPr>
            <p:ph idx="1"/>
          </p:nvPr>
        </p:nvSpPr>
        <p:spPr>
          <a:xfrm>
            <a:off x="357187" y="1920875"/>
            <a:ext cx="3984626" cy="2762250"/>
          </a:xfrm>
        </p:spPr>
        <p:txBody>
          <a:bodyPr>
            <a:normAutofit/>
          </a:bodyPr>
          <a:lstStyle/>
          <a:p>
            <a:r>
              <a:rPr lang="en-US" sz="2400" b="1" dirty="0" smtClean="0">
                <a:solidFill>
                  <a:srgbClr val="FFFFFF"/>
                </a:solidFill>
                <a:latin typeface="Arial"/>
                <a:cs typeface="Arial"/>
              </a:rPr>
              <a:t>Portfolio </a:t>
            </a:r>
            <a:r>
              <a:rPr lang="en-US" sz="2400" b="1" dirty="0" smtClean="0">
                <a:solidFill>
                  <a:srgbClr val="FFFFFF"/>
                </a:solidFill>
                <a:latin typeface="Arial"/>
                <a:cs typeface="Arial"/>
              </a:rPr>
              <a:t>structure</a:t>
            </a:r>
          </a:p>
          <a:p>
            <a:r>
              <a:rPr lang="en-US" sz="2400" b="1" dirty="0" smtClean="0">
                <a:solidFill>
                  <a:srgbClr val="FFFFFF"/>
                </a:solidFill>
                <a:latin typeface="Arial"/>
                <a:cs typeface="Arial"/>
              </a:rPr>
              <a:t>Department </a:t>
            </a:r>
            <a:r>
              <a:rPr lang="en-US" sz="2400" b="1" dirty="0" smtClean="0">
                <a:solidFill>
                  <a:srgbClr val="FFFFFF"/>
                </a:solidFill>
                <a:latin typeface="Arial"/>
                <a:cs typeface="Arial"/>
              </a:rPr>
              <a:t>structure</a:t>
            </a:r>
          </a:p>
          <a:p>
            <a:r>
              <a:rPr lang="en-US" sz="2400" b="1" dirty="0" smtClean="0">
                <a:solidFill>
                  <a:srgbClr val="FFFFFF"/>
                </a:solidFill>
                <a:latin typeface="Arial"/>
                <a:cs typeface="Arial"/>
              </a:rPr>
              <a:t>Hybrid Structure</a:t>
            </a:r>
          </a:p>
        </p:txBody>
      </p:sp>
      <p:pic>
        <p:nvPicPr>
          <p:cNvPr id="6" name="Picture 5"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27792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3738" y="2408255"/>
            <a:ext cx="7772400" cy="1470025"/>
          </a:xfrm>
        </p:spPr>
        <p:txBody>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MANAGING / STOPPING OFFICE GOSSIP</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3" name="Picture 2" descr="NARPM Logo-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345279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488964"/>
            <a:ext cx="8229600" cy="1143000"/>
          </a:xfrm>
        </p:spPr>
        <p:txBody>
          <a:bodyPr>
            <a:noAutofit/>
          </a:bodyPr>
          <a:lstStyle/>
          <a:p>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MANAGING/STOPPING OFFICE GOSSIP</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3" name="Content Placeholder 2"/>
          <p:cNvSpPr>
            <a:spLocks noGrp="1"/>
          </p:cNvSpPr>
          <p:nvPr>
            <p:ph idx="1"/>
          </p:nvPr>
        </p:nvSpPr>
        <p:spPr>
          <a:xfrm>
            <a:off x="338130" y="1997100"/>
            <a:ext cx="8229600" cy="4525963"/>
          </a:xfrm>
        </p:spPr>
        <p:txBody>
          <a:bodyPr numCol="1">
            <a:normAutofit/>
          </a:bodyPr>
          <a:lstStyle/>
          <a:p>
            <a:r>
              <a:rPr lang="en-US" sz="2400" b="1" dirty="0" smtClean="0">
                <a:solidFill>
                  <a:srgbClr val="FFFFFF"/>
                </a:solidFill>
                <a:latin typeface="Arial"/>
                <a:cs typeface="Arial"/>
              </a:rPr>
              <a:t>Identifying the offenders</a:t>
            </a:r>
            <a:br>
              <a:rPr lang="en-US" sz="2400" b="1" dirty="0" smtClean="0">
                <a:solidFill>
                  <a:srgbClr val="FFFFFF"/>
                </a:solidFill>
                <a:latin typeface="Arial"/>
                <a:cs typeface="Arial"/>
              </a:rPr>
            </a:br>
            <a:endParaRPr lang="en-US" sz="2400" b="1" dirty="0" smtClean="0">
              <a:solidFill>
                <a:srgbClr val="FFFFFF"/>
              </a:solidFill>
              <a:latin typeface="Arial"/>
              <a:cs typeface="Arial"/>
            </a:endParaRPr>
          </a:p>
          <a:p>
            <a:r>
              <a:rPr lang="en-US" sz="2400" b="1" dirty="0" smtClean="0">
                <a:solidFill>
                  <a:srgbClr val="FFFFFF"/>
                </a:solidFill>
                <a:latin typeface="Arial"/>
                <a:cs typeface="Arial"/>
              </a:rPr>
              <a:t>Getting to the bottom of </a:t>
            </a:r>
            <a:br>
              <a:rPr lang="en-US" sz="2400" b="1" dirty="0" smtClean="0">
                <a:solidFill>
                  <a:srgbClr val="FFFFFF"/>
                </a:solidFill>
                <a:latin typeface="Arial"/>
                <a:cs typeface="Arial"/>
              </a:rPr>
            </a:br>
            <a:r>
              <a:rPr lang="en-US" sz="2400" b="1" dirty="0" smtClean="0">
                <a:solidFill>
                  <a:srgbClr val="FFFFFF"/>
                </a:solidFill>
                <a:latin typeface="Arial"/>
                <a:cs typeface="Arial"/>
              </a:rPr>
              <a:t>the telephone game</a:t>
            </a:r>
            <a:br>
              <a:rPr lang="en-US" sz="2400" b="1" dirty="0" smtClean="0">
                <a:solidFill>
                  <a:srgbClr val="FFFFFF"/>
                </a:solidFill>
                <a:latin typeface="Arial"/>
                <a:cs typeface="Arial"/>
              </a:rPr>
            </a:br>
            <a:endParaRPr lang="en-US" sz="2400" b="1" dirty="0" smtClean="0">
              <a:solidFill>
                <a:srgbClr val="FFFFFF"/>
              </a:solidFill>
              <a:latin typeface="Arial"/>
              <a:cs typeface="Arial"/>
            </a:endParaRPr>
          </a:p>
          <a:p>
            <a:r>
              <a:rPr lang="en-US" sz="2400" b="1" dirty="0" smtClean="0">
                <a:solidFill>
                  <a:srgbClr val="FFFFFF"/>
                </a:solidFill>
                <a:latin typeface="Arial"/>
                <a:cs typeface="Arial"/>
              </a:rPr>
              <a:t>Evolving change in a </a:t>
            </a:r>
            <a:br>
              <a:rPr lang="en-US" sz="2400" b="1" dirty="0" smtClean="0">
                <a:solidFill>
                  <a:srgbClr val="FFFFFF"/>
                </a:solidFill>
                <a:latin typeface="Arial"/>
                <a:cs typeface="Arial"/>
              </a:rPr>
            </a:br>
            <a:r>
              <a:rPr lang="en-US" sz="2400" b="1" dirty="0" smtClean="0">
                <a:solidFill>
                  <a:srgbClr val="FFFFFF"/>
                </a:solidFill>
                <a:latin typeface="Arial"/>
                <a:cs typeface="Arial"/>
              </a:rPr>
              <a:t>gossip-heavy office</a:t>
            </a:r>
            <a:endParaRPr lang="en-US" sz="2400" b="1" dirty="0">
              <a:solidFill>
                <a:srgbClr val="FFFFFF"/>
              </a:solidFill>
              <a:latin typeface="Arial"/>
              <a:cs typeface="Arial"/>
            </a:endParaRPr>
          </a:p>
        </p:txBody>
      </p:sp>
      <p:pic>
        <p:nvPicPr>
          <p:cNvPr id="6" name="Picture 5" descr="NARPM Logo-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060" y="6082694"/>
            <a:ext cx="1127821" cy="598436"/>
          </a:xfrm>
          <a:prstGeom prst="rect">
            <a:avLst/>
          </a:prstGeom>
        </p:spPr>
      </p:pic>
    </p:spTree>
    <p:extLst>
      <p:ext uri="{BB962C8B-B14F-4D97-AF65-F5344CB8AC3E}">
        <p14:creationId xmlns:p14="http://schemas.microsoft.com/office/powerpoint/2010/main" val="3311653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1658</TotalTime>
  <Words>157</Words>
  <Application>Microsoft Office PowerPoint</Application>
  <PresentationFormat>On-screen Show (4:3)</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HOW TO WORK IN A  TEAM ENVIRONMENT</vt:lpstr>
      <vt:lpstr>HOW TO WORK IN A TEAM ENVIRONMENT</vt:lpstr>
      <vt:lpstr>‘BUILDING TRUST’  Examples: "One of the most valuable things you can do to create higher levels of trust is to trust others more. Don't wait for them to prove themselves to you. Trust them."              – K. Eikenberry   "Trust is something that is difficult to establish. It is very fragile that needs to be taken care of. Once trust breaks or shatters into pieces, it is very difficult to rebuild it."              – K. Cunningham </vt:lpstr>
      <vt:lpstr>RELYING ON  TEAMMATES &amp; PEERS TO SUCCESSFULLY  EXECUTE</vt:lpstr>
      <vt:lpstr>DIFFERENCES IN TEAM STRUCTURES</vt:lpstr>
      <vt:lpstr>MANAGING / STOPPING OFFICE GOSSIP</vt:lpstr>
      <vt:lpstr>MANAGING/STOPPING OFFICE GOSSIP</vt:lpstr>
      <vt:lpstr>IDENTIFYING THE OFFENDERS</vt:lpstr>
      <vt:lpstr>GETTING TO THE BOTTOM OF THE TELEPHONE GAME</vt:lpstr>
      <vt:lpstr>EVOLVING CHANGE IN A GOSSIP-HEAVY OFFICE</vt:lpstr>
      <vt:lpstr>DAILY COACHING / MENTORING</vt:lpstr>
      <vt:lpstr>DAILY COACHING / MENTORING</vt:lpstr>
      <vt:lpstr>COACHING NOT TELLING</vt:lpstr>
      <vt:lpstr>INDIVIDUAL DEVELOPMENT PLANS</vt:lpstr>
      <vt:lpstr>ANNUAL REVIEWS</vt:lpstr>
      <vt:lpstr>QUESTIONS?</vt:lpstr>
    </vt:vector>
  </TitlesOfParts>
  <Company>Real-Time Leasing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The Team!</dc:title>
  <dc:creator>james wagley</dc:creator>
  <cp:lastModifiedBy>Sarah Marshall</cp:lastModifiedBy>
  <cp:revision>31</cp:revision>
  <dcterms:created xsi:type="dcterms:W3CDTF">2014-09-24T16:41:55Z</dcterms:created>
  <dcterms:modified xsi:type="dcterms:W3CDTF">2014-10-08T14:32:39Z</dcterms:modified>
</cp:coreProperties>
</file>