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6" r:id="rId2"/>
    <p:sldId id="440" r:id="rId3"/>
    <p:sldId id="338" r:id="rId4"/>
    <p:sldId id="353" r:id="rId5"/>
    <p:sldId id="443" r:id="rId6"/>
    <p:sldId id="449" r:id="rId7"/>
    <p:sldId id="448" r:id="rId8"/>
    <p:sldId id="452" r:id="rId9"/>
    <p:sldId id="389" r:id="rId10"/>
    <p:sldId id="433" r:id="rId11"/>
    <p:sldId id="430" r:id="rId12"/>
    <p:sldId id="431" r:id="rId13"/>
    <p:sldId id="390" r:id="rId14"/>
    <p:sldId id="450" r:id="rId15"/>
    <p:sldId id="461" r:id="rId16"/>
    <p:sldId id="398" r:id="rId17"/>
    <p:sldId id="411" r:id="rId18"/>
    <p:sldId id="462" r:id="rId19"/>
    <p:sldId id="367" r:id="rId20"/>
    <p:sldId id="391" r:id="rId21"/>
    <p:sldId id="392" r:id="rId22"/>
    <p:sldId id="446" r:id="rId23"/>
    <p:sldId id="447" r:id="rId24"/>
    <p:sldId id="463" r:id="rId25"/>
    <p:sldId id="456" r:id="rId26"/>
    <p:sldId id="464" r:id="rId27"/>
    <p:sldId id="453" r:id="rId28"/>
    <p:sldId id="304" r:id="rId29"/>
    <p:sldId id="457" r:id="rId30"/>
    <p:sldId id="459" r:id="rId31"/>
    <p:sldId id="460" r:id="rId32"/>
    <p:sldId id="400" r:id="rId33"/>
    <p:sldId id="408" r:id="rId34"/>
    <p:sldId id="399" r:id="rId35"/>
    <p:sldId id="426" r:id="rId36"/>
    <p:sldId id="401" r:id="rId37"/>
    <p:sldId id="417" r:id="rId38"/>
    <p:sldId id="418" r:id="rId39"/>
    <p:sldId id="337" r:id="rId40"/>
    <p:sldId id="403" r:id="rId41"/>
    <p:sldId id="404" r:id="rId42"/>
    <p:sldId id="405" r:id="rId43"/>
    <p:sldId id="406" r:id="rId44"/>
    <p:sldId id="407" r:id="rId45"/>
    <p:sldId id="413" r:id="rId46"/>
    <p:sldId id="412" r:id="rId4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B18"/>
    <a:srgbClr val="696358"/>
    <a:srgbClr val="4A452A"/>
    <a:srgbClr val="32465F"/>
    <a:srgbClr val="777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7627" autoAdjust="0"/>
  </p:normalViewPr>
  <p:slideViewPr>
    <p:cSldViewPr snapToObjects="1" showGuides="1">
      <p:cViewPr>
        <p:scale>
          <a:sx n="120" d="100"/>
          <a:sy n="120" d="100"/>
        </p:scale>
        <p:origin x="30" y="8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32" d="100"/>
          <a:sy n="32" d="100"/>
        </p:scale>
        <p:origin x="-154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spPr>
          <c:marker>
            <c:symbol val="none"/>
          </c:marker>
          <c:cat>
            <c:numRef>
              <c:f>Sheet1!$A$2:$A$26</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Sheet1!$B$2:$B$26</c:f>
              <c:numCache>
                <c:formatCode>General</c:formatCode>
                <c:ptCount val="25"/>
                <c:pt idx="0">
                  <c:v>40.944296964512084</c:v>
                </c:pt>
                <c:pt idx="1">
                  <c:v>41.469570778696756</c:v>
                </c:pt>
                <c:pt idx="2">
                  <c:v>42.204425313566972</c:v>
                </c:pt>
                <c:pt idx="3">
                  <c:v>42.884034658221658</c:v>
                </c:pt>
                <c:pt idx="4">
                  <c:v>44.241925439803339</c:v>
                </c:pt>
                <c:pt idx="5">
                  <c:v>45.555737297330261</c:v>
                </c:pt>
                <c:pt idx="6">
                  <c:v>47.072680342823162</c:v>
                </c:pt>
                <c:pt idx="7">
                  <c:v>48.851300114542731</c:v>
                </c:pt>
                <c:pt idx="8">
                  <c:v>50.082519478776021</c:v>
                </c:pt>
                <c:pt idx="9">
                  <c:v>51.771210730851344</c:v>
                </c:pt>
                <c:pt idx="10">
                  <c:v>53.975285391786677</c:v>
                </c:pt>
                <c:pt idx="11">
                  <c:v>54.913175996676358</c:v>
                </c:pt>
                <c:pt idx="12">
                  <c:v>56.042936608247743</c:v>
                </c:pt>
                <c:pt idx="13">
                  <c:v>57.621157277028061</c:v>
                </c:pt>
                <c:pt idx="14">
                  <c:v>60.036375847628001</c:v>
                </c:pt>
                <c:pt idx="15">
                  <c:v>62.212466258271149</c:v>
                </c:pt>
                <c:pt idx="16">
                  <c:v>64.766125191540297</c:v>
                </c:pt>
                <c:pt idx="17">
                  <c:v>67.344364617407749</c:v>
                </c:pt>
                <c:pt idx="18">
                  <c:v>68.324333238010738</c:v>
                </c:pt>
                <c:pt idx="19">
                  <c:v>66.893585362634269</c:v>
                </c:pt>
                <c:pt idx="20">
                  <c:v>69.619067277903227</c:v>
                </c:pt>
                <c:pt idx="21">
                  <c:v>71.587484216378854</c:v>
                </c:pt>
                <c:pt idx="22">
                  <c:v>73.297877822053891</c:v>
                </c:pt>
                <c:pt idx="23">
                  <c:v>74.899882095228364</c:v>
                </c:pt>
                <c:pt idx="24">
                  <c:v>#N/A</c:v>
                </c:pt>
              </c:numCache>
            </c:numRef>
          </c:val>
          <c:smooth val="0"/>
        </c:ser>
        <c:dLbls>
          <c:showLegendKey val="0"/>
          <c:showVal val="0"/>
          <c:showCatName val="0"/>
          <c:showSerName val="0"/>
          <c:showPercent val="0"/>
          <c:showBubbleSize val="0"/>
        </c:dLbls>
        <c:marker val="1"/>
        <c:smooth val="0"/>
        <c:axId val="18768256"/>
        <c:axId val="18769792"/>
      </c:lineChart>
      <c:catAx>
        <c:axId val="18768256"/>
        <c:scaling>
          <c:orientation val="minMax"/>
        </c:scaling>
        <c:delete val="0"/>
        <c:axPos val="b"/>
        <c:numFmt formatCode="General" sourceLinked="1"/>
        <c:majorTickMark val="out"/>
        <c:minorTickMark val="none"/>
        <c:tickLblPos val="nextTo"/>
        <c:txPr>
          <a:bodyPr/>
          <a:lstStyle/>
          <a:p>
            <a:pPr>
              <a:defRPr sz="1600"/>
            </a:pPr>
            <a:endParaRPr lang="en-US"/>
          </a:p>
        </c:txPr>
        <c:crossAx val="18769792"/>
        <c:crosses val="autoZero"/>
        <c:auto val="1"/>
        <c:lblAlgn val="ctr"/>
        <c:lblOffset val="100"/>
        <c:tickLblSkip val="4"/>
        <c:noMultiLvlLbl val="0"/>
      </c:catAx>
      <c:valAx>
        <c:axId val="18769792"/>
        <c:scaling>
          <c:orientation val="minMax"/>
          <c:min val="40"/>
        </c:scaling>
        <c:delete val="0"/>
        <c:axPos val="l"/>
        <c:majorGridlines/>
        <c:numFmt formatCode="General" sourceLinked="1"/>
        <c:majorTickMark val="out"/>
        <c:minorTickMark val="none"/>
        <c:tickLblPos val="nextTo"/>
        <c:txPr>
          <a:bodyPr/>
          <a:lstStyle/>
          <a:p>
            <a:pPr>
              <a:defRPr sz="1600"/>
            </a:pPr>
            <a:endParaRPr lang="en-US"/>
          </a:p>
        </c:txPr>
        <c:crossAx val="18768256"/>
        <c:crosses val="autoZero"/>
        <c:crossBetween val="midCat"/>
      </c:valAx>
      <c:spPr>
        <a:solidFill>
          <a:schemeClr val="bg1"/>
        </a:solidFill>
      </c:spPr>
    </c:plotArea>
    <c:plotVisOnly val="1"/>
    <c:dispBlanksAs val="gap"/>
    <c:showDLblsOverMax val="0"/>
  </c:chart>
  <c:spPr>
    <a:noFill/>
  </c:spPr>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3CC42FF-2060-4EE7-9448-839812056C9C}" type="datetimeFigureOut">
              <a:rPr lang="en-US" smtClean="0"/>
              <a:pPr/>
              <a:t>10/20/2014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6C7714F-5FDF-4554-B23B-1A880AEFC5C7}" type="slidenum">
              <a:rPr lang="en-US" smtClean="0"/>
              <a:pPr/>
              <a:t>‹#›</a:t>
            </a:fld>
            <a:endParaRPr lang="en-US"/>
          </a:p>
        </p:txBody>
      </p:sp>
    </p:spTree>
    <p:extLst>
      <p:ext uri="{BB962C8B-B14F-4D97-AF65-F5344CB8AC3E}">
        <p14:creationId xmlns:p14="http://schemas.microsoft.com/office/powerpoint/2010/main" val="355729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2E1C359-FD30-8442-9E0F-4BBDC78BD039}" type="datetimeFigureOut">
              <a:rPr lang="en-US" smtClean="0"/>
              <a:pPr/>
              <a:t>10/20/2014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0D3B03E-A5B7-504F-BEEC-03E69C77BC97}" type="slidenum">
              <a:rPr lang="en-US" smtClean="0"/>
              <a:pPr/>
              <a:t>‹#›</a:t>
            </a:fld>
            <a:endParaRPr lang="en-US"/>
          </a:p>
        </p:txBody>
      </p:sp>
    </p:spTree>
    <p:extLst>
      <p:ext uri="{BB962C8B-B14F-4D97-AF65-F5344CB8AC3E}">
        <p14:creationId xmlns:p14="http://schemas.microsoft.com/office/powerpoint/2010/main" val="23360482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D3B03E-A5B7-504F-BEEC-03E69C77BC9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EE4B5B-8D6A-439D-9FEC-8D57BA153597}" type="slidenum">
              <a:rPr lang="en-US" smtClean="0"/>
              <a:pPr>
                <a:defRPr/>
              </a:pPr>
              <a:t>31</a:t>
            </a:fld>
            <a:endParaRPr lang="en-US" dirty="0"/>
          </a:p>
        </p:txBody>
      </p:sp>
    </p:spTree>
    <p:extLst>
      <p:ext uri="{BB962C8B-B14F-4D97-AF65-F5344CB8AC3E}">
        <p14:creationId xmlns:p14="http://schemas.microsoft.com/office/powerpoint/2010/main" val="2642962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USDA asks about cash rents in the same survey from which the land values estimates are derived. That data is pooled with a separate cash rents survey conducted by mail and telephone beginning in spring to derive the annual cash rents estimates (rent estimates are available at the county level). Both estimates are released in late summer.</a:t>
            </a:r>
          </a:p>
          <a:p>
            <a:endParaRPr lang="en-US" dirty="0"/>
          </a:p>
        </p:txBody>
      </p:sp>
      <p:sp>
        <p:nvSpPr>
          <p:cNvPr id="4" name="Slide Number Placeholder 3"/>
          <p:cNvSpPr>
            <a:spLocks noGrp="1"/>
          </p:cNvSpPr>
          <p:nvPr>
            <p:ph type="sldNum" sz="quarter" idx="10"/>
          </p:nvPr>
        </p:nvSpPr>
        <p:spPr/>
        <p:txBody>
          <a:bodyPr/>
          <a:lstStyle/>
          <a:p>
            <a:fld id="{2B8ED099-F5D0-448D-827A-5835DE4C1648}" type="slidenum">
              <a:rPr lang="en-US" smtClean="0"/>
              <a:t>37</a:t>
            </a:fld>
            <a:endParaRPr lang="en-US" dirty="0"/>
          </a:p>
        </p:txBody>
      </p:sp>
    </p:spTree>
    <p:extLst>
      <p:ext uri="{BB962C8B-B14F-4D97-AF65-F5344CB8AC3E}">
        <p14:creationId xmlns:p14="http://schemas.microsoft.com/office/powerpoint/2010/main" val="123089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00D464-6AE2-4777-A93B-D609FEBDFA59}"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D3B03E-A5B7-504F-BEEC-03E69C77BC97}"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9E7F6F-84C0-4F19-8D16-6D87DF4143A6}"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D3B03E-A5B7-504F-BEEC-03E69C77BC97}"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D3B03E-A5B7-504F-BEEC-03E69C77BC97}"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D3B03E-A5B7-504F-BEEC-03E69C77BC97}"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EE4B5B-8D6A-439D-9FEC-8D57BA153597}" type="slidenum">
              <a:rPr lang="en-US" smtClean="0"/>
              <a:pPr>
                <a:defRPr/>
              </a:pPr>
              <a:t>23</a:t>
            </a:fld>
            <a:endParaRPr lang="en-US" dirty="0"/>
          </a:p>
        </p:txBody>
      </p:sp>
    </p:spTree>
    <p:extLst>
      <p:ext uri="{BB962C8B-B14F-4D97-AF65-F5344CB8AC3E}">
        <p14:creationId xmlns:p14="http://schemas.microsoft.com/office/powerpoint/2010/main" val="176548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EE4B5B-8D6A-439D-9FEC-8D57BA153597}" type="slidenum">
              <a:rPr lang="en-US" smtClean="0"/>
              <a:pPr>
                <a:defRPr/>
              </a:pPr>
              <a:t>30</a:t>
            </a:fld>
            <a:endParaRPr lang="en-US" dirty="0"/>
          </a:p>
        </p:txBody>
      </p:sp>
    </p:spTree>
    <p:extLst>
      <p:ext uri="{BB962C8B-B14F-4D97-AF65-F5344CB8AC3E}">
        <p14:creationId xmlns:p14="http://schemas.microsoft.com/office/powerpoint/2010/main" val="4141737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69635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2600"/>
            </a:lvl1pPr>
            <a:lvl2pPr>
              <a:defRPr sz="2400"/>
            </a:lvl2pPr>
            <a:lvl3pPr>
              <a:defRPr sz="22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normAutofit/>
          </a:bodyPr>
          <a:lstStyle>
            <a:lvl1pPr>
              <a:defRPr sz="32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3A53D0-11BE-481A-8274-B709534D9A91}" type="datetimeFigureOut">
              <a:rPr lang="en-US" smtClean="0"/>
              <a:pPr/>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366FC3-5C54-4C4D-BF13-1DFB2D7DF6B9}" type="slidenum">
              <a:rPr lang="en-US" smtClean="0"/>
              <a:pPr/>
              <a:t>‹#›</a:t>
            </a:fld>
            <a:endParaRPr lang="en-US"/>
          </a:p>
        </p:txBody>
      </p:sp>
    </p:spTree>
    <p:extLst>
      <p:ext uri="{BB962C8B-B14F-4D97-AF65-F5344CB8AC3E}">
        <p14:creationId xmlns:p14="http://schemas.microsoft.com/office/powerpoint/2010/main" val="210310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fld id="{93F1EDA2-77D4-4AD5-974D-9F30A57371A2}" type="datetime1">
              <a:rPr lang="en-US"/>
              <a:pPr>
                <a:defRPr/>
              </a:pPr>
              <a:t>10/20/2014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 Copyright Campbell Communications</a:t>
            </a:r>
            <a:r>
              <a:rPr lang="en-US" dirty="0" smtClean="0"/>
              <a:t>.</a:t>
            </a:r>
          </a:p>
          <a:p>
            <a:pPr>
              <a:defRPr/>
            </a:pPr>
            <a:r>
              <a:rPr lang="en-US" smtClean="0"/>
              <a:t>All Rights Reserved</a:t>
            </a:r>
            <a:r>
              <a:rPr lang="en-US" dirty="0" smtClean="0"/>
              <a:t>.</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B216172-636A-48C9-B089-54EA7B554555}" type="slidenum">
              <a:rPr lang="en-US"/>
              <a:pPr>
                <a:defRPr/>
              </a:pPr>
              <a:t>‹#›</a:t>
            </a:fld>
            <a:endParaRPr lang="en-US" dirty="0"/>
          </a:p>
        </p:txBody>
      </p:sp>
    </p:spTree>
    <p:extLst>
      <p:ext uri="{BB962C8B-B14F-4D97-AF65-F5344CB8AC3E}">
        <p14:creationId xmlns:p14="http://schemas.microsoft.com/office/powerpoint/2010/main" val="196876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fld id="{93F1EDA2-77D4-4AD5-974D-9F30A57371A2}" type="datetime1">
              <a:rPr lang="en-US"/>
              <a:pPr>
                <a:defRPr/>
              </a:pPr>
              <a:t>10/20/2014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 Copyright Campbell Communications</a:t>
            </a:r>
            <a:r>
              <a:rPr lang="en-US" dirty="0" smtClean="0"/>
              <a:t>.</a:t>
            </a:r>
          </a:p>
          <a:p>
            <a:pPr>
              <a:defRPr/>
            </a:pPr>
            <a:r>
              <a:rPr lang="en-US" smtClean="0"/>
              <a:t>All Rights Reserved</a:t>
            </a:r>
            <a:r>
              <a:rPr lang="en-US" dirty="0" smtClean="0"/>
              <a:t>.</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B216172-636A-48C9-B089-54EA7B554555}" type="slidenum">
              <a:rPr lang="en-US"/>
              <a:pPr>
                <a:defRPr/>
              </a:pPr>
              <a:t>‹#›</a:t>
            </a:fld>
            <a:endParaRPr lang="en-US" dirty="0"/>
          </a:p>
        </p:txBody>
      </p:sp>
    </p:spTree>
    <p:extLst>
      <p:ext uri="{BB962C8B-B14F-4D97-AF65-F5344CB8AC3E}">
        <p14:creationId xmlns:p14="http://schemas.microsoft.com/office/powerpoint/2010/main" val="279094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fld id="{93F1EDA2-77D4-4AD5-974D-9F30A57371A2}" type="datetime1">
              <a:rPr lang="en-US"/>
              <a:pPr>
                <a:defRPr/>
              </a:pPr>
              <a:t>10/20/2014</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 Copyright Campbell Communications</a:t>
            </a:r>
            <a:r>
              <a:rPr lang="en-US" dirty="0" smtClean="0"/>
              <a:t>.</a:t>
            </a:r>
          </a:p>
          <a:p>
            <a:pPr>
              <a:defRPr/>
            </a:pPr>
            <a:r>
              <a:rPr lang="en-US" smtClean="0"/>
              <a:t>All Rights Reserved</a:t>
            </a:r>
            <a:r>
              <a:rPr lang="en-US" dirty="0" smtClean="0"/>
              <a:t>.</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B216172-636A-48C9-B089-54EA7B554555}" type="slidenum">
              <a:rPr lang="en-US"/>
              <a:pPr>
                <a:defRPr/>
              </a:pPr>
              <a:t>‹#›</a:t>
            </a:fld>
            <a:endParaRPr lang="en-US" dirty="0"/>
          </a:p>
        </p:txBody>
      </p:sp>
    </p:spTree>
    <p:extLst>
      <p:ext uri="{BB962C8B-B14F-4D97-AF65-F5344CB8AC3E}">
        <p14:creationId xmlns:p14="http://schemas.microsoft.com/office/powerpoint/2010/main" val="295168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a:solidFill>
                  <a:srgbClr val="696358"/>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850F3A7-9DD9-B746-A984-1AC3EC0EA84A}" type="datetimeFigureOut">
              <a:rPr lang="en-US" smtClean="0"/>
              <a:pPr/>
              <a:t>10/20/2014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0" i="0" cap="all">
                <a:solidFill>
                  <a:srgbClr val="696358"/>
                </a:solidFill>
                <a:latin typeface="Book Antiqua"/>
                <a:cs typeface="Book Antiqu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69635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lgn="l">
              <a:buNone/>
              <a:defRPr sz="2200" b="0" i="0" cap="all" spc="0">
                <a:solidFill>
                  <a:srgbClr val="696358"/>
                </a:solidFill>
                <a:latin typeface="Book Antiqua"/>
                <a:cs typeface="Book Antiqu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200" b="0" i="0" cap="all">
                <a:solidFill>
                  <a:srgbClr val="696358"/>
                </a:solidFill>
                <a:latin typeface="Book Antiqua"/>
                <a:cs typeface="Book Antiqu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50F3A7-9DD9-B746-A984-1AC3EC0EA84A}" type="datetimeFigureOut">
              <a:rPr lang="en-US" smtClean="0"/>
              <a:pPr/>
              <a:t>10/20/2014</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916E81-510E-7549-AB3B-1EEA05454102}" type="slidenum">
              <a:rPr lang="en-US" smtClean="0"/>
              <a:pPr/>
              <a:t>‹#›</a:t>
            </a:fld>
            <a:endParaRPr lang="en-US"/>
          </a:p>
        </p:txBody>
      </p:sp>
      <p:sp>
        <p:nvSpPr>
          <p:cNvPr id="8" name="Text Placeholder 2"/>
          <p:cNvSpPr>
            <a:spLocks noGrp="1"/>
          </p:cNvSpPr>
          <p:nvPr>
            <p:ph idx="1"/>
          </p:nvPr>
        </p:nvSpPr>
        <p:spPr>
          <a:xfrm>
            <a:off x="457200" y="1600201"/>
            <a:ext cx="8229600" cy="4343400"/>
          </a:xfrm>
          <a:prstGeom prst="rect">
            <a:avLst/>
          </a:prstGeom>
        </p:spPr>
        <p:txBody>
          <a:bodyPr vert="horz" lIns="91440" tIns="45720" rIns="91440" bIns="45720" rtlCol="0">
            <a:normAutofit/>
          </a:bodyPr>
          <a:lstStyle>
            <a:lvl1pPr>
              <a:buClr>
                <a:srgbClr val="696358"/>
              </a:buClr>
              <a:defRPr/>
            </a:lvl1pPr>
            <a:lvl2pPr>
              <a:buClr>
                <a:srgbClr val="696358"/>
              </a:buClr>
              <a:defRPr/>
            </a:lvl2pPr>
            <a:lvl3pPr>
              <a:buClr>
                <a:srgbClr val="696358"/>
              </a:buClr>
              <a:defRPr/>
            </a:lvl3pPr>
            <a:lvl4pPr>
              <a:buClr>
                <a:srgbClr val="696358"/>
              </a:buClr>
              <a:defRPr/>
            </a:lvl4pPr>
            <a:lvl5pPr>
              <a:buClr>
                <a:srgbClr val="696358"/>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i="0" cap="all">
                <a:solidFill>
                  <a:srgbClr val="696358"/>
                </a:solidFill>
                <a:latin typeface="Book Antiqua"/>
                <a:cs typeface="Book Antiqua"/>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609600"/>
            <a:ext cx="5111750" cy="5516563"/>
          </a:xfrm>
        </p:spPr>
        <p:txBody>
          <a:bodyPr/>
          <a:lstStyle>
            <a:lvl1pPr>
              <a:defRPr sz="2800">
                <a:solidFill>
                  <a:srgbClr val="696358"/>
                </a:solidFill>
              </a:defRPr>
            </a:lvl1pPr>
            <a:lvl2pPr>
              <a:defRPr sz="2600">
                <a:solidFill>
                  <a:srgbClr val="696358"/>
                </a:solidFill>
              </a:defRPr>
            </a:lvl2pPr>
            <a:lvl3pPr>
              <a:defRPr sz="2400">
                <a:solidFill>
                  <a:srgbClr val="696358"/>
                </a:solidFill>
              </a:defRPr>
            </a:lvl3pPr>
            <a:lvl4pPr>
              <a:defRPr sz="2000">
                <a:solidFill>
                  <a:srgbClr val="696358"/>
                </a:solidFill>
              </a:defRPr>
            </a:lvl4pPr>
            <a:lvl5pPr>
              <a:defRPr sz="2000">
                <a:solidFill>
                  <a:srgbClr val="696358"/>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i="0" cap="all">
                <a:solidFill>
                  <a:srgbClr val="777064"/>
                </a:solidFill>
                <a:latin typeface="Book Antiqua"/>
                <a:cs typeface="Book Antiqua"/>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77706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850F3A7-9DD9-B746-A984-1AC3EC0EA84A}" type="datetimeFigureOut">
              <a:rPr lang="en-US" smtClean="0"/>
              <a:pPr/>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16E81-510E-7549-AB3B-1EEA054541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descr="FormatWithSeal.png"/>
          <p:cNvPicPr>
            <a:picLocks noChangeAspect="1"/>
          </p:cNvPicPr>
          <p:nvPr/>
        </p:nvPicPr>
        <p:blipFill>
          <a:blip r:embed="rId17"/>
          <a:stretch>
            <a:fillRect/>
          </a:stretch>
        </p:blipFill>
        <p:spPr>
          <a:xfrm>
            <a:off x="228600" y="-1"/>
            <a:ext cx="8763000" cy="8984849"/>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spc="0">
                <a:solidFill>
                  <a:srgbClr val="777064"/>
                </a:solidFill>
                <a:latin typeface="Book Antiqua"/>
                <a:cs typeface="Book Antiqua"/>
              </a:defRPr>
            </a:lvl1pPr>
          </a:lstStyle>
          <a:p>
            <a:fld id="{0850F3A7-9DD9-B746-A984-1AC3EC0EA84A}" type="datetimeFigureOut">
              <a:rPr lang="en-US" smtClean="0"/>
              <a:pPr/>
              <a:t>10/20/2014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spc="0">
                <a:solidFill>
                  <a:srgbClr val="777064"/>
                </a:solidFill>
                <a:latin typeface="Book Antiqua"/>
                <a:cs typeface="Book Antiqu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pc="0">
                <a:solidFill>
                  <a:srgbClr val="777064"/>
                </a:solidFill>
                <a:latin typeface="Book Antiqua"/>
                <a:cs typeface="Book Antiqua"/>
              </a:defRPr>
            </a:lvl1pPr>
          </a:lstStyle>
          <a:p>
            <a:fld id="{1A916E81-510E-7549-AB3B-1EEA05454102}" type="slidenum">
              <a:rPr lang="en-US" smtClean="0"/>
              <a:pPr/>
              <a:t>‹#›</a:t>
            </a:fld>
            <a:endParaRPr lang="en-US" dirty="0"/>
          </a:p>
        </p:txBody>
      </p:sp>
      <p:sp>
        <p:nvSpPr>
          <p:cNvPr id="3"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iming>
    <p:tnLst>
      <p:par>
        <p:cTn id="1" dur="indefinite" restart="never" nodeType="tmRoot"/>
      </p:par>
    </p:tnLst>
  </p:timing>
  <p:txStyles>
    <p:titleStyle>
      <a:lvl1pPr algn="l" defTabSz="457200" rtl="0" eaLnBrk="1" latinLnBrk="0" hangingPunct="1">
        <a:spcBef>
          <a:spcPct val="0"/>
        </a:spcBef>
        <a:buNone/>
        <a:defRPr sz="3600" b="0" i="0" kern="1300" spc="0">
          <a:solidFill>
            <a:srgbClr val="696358"/>
          </a:solidFill>
          <a:latin typeface="Book Antiqua"/>
          <a:ea typeface="+mj-ea"/>
          <a:cs typeface="Book Antiqua"/>
        </a:defRPr>
      </a:lvl1pPr>
    </p:titleStyle>
    <p:bodyStyle>
      <a:lvl1pPr marL="342900" indent="-342900" algn="l" defTabSz="457200" rtl="0" eaLnBrk="1" latinLnBrk="0" hangingPunct="1">
        <a:spcBef>
          <a:spcPct val="20000"/>
        </a:spcBef>
        <a:buFont typeface="Wingdings" charset="2"/>
        <a:buChar char="§"/>
        <a:defRPr sz="2800" kern="1200" spc="0">
          <a:solidFill>
            <a:srgbClr val="696358"/>
          </a:solidFill>
          <a:latin typeface="Book Antiqua"/>
          <a:ea typeface="+mn-ea"/>
          <a:cs typeface="Book Antiqua"/>
        </a:defRPr>
      </a:lvl1pPr>
      <a:lvl2pPr marL="742950" indent="-285750" algn="l" defTabSz="457200" rtl="0" eaLnBrk="1" latinLnBrk="0" hangingPunct="1">
        <a:spcBef>
          <a:spcPct val="20000"/>
        </a:spcBef>
        <a:buFont typeface="Wingdings" charset="2"/>
        <a:buChar char="§"/>
        <a:defRPr sz="2600" kern="1200" spc="0">
          <a:solidFill>
            <a:srgbClr val="696358"/>
          </a:solidFill>
          <a:latin typeface="Book Antiqua"/>
          <a:ea typeface="+mn-ea"/>
          <a:cs typeface="Book Antiqua"/>
        </a:defRPr>
      </a:lvl2pPr>
      <a:lvl3pPr marL="1143000" indent="-228600" algn="l" defTabSz="457200" rtl="0" eaLnBrk="1" latinLnBrk="0" hangingPunct="1">
        <a:spcBef>
          <a:spcPct val="20000"/>
        </a:spcBef>
        <a:buClr>
          <a:srgbClr val="696358"/>
        </a:buClr>
        <a:buFont typeface="Wingdings" charset="2"/>
        <a:buChar char="§"/>
        <a:defRPr sz="2400" kern="1200" spc="0">
          <a:solidFill>
            <a:srgbClr val="696358"/>
          </a:solidFill>
          <a:latin typeface="Book Antiqua"/>
          <a:ea typeface="+mn-ea"/>
          <a:cs typeface="Book Antiqua"/>
        </a:defRPr>
      </a:lvl3pPr>
      <a:lvl4pPr marL="1600200" indent="-228600" algn="l" defTabSz="457200" rtl="0" eaLnBrk="1" latinLnBrk="0" hangingPunct="1">
        <a:spcBef>
          <a:spcPct val="20000"/>
        </a:spcBef>
        <a:buFont typeface="Wingdings" charset="2"/>
        <a:buChar char="§"/>
        <a:defRPr sz="2000" kern="1200" spc="0">
          <a:solidFill>
            <a:srgbClr val="696358"/>
          </a:solidFill>
          <a:latin typeface="Book Antiqua"/>
          <a:ea typeface="+mn-ea"/>
          <a:cs typeface="Book Antiqua"/>
        </a:defRPr>
      </a:lvl4pPr>
      <a:lvl5pPr marL="2057400" indent="-228600" algn="l" defTabSz="457200" rtl="0" eaLnBrk="1" latinLnBrk="0" hangingPunct="1">
        <a:spcBef>
          <a:spcPct val="20000"/>
        </a:spcBef>
        <a:buFont typeface="Wingdings" charset="2"/>
        <a:buChar char="§"/>
        <a:defRPr sz="2000" kern="1200" spc="0">
          <a:solidFill>
            <a:srgbClr val="696358"/>
          </a:solidFill>
          <a:latin typeface="Book Antiqua"/>
          <a:ea typeface="+mn-ea"/>
          <a:cs typeface="Book Antiqu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inneapolisfed.org/pubs/mfvar/14-07/images/rgdp_large.p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minneapolisfed.org/pubs/mfvar/14-07/images/pce_large.p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inneapolisfed.org/pubs/mfvar/14-07/images/unemp_large.pn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bea.gov/newsreleases/regional/gdp_state/2014/_images/gsp_0614.pn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creditslips.org/.a/6a00d8341cf9b753ef019b00c05b6e970c-popu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olfstreet.com/wp-content/uploads/2014/10/US-Home-Prices-Atlanta-Fed_2002-2014.p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ALL.psd"/>
          <p:cNvPicPr>
            <a:picLocks noChangeAspect="1"/>
          </p:cNvPicPr>
          <p:nvPr/>
        </p:nvPicPr>
        <p:blipFill>
          <a:blip r:embed="rId3"/>
          <a:stretch>
            <a:fillRect/>
          </a:stretch>
        </p:blipFill>
        <p:spPr>
          <a:xfrm>
            <a:off x="152400" y="0"/>
            <a:ext cx="8848726" cy="6838951"/>
          </a:xfrm>
          <a:prstGeom prst="rect">
            <a:avLst/>
          </a:prstGeom>
        </p:spPr>
      </p:pic>
      <p:sp>
        <p:nvSpPr>
          <p:cNvPr id="5" name="TextBox 4"/>
          <p:cNvSpPr txBox="1"/>
          <p:nvPr/>
        </p:nvSpPr>
        <p:spPr>
          <a:xfrm>
            <a:off x="270095" y="1248355"/>
            <a:ext cx="8620126" cy="1938992"/>
          </a:xfrm>
          <a:prstGeom prst="rect">
            <a:avLst/>
          </a:prstGeom>
          <a:noFill/>
        </p:spPr>
        <p:txBody>
          <a:bodyPr wrap="square" rtlCol="0" anchor="t">
            <a:spAutoFit/>
          </a:bodyPr>
          <a:lstStyle/>
          <a:p>
            <a:pPr algn="ctr"/>
            <a:r>
              <a:rPr lang="en-US" sz="6000" dirty="0" smtClean="0">
                <a:solidFill>
                  <a:srgbClr val="696358"/>
                </a:solidFill>
                <a:latin typeface="Book Antiqua"/>
                <a:cs typeface="Book Antiqua"/>
              </a:rPr>
              <a:t>Economic Outlook for Residential Rentals</a:t>
            </a:r>
          </a:p>
        </p:txBody>
      </p:sp>
      <p:pic>
        <p:nvPicPr>
          <p:cNvPr id="8" name="Picture 7" descr="coverbld.psd"/>
          <p:cNvPicPr>
            <a:picLocks noChangeAspect="1"/>
          </p:cNvPicPr>
          <p:nvPr/>
        </p:nvPicPr>
        <p:blipFill>
          <a:blip r:embed="rId4"/>
          <a:stretch>
            <a:fillRect/>
          </a:stretch>
        </p:blipFill>
        <p:spPr>
          <a:xfrm>
            <a:off x="2590800" y="1905000"/>
            <a:ext cx="6264830" cy="4953000"/>
          </a:xfrm>
          <a:prstGeom prst="rect">
            <a:avLst/>
          </a:prstGeom>
        </p:spPr>
      </p:pic>
    </p:spTree>
  </p:cSld>
  <p:clrMapOvr>
    <a:masterClrMapping/>
  </p:clrMapOvr>
  <p:transition>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U.S. Expansion is sluggish</a:t>
            </a:r>
            <a:endParaRPr lang="en-US" b="1" dirty="0"/>
          </a:p>
        </p:txBody>
      </p:sp>
      <p:sp>
        <p:nvSpPr>
          <p:cNvPr id="3" name="Content Placeholder 2"/>
          <p:cNvSpPr>
            <a:spLocks noGrp="1"/>
          </p:cNvSpPr>
          <p:nvPr>
            <p:ph idx="1"/>
          </p:nvPr>
        </p:nvSpPr>
        <p:spPr/>
        <p:txBody>
          <a:bodyPr/>
          <a:lstStyle/>
          <a:p>
            <a:endParaRPr lang="en-US"/>
          </a:p>
        </p:txBody>
      </p:sp>
      <p:pic>
        <p:nvPicPr>
          <p:cNvPr id="1026" name="Picture 2" descr="Real GDP Growth">
            <a:hlinkClick r:id="rId2" tooltip="Real GDP Growth"/>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17637"/>
            <a:ext cx="7696200" cy="542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519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PCE Inflation">
            <a:hlinkClick r:id="rId2" tooltip="PCE Infla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77" y="990600"/>
            <a:ext cx="7840723" cy="588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9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Unemployment Rate">
            <a:hlinkClick r:id="rId2" tooltip="Unemployment Rat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93321"/>
            <a:ext cx="7512335"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355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mbosedlogo3.psd"/>
          <p:cNvPicPr>
            <a:picLocks noChangeAspect="1"/>
          </p:cNvPicPr>
          <p:nvPr/>
        </p:nvPicPr>
        <p:blipFill>
          <a:blip r:embed="rId3"/>
          <a:stretch>
            <a:fillRect/>
          </a:stretch>
        </p:blipFill>
        <p:spPr>
          <a:xfrm>
            <a:off x="2743200" y="1219200"/>
            <a:ext cx="3462337" cy="3277572"/>
          </a:xfrm>
          <a:prstGeom prst="rect">
            <a:avLst/>
          </a:prstGeom>
        </p:spPr>
      </p:pic>
      <p:sp>
        <p:nvSpPr>
          <p:cNvPr id="6" name="TextBox 5"/>
          <p:cNvSpPr txBox="1"/>
          <p:nvPr/>
        </p:nvSpPr>
        <p:spPr>
          <a:xfrm>
            <a:off x="295275" y="1447800"/>
            <a:ext cx="8620125" cy="4708981"/>
          </a:xfrm>
          <a:prstGeom prst="rect">
            <a:avLst/>
          </a:prstGeom>
          <a:noFill/>
        </p:spPr>
        <p:txBody>
          <a:bodyPr wrap="square" rtlCol="0">
            <a:spAutoFit/>
          </a:bodyPr>
          <a:lstStyle/>
          <a:p>
            <a:pPr algn="ctr"/>
            <a:r>
              <a:rPr lang="en-US" sz="4400" b="1" dirty="0" smtClean="0">
                <a:latin typeface="Arial" pitchFamily="34" charset="0"/>
                <a:cs typeface="Arial" pitchFamily="34" charset="0"/>
              </a:rPr>
              <a:t>34 the states are in expansion</a:t>
            </a:r>
          </a:p>
          <a:p>
            <a:pPr>
              <a:buFont typeface="Arial" pitchFamily="34" charset="0"/>
              <a:buChar char="•"/>
            </a:pPr>
            <a:r>
              <a:rPr lang="en-US" sz="3200" dirty="0" smtClean="0"/>
              <a:t>7% West Virginia </a:t>
            </a:r>
          </a:p>
          <a:p>
            <a:pPr>
              <a:buFont typeface="Arial" pitchFamily="34" charset="0"/>
              <a:buChar char="•"/>
            </a:pPr>
            <a:r>
              <a:rPr lang="en-US" sz="3200" dirty="0" smtClean="0"/>
              <a:t>7% Utah </a:t>
            </a:r>
          </a:p>
          <a:p>
            <a:pPr>
              <a:buFont typeface="Arial" pitchFamily="34" charset="0"/>
              <a:buChar char="•"/>
            </a:pPr>
            <a:r>
              <a:rPr lang="en-US" sz="3200" dirty="0" smtClean="0"/>
              <a:t>7% Texas </a:t>
            </a:r>
          </a:p>
          <a:p>
            <a:pPr>
              <a:buFont typeface="Arial" pitchFamily="34" charset="0"/>
              <a:buChar char="•"/>
            </a:pPr>
            <a:r>
              <a:rPr lang="en-US" sz="3200" dirty="0" smtClean="0"/>
              <a:t>7% District of Columbia </a:t>
            </a:r>
          </a:p>
          <a:p>
            <a:pPr>
              <a:buFont typeface="Arial" pitchFamily="34" charset="0"/>
              <a:buChar char="•"/>
            </a:pPr>
            <a:r>
              <a:rPr lang="en-US" sz="3200" dirty="0" smtClean="0"/>
              <a:t>10% Alaska </a:t>
            </a:r>
          </a:p>
          <a:p>
            <a:pPr>
              <a:buFont typeface="Arial" pitchFamily="34" charset="0"/>
              <a:buChar char="•"/>
            </a:pPr>
            <a:r>
              <a:rPr lang="en-US" sz="3200" dirty="0" smtClean="0"/>
              <a:t>10% Louisiana </a:t>
            </a:r>
          </a:p>
          <a:p>
            <a:pPr>
              <a:buFont typeface="Arial" pitchFamily="34" charset="0"/>
              <a:buChar char="•"/>
            </a:pPr>
            <a:r>
              <a:rPr lang="en-US" sz="3200" dirty="0" smtClean="0"/>
              <a:t>14% Oregon </a:t>
            </a:r>
          </a:p>
          <a:p>
            <a:pPr>
              <a:buFont typeface="Arial" pitchFamily="34" charset="0"/>
              <a:buChar char="•"/>
            </a:pPr>
            <a:r>
              <a:rPr lang="en-US" sz="3200" dirty="0" smtClean="0"/>
              <a:t>30% North Dakota </a:t>
            </a:r>
            <a:endParaRPr lang="en-US" sz="3200" b="1" dirty="0" smtClean="0">
              <a:latin typeface="Arial" pitchFamily="34" charset="0"/>
              <a:cs typeface="Arial" pitchFamily="34" charset="0"/>
            </a:endParaRPr>
          </a:p>
        </p:txBody>
      </p:sp>
      <p:pic>
        <p:nvPicPr>
          <p:cNvPr id="1026" name="Picture 2" descr="Chart 1, showing growth in real GDP by stat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220200" cy="684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947924"/>
      </p:ext>
    </p:extLst>
  </p:cSld>
  <p:clrMapOvr>
    <a:masterClrMapping/>
  </p:clrMapOvr>
  <p:transition>
    <p:cover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00800"/>
            <a:ext cx="7162800" cy="333208"/>
          </a:xfrm>
        </p:spPr>
        <p:txBody>
          <a:bodyPr>
            <a:normAutofit fontScale="90000"/>
          </a:bodyPr>
          <a:lstStyle/>
          <a:p>
            <a:r>
              <a:rPr lang="en-US" sz="1800" dirty="0" smtClean="0"/>
              <a:t>Share of single-family homes to rental market went from 31 percent in 2005 to 35 percent in 2013</a:t>
            </a:r>
            <a:endParaRPr lang="en-US" dirty="0"/>
          </a:p>
        </p:txBody>
      </p:sp>
      <p:sp>
        <p:nvSpPr>
          <p:cNvPr id="3" name="Content Placeholder 2"/>
          <p:cNvSpPr>
            <a:spLocks noGrp="1"/>
          </p:cNvSpPr>
          <p:nvPr>
            <p:ph idx="1"/>
          </p:nvPr>
        </p:nvSpPr>
        <p:spPr>
          <a:xfrm>
            <a:off x="304800" y="266700"/>
            <a:ext cx="8229600" cy="838200"/>
          </a:xfrm>
        </p:spPr>
        <p:txBody>
          <a:bodyPr>
            <a:noAutofit/>
          </a:bodyPr>
          <a:lstStyle/>
          <a:p>
            <a:pPr marL="0" indent="0">
              <a:buNone/>
            </a:pPr>
            <a:r>
              <a:rPr lang="en-US" sz="4000" b="1" dirty="0" smtClean="0"/>
              <a:t>Rental households increased dramatically!</a:t>
            </a:r>
            <a:endParaRPr lang="en-US" sz="4000" b="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39" t="12402" r="54894" b="10979"/>
          <a:stretch/>
        </p:blipFill>
        <p:spPr bwMode="auto">
          <a:xfrm>
            <a:off x="423407" y="1524000"/>
            <a:ext cx="8366524" cy="476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6711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Future of Rental Market</a:t>
            </a:r>
            <a:endParaRPr lang="en-US" dirty="0"/>
          </a:p>
        </p:txBody>
      </p:sp>
      <p:sp>
        <p:nvSpPr>
          <p:cNvPr id="3" name="Content Placeholder 2"/>
          <p:cNvSpPr>
            <a:spLocks noGrp="1"/>
          </p:cNvSpPr>
          <p:nvPr>
            <p:ph idx="1"/>
          </p:nvPr>
        </p:nvSpPr>
        <p:spPr>
          <a:xfrm>
            <a:off x="457200" y="1295400"/>
            <a:ext cx="8229600" cy="5486400"/>
          </a:xfrm>
        </p:spPr>
        <p:txBody>
          <a:bodyPr>
            <a:normAutofit/>
          </a:bodyPr>
          <a:lstStyle/>
          <a:p>
            <a:r>
              <a:rPr lang="en-US" dirty="0" smtClean="0"/>
              <a:t>Supply</a:t>
            </a:r>
          </a:p>
          <a:p>
            <a:pPr lvl="1"/>
            <a:r>
              <a:rPr lang="en-US" b="1" dirty="0" smtClean="0"/>
              <a:t>Building Cycles </a:t>
            </a:r>
            <a:r>
              <a:rPr lang="en-US" b="1" dirty="0" smtClean="0">
                <a:sym typeface="Wingdings" panose="05000000000000000000" pitchFamily="2" charset="2"/>
              </a:rPr>
              <a:t> </a:t>
            </a:r>
            <a:r>
              <a:rPr lang="en-US" b="1" dirty="0" smtClean="0"/>
              <a:t> UP for competitor's</a:t>
            </a:r>
          </a:p>
          <a:p>
            <a:pPr lvl="1"/>
            <a:endParaRPr lang="en-US" dirty="0" smtClean="0"/>
          </a:p>
          <a:p>
            <a:pPr lvl="1"/>
            <a:r>
              <a:rPr lang="en-US" dirty="0" smtClean="0"/>
              <a:t>Investors </a:t>
            </a:r>
            <a:r>
              <a:rPr lang="en-US" dirty="0" smtClean="0">
                <a:sym typeface="Wingdings" panose="05000000000000000000" pitchFamily="2" charset="2"/>
              </a:rPr>
              <a:t> F</a:t>
            </a:r>
            <a:r>
              <a:rPr lang="en-US" dirty="0" smtClean="0"/>
              <a:t>oreclosures are DOWN</a:t>
            </a:r>
          </a:p>
          <a:p>
            <a:pPr lvl="1"/>
            <a:endParaRPr lang="en-US" dirty="0" smtClean="0"/>
          </a:p>
          <a:p>
            <a:pPr lvl="1"/>
            <a:r>
              <a:rPr lang="en-US" dirty="0" smtClean="0"/>
              <a:t>Accidental landlords </a:t>
            </a:r>
            <a:r>
              <a:rPr lang="en-US" dirty="0" smtClean="0">
                <a:sym typeface="Wingdings" panose="05000000000000000000" pitchFamily="2" charset="2"/>
              </a:rPr>
              <a:t> H</a:t>
            </a:r>
            <a:r>
              <a:rPr lang="en-US" dirty="0" smtClean="0"/>
              <a:t>igher home prices</a:t>
            </a:r>
          </a:p>
          <a:p>
            <a:pPr lvl="1"/>
            <a:endParaRPr lang="en-US" dirty="0"/>
          </a:p>
          <a:p>
            <a:pPr lvl="1"/>
            <a:r>
              <a:rPr lang="en-US" dirty="0" smtClean="0"/>
              <a:t>Hedge funds </a:t>
            </a:r>
            <a:r>
              <a:rPr lang="en-US" dirty="0" smtClean="0">
                <a:sym typeface="Wingdings" panose="05000000000000000000" pitchFamily="2" charset="2"/>
              </a:rPr>
              <a:t> Slowing down purchases</a:t>
            </a:r>
            <a:endParaRPr lang="en-US" dirty="0" smtClean="0"/>
          </a:p>
        </p:txBody>
      </p:sp>
    </p:spTree>
    <p:extLst>
      <p:ext uri="{BB962C8B-B14F-4D97-AF65-F5344CB8AC3E}">
        <p14:creationId xmlns:p14="http://schemas.microsoft.com/office/powerpoint/2010/main" val="268472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29" t="21038" r="57779" b="14074"/>
          <a:stretch/>
        </p:blipFill>
        <p:spPr bwMode="auto">
          <a:xfrm>
            <a:off x="16933" y="1219200"/>
            <a:ext cx="9127067" cy="527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6369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2"/>
          <a:srcRect l="3561" t="8066" r="52813"/>
          <a:stretch/>
        </p:blipFill>
        <p:spPr bwMode="auto">
          <a:xfrm>
            <a:off x="76200" y="1624012"/>
            <a:ext cx="8763000" cy="51577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624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Future of Rental Market</a:t>
            </a:r>
            <a:endParaRPr lang="en-US" dirty="0"/>
          </a:p>
        </p:txBody>
      </p:sp>
      <p:sp>
        <p:nvSpPr>
          <p:cNvPr id="3" name="Content Placeholder 2"/>
          <p:cNvSpPr>
            <a:spLocks noGrp="1"/>
          </p:cNvSpPr>
          <p:nvPr>
            <p:ph idx="1"/>
          </p:nvPr>
        </p:nvSpPr>
        <p:spPr>
          <a:xfrm>
            <a:off x="457200" y="1295400"/>
            <a:ext cx="8229600" cy="5486400"/>
          </a:xfrm>
        </p:spPr>
        <p:txBody>
          <a:bodyPr>
            <a:normAutofit/>
          </a:bodyPr>
          <a:lstStyle/>
          <a:p>
            <a:r>
              <a:rPr lang="en-US" dirty="0" smtClean="0"/>
              <a:t>Supply</a:t>
            </a:r>
          </a:p>
          <a:p>
            <a:pPr lvl="1"/>
            <a:r>
              <a:rPr lang="en-US" dirty="0" smtClean="0"/>
              <a:t>Building Cycles </a:t>
            </a:r>
            <a:r>
              <a:rPr lang="en-US" dirty="0" smtClean="0">
                <a:sym typeface="Wingdings" panose="05000000000000000000" pitchFamily="2" charset="2"/>
              </a:rPr>
              <a:t> </a:t>
            </a:r>
            <a:r>
              <a:rPr lang="en-US" dirty="0" smtClean="0"/>
              <a:t> UP for competitor's</a:t>
            </a:r>
          </a:p>
          <a:p>
            <a:pPr lvl="1"/>
            <a:endParaRPr lang="en-US" dirty="0" smtClean="0"/>
          </a:p>
          <a:p>
            <a:pPr lvl="1"/>
            <a:r>
              <a:rPr lang="en-US" b="1" dirty="0" smtClean="0"/>
              <a:t>Investors </a:t>
            </a:r>
            <a:r>
              <a:rPr lang="en-US" b="1" dirty="0" smtClean="0">
                <a:sym typeface="Wingdings" panose="05000000000000000000" pitchFamily="2" charset="2"/>
              </a:rPr>
              <a:t> F</a:t>
            </a:r>
            <a:r>
              <a:rPr lang="en-US" b="1" dirty="0" smtClean="0"/>
              <a:t>oreclosures are DOWN</a:t>
            </a:r>
          </a:p>
          <a:p>
            <a:pPr lvl="1"/>
            <a:endParaRPr lang="en-US" dirty="0" smtClean="0"/>
          </a:p>
          <a:p>
            <a:pPr lvl="1"/>
            <a:r>
              <a:rPr lang="en-US" dirty="0" smtClean="0"/>
              <a:t>Accidental landlords </a:t>
            </a:r>
            <a:r>
              <a:rPr lang="en-US" dirty="0" smtClean="0">
                <a:sym typeface="Wingdings" panose="05000000000000000000" pitchFamily="2" charset="2"/>
              </a:rPr>
              <a:t> H</a:t>
            </a:r>
            <a:r>
              <a:rPr lang="en-US" dirty="0" smtClean="0"/>
              <a:t>igher home prices</a:t>
            </a:r>
          </a:p>
          <a:p>
            <a:pPr lvl="1"/>
            <a:endParaRPr lang="en-US" dirty="0"/>
          </a:p>
          <a:p>
            <a:pPr lvl="1"/>
            <a:r>
              <a:rPr lang="en-US" dirty="0" smtClean="0"/>
              <a:t>Hedge funds </a:t>
            </a:r>
            <a:r>
              <a:rPr lang="en-US" dirty="0" smtClean="0">
                <a:sym typeface="Wingdings" panose="05000000000000000000" pitchFamily="2" charset="2"/>
              </a:rPr>
              <a:t> Slowing down purchases</a:t>
            </a:r>
            <a:endParaRPr lang="en-US" dirty="0" smtClean="0"/>
          </a:p>
        </p:txBody>
      </p:sp>
    </p:spTree>
    <p:extLst>
      <p:ext uri="{BB962C8B-B14F-4D97-AF65-F5344CB8AC3E}">
        <p14:creationId xmlns:p14="http://schemas.microsoft.com/office/powerpoint/2010/main" val="451544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Moving Average Bankruptcy Filings 2008 - 201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0" y="533400"/>
            <a:ext cx="9208669" cy="6238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89" y="990600"/>
            <a:ext cx="8229600" cy="1143000"/>
          </a:xfrm>
        </p:spPr>
        <p:txBody>
          <a:bodyPr>
            <a:noAutofit/>
          </a:bodyPr>
          <a:lstStyle/>
          <a:p>
            <a:pPr algn="ctr"/>
            <a:r>
              <a:rPr lang="en-US" sz="4000" dirty="0" smtClean="0"/>
              <a:t>World and U.S. Economic Outlook</a:t>
            </a:r>
            <a:endParaRPr lang="en-US" sz="4000" dirty="0"/>
          </a:p>
        </p:txBody>
      </p:sp>
      <p:sp>
        <p:nvSpPr>
          <p:cNvPr id="3" name="Content Placeholder 2"/>
          <p:cNvSpPr>
            <a:spLocks noGrp="1"/>
          </p:cNvSpPr>
          <p:nvPr>
            <p:ph idx="1"/>
          </p:nvPr>
        </p:nvSpPr>
        <p:spPr>
          <a:xfrm>
            <a:off x="343894" y="3124200"/>
            <a:ext cx="8229600" cy="4343400"/>
          </a:xfrm>
        </p:spPr>
        <p:txBody>
          <a:bodyPr>
            <a:normAutofit/>
          </a:bodyPr>
          <a:lstStyle/>
          <a:p>
            <a:pPr marL="0" indent="0" algn="ctr">
              <a:buNone/>
            </a:pPr>
            <a:r>
              <a:rPr lang="en-US" sz="4400" dirty="0" smtClean="0"/>
              <a:t>Residential Rental Outlook</a:t>
            </a:r>
          </a:p>
        </p:txBody>
      </p:sp>
    </p:spTree>
    <p:extLst>
      <p:ext uri="{BB962C8B-B14F-4D97-AF65-F5344CB8AC3E}">
        <p14:creationId xmlns:p14="http://schemas.microsoft.com/office/powerpoint/2010/main" val="2486658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60000" t="10000" r="4688" b="40000"/>
          <a:stretch>
            <a:fillRect/>
          </a:stretch>
        </p:blipFill>
        <p:spPr bwMode="auto">
          <a:xfrm>
            <a:off x="457200" y="868362"/>
            <a:ext cx="8610600" cy="57150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More than 90 days past due</a:t>
            </a:r>
            <a:br>
              <a:rPr lang="en-US" dirty="0" smtClean="0"/>
            </a:br>
            <a:r>
              <a:rPr lang="en-US" dirty="0" smtClean="0"/>
              <a:t>June 2010</a:t>
            </a:r>
            <a:endParaRPr lang="en-US" dirty="0"/>
          </a:p>
        </p:txBody>
      </p:sp>
      <p:pic>
        <p:nvPicPr>
          <p:cNvPr id="5" name="Picture 2"/>
          <p:cNvPicPr>
            <a:picLocks noChangeAspect="1" noChangeArrowheads="1"/>
          </p:cNvPicPr>
          <p:nvPr/>
        </p:nvPicPr>
        <p:blipFill>
          <a:blip r:embed="rId3"/>
          <a:srcRect l="40084" t="58293" r="52500" b="22975"/>
          <a:stretch>
            <a:fillRect/>
          </a:stretch>
        </p:blipFill>
        <p:spPr bwMode="auto">
          <a:xfrm>
            <a:off x="228600" y="4983161"/>
            <a:ext cx="1351559" cy="1600201"/>
          </a:xfrm>
          <a:prstGeom prst="rect">
            <a:avLst/>
          </a:prstGeom>
          <a:noFill/>
          <a:ln w="9525">
            <a:noFill/>
            <a:miter lim="800000"/>
            <a:headEnd/>
            <a:tailEnd/>
          </a:ln>
        </p:spPr>
      </p:pic>
    </p:spTree>
    <p:extLst>
      <p:ext uri="{BB962C8B-B14F-4D97-AF65-F5344CB8AC3E}">
        <p14:creationId xmlns:p14="http://schemas.microsoft.com/office/powerpoint/2010/main" val="3136171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 t="34738" r="73461" b="8923"/>
          <a:stretch/>
        </p:blipFill>
        <p:spPr bwMode="auto">
          <a:xfrm>
            <a:off x="0" y="1024433"/>
            <a:ext cx="8534400" cy="579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t>More than 90 days past due</a:t>
            </a:r>
            <a:br>
              <a:rPr lang="en-US" dirty="0" smtClean="0"/>
            </a:br>
            <a:r>
              <a:rPr lang="en-US" dirty="0" smtClean="0"/>
              <a:t>December 2013</a:t>
            </a:r>
            <a:endParaRPr lang="en-US" dirty="0"/>
          </a:p>
        </p:txBody>
      </p:sp>
      <p:pic>
        <p:nvPicPr>
          <p:cNvPr id="5" name="Picture 2"/>
          <p:cNvPicPr>
            <a:picLocks noChangeAspect="1" noChangeArrowheads="1"/>
          </p:cNvPicPr>
          <p:nvPr/>
        </p:nvPicPr>
        <p:blipFill>
          <a:blip r:embed="rId3"/>
          <a:srcRect l="40084" t="58293" r="52500" b="22975"/>
          <a:stretch>
            <a:fillRect/>
          </a:stretch>
        </p:blipFill>
        <p:spPr bwMode="auto">
          <a:xfrm>
            <a:off x="228600" y="5160137"/>
            <a:ext cx="1351559" cy="1600201"/>
          </a:xfrm>
          <a:prstGeom prst="rect">
            <a:avLst/>
          </a:prstGeom>
          <a:noFill/>
          <a:ln w="9525">
            <a:noFill/>
            <a:miter lim="800000"/>
            <a:headEnd/>
            <a:tailEnd/>
          </a:ln>
        </p:spPr>
      </p:pic>
    </p:spTree>
    <p:extLst>
      <p:ext uri="{BB962C8B-B14F-4D97-AF65-F5344CB8AC3E}">
        <p14:creationId xmlns:p14="http://schemas.microsoft.com/office/powerpoint/2010/main" val="1628785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than 90 days past due</a:t>
            </a:r>
            <a:br>
              <a:rPr lang="en-US" dirty="0"/>
            </a:br>
            <a:r>
              <a:rPr lang="en-US" dirty="0" smtClean="0"/>
              <a:t>August 2014</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0" t="41456" r="69091" b="2545"/>
          <a:stretch/>
        </p:blipFill>
        <p:spPr bwMode="auto">
          <a:xfrm>
            <a:off x="-1" y="1295400"/>
            <a:ext cx="9170059" cy="528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47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3A81D1D-3E4B-4F57-8568-EDF383CB7A59}" type="slidenum">
              <a:rPr lang="en-US" smtClean="0"/>
              <a:pPr>
                <a:defRPr/>
              </a:pPr>
              <a:t>23</a:t>
            </a:fld>
            <a:endParaRPr lang="en-US" dirty="0"/>
          </a:p>
        </p:txBody>
      </p:sp>
      <p:pic>
        <p:nvPicPr>
          <p:cNvPr id="4" name="Picture 3"/>
          <p:cNvPicPr>
            <a:picLocks noChangeAspect="1" noChangeArrowheads="1"/>
          </p:cNvPicPr>
          <p:nvPr>
            <p:extLst>
              <p:ext uri="{D42A27DB-BD31-4B8C-83A1-F6EECF244321}">
                <p14:modId xmlns:p14="http://schemas.microsoft.com/office/powerpoint/2010/main" val="2846187130"/>
              </p:ext>
            </p:extLst>
          </p:nvPr>
        </p:nvPicPr>
        <p:blipFill>
          <a:blip r:embed="rId3"/>
          <a:srcRect/>
          <a:stretch>
            <a:fillRect/>
          </a:stretch>
        </p:blipFill>
        <p:spPr bwMode="auto">
          <a:xfrm>
            <a:off x="66675" y="1066800"/>
            <a:ext cx="9010650" cy="52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947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Future of Rental Market</a:t>
            </a:r>
            <a:endParaRPr lang="en-US" dirty="0"/>
          </a:p>
        </p:txBody>
      </p:sp>
      <p:sp>
        <p:nvSpPr>
          <p:cNvPr id="3" name="Content Placeholder 2"/>
          <p:cNvSpPr>
            <a:spLocks noGrp="1"/>
          </p:cNvSpPr>
          <p:nvPr>
            <p:ph idx="1"/>
          </p:nvPr>
        </p:nvSpPr>
        <p:spPr>
          <a:xfrm>
            <a:off x="457200" y="1295400"/>
            <a:ext cx="8229600" cy="5486400"/>
          </a:xfrm>
        </p:spPr>
        <p:txBody>
          <a:bodyPr>
            <a:normAutofit/>
          </a:bodyPr>
          <a:lstStyle/>
          <a:p>
            <a:r>
              <a:rPr lang="en-US" dirty="0" smtClean="0"/>
              <a:t>Supply</a:t>
            </a:r>
          </a:p>
          <a:p>
            <a:pPr lvl="1"/>
            <a:r>
              <a:rPr lang="en-US" dirty="0" smtClean="0"/>
              <a:t>Building Cycles </a:t>
            </a:r>
            <a:r>
              <a:rPr lang="en-US" dirty="0" smtClean="0">
                <a:sym typeface="Wingdings" panose="05000000000000000000" pitchFamily="2" charset="2"/>
              </a:rPr>
              <a:t> </a:t>
            </a:r>
            <a:r>
              <a:rPr lang="en-US" dirty="0" smtClean="0"/>
              <a:t> UP for competitor's</a:t>
            </a:r>
          </a:p>
          <a:p>
            <a:pPr lvl="1"/>
            <a:endParaRPr lang="en-US" dirty="0" smtClean="0"/>
          </a:p>
          <a:p>
            <a:pPr lvl="1"/>
            <a:r>
              <a:rPr lang="en-US" dirty="0" smtClean="0"/>
              <a:t>Investors </a:t>
            </a:r>
            <a:r>
              <a:rPr lang="en-US" dirty="0" smtClean="0">
                <a:sym typeface="Wingdings" panose="05000000000000000000" pitchFamily="2" charset="2"/>
              </a:rPr>
              <a:t> F</a:t>
            </a:r>
            <a:r>
              <a:rPr lang="en-US" dirty="0" smtClean="0"/>
              <a:t>oreclosures are DOWN</a:t>
            </a:r>
          </a:p>
          <a:p>
            <a:pPr lvl="1"/>
            <a:endParaRPr lang="en-US" dirty="0" smtClean="0"/>
          </a:p>
          <a:p>
            <a:pPr lvl="1"/>
            <a:r>
              <a:rPr lang="en-US" b="1" dirty="0" smtClean="0"/>
              <a:t>Accidental landlords </a:t>
            </a:r>
            <a:r>
              <a:rPr lang="en-US" b="1" dirty="0" smtClean="0">
                <a:sym typeface="Wingdings" panose="05000000000000000000" pitchFamily="2" charset="2"/>
              </a:rPr>
              <a:t> H</a:t>
            </a:r>
            <a:r>
              <a:rPr lang="en-US" b="1" dirty="0" smtClean="0"/>
              <a:t>igher home prices</a:t>
            </a:r>
          </a:p>
          <a:p>
            <a:pPr lvl="1"/>
            <a:endParaRPr lang="en-US" b="1" dirty="0"/>
          </a:p>
          <a:p>
            <a:pPr lvl="1"/>
            <a:r>
              <a:rPr lang="en-US" b="1" dirty="0" smtClean="0"/>
              <a:t>Hedge funds </a:t>
            </a:r>
            <a:r>
              <a:rPr lang="en-US" b="1" dirty="0" smtClean="0">
                <a:sym typeface="Wingdings" panose="05000000000000000000" pitchFamily="2" charset="2"/>
              </a:rPr>
              <a:t> Slowing down purchases</a:t>
            </a:r>
            <a:endParaRPr lang="en-US" b="1" dirty="0" smtClean="0"/>
          </a:p>
        </p:txBody>
      </p:sp>
    </p:spTree>
    <p:extLst>
      <p:ext uri="{BB962C8B-B14F-4D97-AF65-F5344CB8AC3E}">
        <p14:creationId xmlns:p14="http://schemas.microsoft.com/office/powerpoint/2010/main" val="2713859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Price chart</a:t>
            </a:r>
            <a:endParaRPr lang="en-US" dirty="0"/>
          </a:p>
        </p:txBody>
      </p:sp>
      <p:sp>
        <p:nvSpPr>
          <p:cNvPr id="3" name="Content Placeholder 2"/>
          <p:cNvSpPr>
            <a:spLocks noGrp="1"/>
          </p:cNvSpPr>
          <p:nvPr>
            <p:ph idx="1"/>
          </p:nvPr>
        </p:nvSpPr>
        <p:spPr/>
        <p:txBody>
          <a:bodyPr/>
          <a:lstStyle/>
          <a:p>
            <a:endParaRPr lang="en-US"/>
          </a:p>
        </p:txBody>
      </p:sp>
      <p:pic>
        <p:nvPicPr>
          <p:cNvPr id="5122" name="Picture 2" descr="US-Home-Prices-Atlanta-Fed_2002-201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28821"/>
            <a:ext cx="6248400" cy="570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823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Future of Rental Market</a:t>
            </a:r>
            <a:endParaRPr lang="en-US" dirty="0"/>
          </a:p>
        </p:txBody>
      </p:sp>
      <p:sp>
        <p:nvSpPr>
          <p:cNvPr id="3" name="Content Placeholder 2"/>
          <p:cNvSpPr>
            <a:spLocks noGrp="1"/>
          </p:cNvSpPr>
          <p:nvPr>
            <p:ph idx="1"/>
          </p:nvPr>
        </p:nvSpPr>
        <p:spPr>
          <a:xfrm>
            <a:off x="457200" y="1066800"/>
            <a:ext cx="8229600" cy="5486400"/>
          </a:xfrm>
        </p:spPr>
        <p:txBody>
          <a:bodyPr>
            <a:normAutofit/>
          </a:bodyPr>
          <a:lstStyle/>
          <a:p>
            <a:r>
              <a:rPr lang="en-US" dirty="0" smtClean="0"/>
              <a:t>Demand</a:t>
            </a:r>
          </a:p>
          <a:p>
            <a:pPr lvl="1"/>
            <a:r>
              <a:rPr lang="en-US" dirty="0" smtClean="0"/>
              <a:t>Demographic shifts</a:t>
            </a:r>
          </a:p>
          <a:p>
            <a:pPr lvl="2"/>
            <a:r>
              <a:rPr lang="en-US" dirty="0"/>
              <a:t>Pop growth </a:t>
            </a:r>
            <a:r>
              <a:rPr lang="en-US" dirty="0" smtClean="0">
                <a:sym typeface="Wingdings" panose="05000000000000000000" pitchFamily="2" charset="2"/>
              </a:rPr>
              <a:t> </a:t>
            </a:r>
            <a:r>
              <a:rPr lang="en-US" dirty="0" smtClean="0"/>
              <a:t>DECREASING (0.8 to 0.5)</a:t>
            </a:r>
            <a:endParaRPr lang="en-US" dirty="0"/>
          </a:p>
          <a:p>
            <a:pPr lvl="2"/>
            <a:r>
              <a:rPr lang="en-US" dirty="0" smtClean="0"/>
              <a:t>Immigrants </a:t>
            </a:r>
            <a:r>
              <a:rPr lang="en-US" dirty="0" smtClean="0">
                <a:sym typeface="Wingdings" panose="05000000000000000000" pitchFamily="2" charset="2"/>
              </a:rPr>
              <a:t> </a:t>
            </a:r>
            <a:r>
              <a:rPr lang="en-US" dirty="0" smtClean="0"/>
              <a:t>lower </a:t>
            </a:r>
            <a:r>
              <a:rPr lang="en-US" dirty="0" err="1" smtClean="0"/>
              <a:t>sqft</a:t>
            </a:r>
            <a:r>
              <a:rPr lang="en-US" dirty="0" smtClean="0"/>
              <a:t>/person INCREASING</a:t>
            </a:r>
          </a:p>
          <a:p>
            <a:pPr lvl="2"/>
            <a:r>
              <a:rPr lang="en-US" dirty="0" smtClean="0"/>
              <a:t>People of color </a:t>
            </a:r>
            <a:r>
              <a:rPr lang="en-US" dirty="0" smtClean="0">
                <a:sym typeface="Wingdings" panose="05000000000000000000" pitchFamily="2" charset="2"/>
              </a:rPr>
              <a:t> </a:t>
            </a:r>
            <a:r>
              <a:rPr lang="en-US" dirty="0" smtClean="0"/>
              <a:t>INCREASING</a:t>
            </a:r>
          </a:p>
          <a:p>
            <a:pPr lvl="2"/>
            <a:r>
              <a:rPr lang="en-US" dirty="0" smtClean="0"/>
              <a:t>Seniors </a:t>
            </a:r>
            <a:r>
              <a:rPr lang="en-US" dirty="0" smtClean="0">
                <a:sym typeface="Wingdings" panose="05000000000000000000" pitchFamily="2" charset="2"/>
              </a:rPr>
              <a:t> </a:t>
            </a:r>
            <a:r>
              <a:rPr lang="en-US" dirty="0" smtClean="0"/>
              <a:t>HOAs INCREASING</a:t>
            </a:r>
          </a:p>
          <a:p>
            <a:pPr lvl="1"/>
            <a:r>
              <a:rPr lang="en-US" dirty="0" smtClean="0"/>
              <a:t>Ownership</a:t>
            </a:r>
          </a:p>
          <a:p>
            <a:pPr lvl="2"/>
            <a:r>
              <a:rPr lang="en-US" dirty="0" smtClean="0"/>
              <a:t>Foreclosures </a:t>
            </a:r>
            <a:r>
              <a:rPr lang="en-US" dirty="0" smtClean="0">
                <a:sym typeface="Wingdings" panose="05000000000000000000" pitchFamily="2" charset="2"/>
              </a:rPr>
              <a:t></a:t>
            </a:r>
            <a:r>
              <a:rPr lang="en-US" dirty="0" smtClean="0"/>
              <a:t>DOWN</a:t>
            </a:r>
          </a:p>
          <a:p>
            <a:pPr lvl="2"/>
            <a:r>
              <a:rPr lang="en-US" dirty="0" smtClean="0"/>
              <a:t>Wages </a:t>
            </a:r>
            <a:r>
              <a:rPr lang="en-US" dirty="0" smtClean="0">
                <a:sym typeface="Wingdings" panose="05000000000000000000" pitchFamily="2" charset="2"/>
              </a:rPr>
              <a:t> </a:t>
            </a:r>
            <a:r>
              <a:rPr lang="en-US" dirty="0" smtClean="0"/>
              <a:t>NOT UP MUCH</a:t>
            </a:r>
          </a:p>
          <a:p>
            <a:pPr lvl="2"/>
            <a:r>
              <a:rPr lang="en-US" dirty="0" smtClean="0"/>
              <a:t>Financing </a:t>
            </a:r>
            <a:r>
              <a:rPr lang="en-US" dirty="0" smtClean="0">
                <a:sym typeface="Wingdings" panose="05000000000000000000" pitchFamily="2" charset="2"/>
              </a:rPr>
              <a:t></a:t>
            </a:r>
            <a:r>
              <a:rPr lang="en-US" dirty="0" smtClean="0"/>
              <a:t> SOMEWHAT TIGHT</a:t>
            </a:r>
          </a:p>
          <a:p>
            <a:pPr lvl="3"/>
            <a:r>
              <a:rPr lang="en-US" dirty="0" smtClean="0"/>
              <a:t>Standards</a:t>
            </a:r>
          </a:p>
          <a:p>
            <a:pPr lvl="3"/>
            <a:r>
              <a:rPr lang="en-US" dirty="0" smtClean="0"/>
              <a:t>Interest rates</a:t>
            </a:r>
          </a:p>
        </p:txBody>
      </p:sp>
    </p:spTree>
    <p:extLst>
      <p:ext uri="{BB962C8B-B14F-4D97-AF65-F5344CB8AC3E}">
        <p14:creationId xmlns:p14="http://schemas.microsoft.com/office/powerpoint/2010/main" val="3547197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all adds up to……</a:t>
            </a:r>
            <a:endParaRPr lang="en-US" dirty="0"/>
          </a:p>
        </p:txBody>
      </p:sp>
      <p:sp>
        <p:nvSpPr>
          <p:cNvPr id="3" name="Content Placeholder 2"/>
          <p:cNvSpPr>
            <a:spLocks noGrp="1"/>
          </p:cNvSpPr>
          <p:nvPr>
            <p:ph idx="1"/>
          </p:nvPr>
        </p:nvSpPr>
        <p:spPr/>
        <p:txBody>
          <a:bodyPr/>
          <a:lstStyle/>
          <a:p>
            <a:pPr marL="0" indent="0">
              <a:buNone/>
            </a:pPr>
            <a:r>
              <a:rPr lang="en-US" dirty="0" smtClean="0"/>
              <a:t>Slower growth in property management!!</a:t>
            </a:r>
            <a:endParaRPr lang="en-US" dirty="0"/>
          </a:p>
        </p:txBody>
      </p:sp>
    </p:spTree>
    <p:extLst>
      <p:ext uri="{BB962C8B-B14F-4D97-AF65-F5344CB8AC3E}">
        <p14:creationId xmlns:p14="http://schemas.microsoft.com/office/powerpoint/2010/main" val="4099318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048000" y="723900"/>
            <a:ext cx="3048000" cy="1143000"/>
          </a:xfrm>
        </p:spPr>
        <p:txBody>
          <a:bodyPr>
            <a:normAutofit/>
          </a:bodyPr>
          <a:lstStyle/>
          <a:p>
            <a:r>
              <a:rPr lang="en-US" sz="3200" b="1" dirty="0" smtClean="0">
                <a:solidFill>
                  <a:schemeClr val="tx1"/>
                </a:solidFill>
                <a:latin typeface="Arial" pitchFamily="34" charset="0"/>
                <a:cs typeface="Arial" pitchFamily="34" charset="0"/>
              </a:rPr>
              <a:t>Questions?</a:t>
            </a:r>
            <a:endParaRPr lang="en-US" sz="3200" b="1"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Rent Supply/Demand conditions</a:t>
            </a:r>
            <a:endParaRPr lang="en-US" dirty="0"/>
          </a:p>
        </p:txBody>
      </p:sp>
      <p:sp>
        <p:nvSpPr>
          <p:cNvPr id="3" name="Content Placeholder 2"/>
          <p:cNvSpPr>
            <a:spLocks noGrp="1"/>
          </p:cNvSpPr>
          <p:nvPr>
            <p:ph idx="1"/>
          </p:nvPr>
        </p:nvSpPr>
        <p:spPr>
          <a:xfrm>
            <a:off x="457200" y="1295400"/>
            <a:ext cx="8229600" cy="5486400"/>
          </a:xfrm>
        </p:spPr>
        <p:txBody>
          <a:bodyPr>
            <a:normAutofit fontScale="77500" lnSpcReduction="20000"/>
          </a:bodyPr>
          <a:lstStyle/>
          <a:p>
            <a:r>
              <a:rPr lang="en-US" dirty="0" smtClean="0"/>
              <a:t>Supply</a:t>
            </a:r>
          </a:p>
          <a:p>
            <a:pPr lvl="1"/>
            <a:r>
              <a:rPr lang="en-US" dirty="0" smtClean="0"/>
              <a:t>Cycles (build - close substitute) UP for competitor's</a:t>
            </a:r>
          </a:p>
          <a:p>
            <a:pPr lvl="1"/>
            <a:r>
              <a:rPr lang="en-US" dirty="0" smtClean="0"/>
              <a:t>Investors (foreclosures) DOWN</a:t>
            </a:r>
          </a:p>
          <a:p>
            <a:pPr lvl="1"/>
            <a:r>
              <a:rPr lang="en-US" dirty="0" smtClean="0"/>
              <a:t>Accidental landlords (higher home prices) DOWN</a:t>
            </a:r>
          </a:p>
          <a:p>
            <a:pPr lvl="1"/>
            <a:r>
              <a:rPr lang="en-US" dirty="0" smtClean="0"/>
              <a:t>Hedge funds SLOWING DOWN</a:t>
            </a:r>
          </a:p>
          <a:p>
            <a:r>
              <a:rPr lang="en-US" dirty="0" smtClean="0"/>
              <a:t>Demand</a:t>
            </a:r>
          </a:p>
          <a:p>
            <a:pPr lvl="1"/>
            <a:r>
              <a:rPr lang="en-US" dirty="0" smtClean="0"/>
              <a:t>Demographic SLOWING</a:t>
            </a:r>
          </a:p>
          <a:p>
            <a:pPr lvl="2"/>
            <a:r>
              <a:rPr lang="en-US" dirty="0" smtClean="0"/>
              <a:t>Immigrants (lower </a:t>
            </a:r>
            <a:r>
              <a:rPr lang="en-US" dirty="0" err="1" smtClean="0"/>
              <a:t>sqft</a:t>
            </a:r>
            <a:r>
              <a:rPr lang="en-US" dirty="0" smtClean="0"/>
              <a:t>/person) INCREASING</a:t>
            </a:r>
          </a:p>
          <a:p>
            <a:pPr lvl="2"/>
            <a:r>
              <a:rPr lang="en-US" dirty="0" smtClean="0"/>
              <a:t>People of color INCREASING</a:t>
            </a:r>
          </a:p>
          <a:p>
            <a:pPr lvl="2"/>
            <a:r>
              <a:rPr lang="en-US" dirty="0" smtClean="0"/>
              <a:t>Seniors (</a:t>
            </a:r>
            <a:r>
              <a:rPr lang="en-US" dirty="0" err="1" smtClean="0"/>
              <a:t>hoas</a:t>
            </a:r>
            <a:r>
              <a:rPr lang="en-US" dirty="0" smtClean="0"/>
              <a:t>) INCREASING</a:t>
            </a:r>
          </a:p>
          <a:p>
            <a:pPr lvl="2"/>
            <a:r>
              <a:rPr lang="en-US" dirty="0" smtClean="0"/>
              <a:t>Pop growth DECREASING</a:t>
            </a:r>
          </a:p>
          <a:p>
            <a:pPr lvl="1"/>
            <a:r>
              <a:rPr lang="en-US" dirty="0" smtClean="0"/>
              <a:t>Ownership</a:t>
            </a:r>
          </a:p>
          <a:p>
            <a:pPr lvl="2"/>
            <a:r>
              <a:rPr lang="en-US" dirty="0" smtClean="0"/>
              <a:t>Foreclosures DOWN</a:t>
            </a:r>
          </a:p>
          <a:p>
            <a:pPr lvl="2"/>
            <a:r>
              <a:rPr lang="en-US" dirty="0" smtClean="0"/>
              <a:t>Wages NOT UP MUCH</a:t>
            </a:r>
          </a:p>
          <a:p>
            <a:pPr lvl="2"/>
            <a:r>
              <a:rPr lang="en-US" dirty="0" smtClean="0"/>
              <a:t>Financing SOMEWHAT TIGHT</a:t>
            </a:r>
          </a:p>
          <a:p>
            <a:pPr lvl="3"/>
            <a:r>
              <a:rPr lang="en-US" dirty="0" smtClean="0"/>
              <a:t>Standards</a:t>
            </a:r>
          </a:p>
          <a:p>
            <a:pPr lvl="3"/>
            <a:r>
              <a:rPr lang="en-US" dirty="0" smtClean="0"/>
              <a:t>Interest rates</a:t>
            </a:r>
          </a:p>
          <a:p>
            <a:r>
              <a:rPr lang="en-US" dirty="0" smtClean="0"/>
              <a:t>MEANS -&gt; Lower growth in property management demand</a:t>
            </a:r>
            <a:endParaRPr lang="en-US" dirty="0"/>
          </a:p>
        </p:txBody>
      </p:sp>
    </p:spTree>
    <p:extLst>
      <p:ext uri="{BB962C8B-B14F-4D97-AF65-F5344CB8AC3E}">
        <p14:creationId xmlns:p14="http://schemas.microsoft.com/office/powerpoint/2010/main" val="818603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295275" y="5715000"/>
            <a:ext cx="8620125" cy="769938"/>
          </a:xfrm>
          <a:prstGeom prst="rect">
            <a:avLst/>
          </a:prstGeom>
          <a:noFill/>
          <a:ln w="9525">
            <a:noFill/>
            <a:miter lim="800000"/>
            <a:headEnd/>
            <a:tailEnd/>
          </a:ln>
        </p:spPr>
        <p:txBody>
          <a:bodyPr>
            <a:spAutoFit/>
          </a:bodyPr>
          <a:lstStyle/>
          <a:p>
            <a:pPr algn="ctr"/>
            <a:r>
              <a:rPr lang="en-US" sz="4400" b="1">
                <a:cs typeface="Arial" charset="0"/>
              </a:rPr>
              <a:t>minneapolisfed.org</a:t>
            </a:r>
          </a:p>
        </p:txBody>
      </p:sp>
      <p:pic>
        <p:nvPicPr>
          <p:cNvPr id="4099" name="Picture 7" descr="embosedlogo3.psd"/>
          <p:cNvPicPr>
            <a:picLocks noChangeAspect="1"/>
          </p:cNvPicPr>
          <p:nvPr/>
        </p:nvPicPr>
        <p:blipFill>
          <a:blip r:embed="rId3"/>
          <a:srcRect/>
          <a:stretch>
            <a:fillRect/>
          </a:stretch>
        </p:blipFill>
        <p:spPr bwMode="auto">
          <a:xfrm>
            <a:off x="2743200" y="1219200"/>
            <a:ext cx="3462338" cy="3278188"/>
          </a:xfrm>
          <a:prstGeom prst="rect">
            <a:avLst/>
          </a:prstGeom>
          <a:noFill/>
          <a:ln w="9525">
            <a:noFill/>
            <a:miter lim="800000"/>
            <a:headEnd/>
            <a:tailEnd/>
          </a:ln>
        </p:spPr>
      </p:pic>
      <p:sp>
        <p:nvSpPr>
          <p:cNvPr id="4100" name="Rectangle 2"/>
          <p:cNvSpPr>
            <a:spLocks noChangeArrowheads="1"/>
          </p:cNvSpPr>
          <p:nvPr/>
        </p:nvSpPr>
        <p:spPr bwMode="auto">
          <a:xfrm>
            <a:off x="2362200" y="533400"/>
            <a:ext cx="3346450" cy="914400"/>
          </a:xfrm>
          <a:prstGeom prst="rect">
            <a:avLst/>
          </a:prstGeom>
          <a:noFill/>
          <a:ln w="9525">
            <a:noFill/>
            <a:miter lim="800000"/>
            <a:headEnd/>
            <a:tailEnd/>
          </a:ln>
        </p:spPr>
        <p:txBody>
          <a:bodyPr wrap="none">
            <a:spAutoFit/>
          </a:bodyPr>
          <a:lstStyle/>
          <a:p>
            <a:r>
              <a:rPr lang="en-US" sz="5400" b="1">
                <a:latin typeface="Book Antiqua" pitchFamily="18" charset="0"/>
              </a:rPr>
              <a:t>Disclaimer</a:t>
            </a:r>
          </a:p>
        </p:txBody>
      </p:sp>
      <p:sp>
        <p:nvSpPr>
          <p:cNvPr id="4101" name="Rectangle 3"/>
          <p:cNvSpPr>
            <a:spLocks noChangeArrowheads="1"/>
          </p:cNvSpPr>
          <p:nvPr/>
        </p:nvSpPr>
        <p:spPr bwMode="auto">
          <a:xfrm>
            <a:off x="914400" y="1828800"/>
            <a:ext cx="7467600" cy="3140075"/>
          </a:xfrm>
          <a:prstGeom prst="rect">
            <a:avLst/>
          </a:prstGeom>
          <a:noFill/>
          <a:ln w="9525">
            <a:noFill/>
            <a:miter lim="800000"/>
            <a:headEnd/>
            <a:tailEnd/>
          </a:ln>
        </p:spPr>
        <p:txBody>
          <a:bodyPr>
            <a:spAutoFit/>
          </a:bodyPr>
          <a:lstStyle/>
          <a:p>
            <a:r>
              <a:rPr lang="en-US" sz="4000">
                <a:latin typeface="Book Antiqua" pitchFamily="18" charset="0"/>
              </a:rPr>
              <a:t>The views expressed here are the presenter's and not necessarily those of the Federal Reserve Bank of Minneapolis or the Federal Reserve System.</a:t>
            </a:r>
            <a:endParaRPr lang="en-US" sz="3200">
              <a:latin typeface="Book Antiqua" pitchFamily="18" charset="0"/>
            </a:endParaRPr>
          </a:p>
        </p:txBody>
      </p:sp>
    </p:spTree>
  </p:cSld>
  <p:clrMapOvr>
    <a:masterClrMapping/>
  </p:clrMapOvr>
  <p:transition>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3A81D1D-3E4B-4F57-8568-EDF383CB7A59}" type="slidenum">
              <a:rPr lang="en-US" smtClean="0"/>
              <a:pPr>
                <a:defRPr/>
              </a:pPr>
              <a:t>30</a:t>
            </a:fld>
            <a:endParaRPr lang="en-US" dirty="0"/>
          </a:p>
        </p:txBody>
      </p:sp>
      <p:pic>
        <p:nvPicPr>
          <p:cNvPr id="2" name="Picture 1"/>
          <p:cNvPicPr>
            <a:picLocks noChangeAspect="1" noChangeArrowheads="1"/>
          </p:cNvPicPr>
          <p:nvPr>
            <p:extLst>
              <p:ext uri="{D42A27DB-BD31-4B8C-83A1-F6EECF244321}">
                <p14:modId xmlns:p14="http://schemas.microsoft.com/office/powerpoint/2010/main" val="759996957"/>
              </p:ext>
            </p:extLst>
          </p:nvPr>
        </p:nvPicPr>
        <p:blipFill>
          <a:blip r:embed="rId3"/>
          <a:srcRect/>
          <a:stretch>
            <a:fillRect/>
          </a:stretch>
        </p:blipFill>
        <p:spPr bwMode="auto">
          <a:xfrm>
            <a:off x="71438" y="1066800"/>
            <a:ext cx="900112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114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3A81D1D-3E4B-4F57-8568-EDF383CB7A59}" type="slidenum">
              <a:rPr lang="en-US" smtClean="0"/>
              <a:pPr>
                <a:defRPr/>
              </a:pPr>
              <a:t>31</a:t>
            </a:fld>
            <a:endParaRPr lang="en-US" dirty="0"/>
          </a:p>
        </p:txBody>
      </p:sp>
      <p:pic>
        <p:nvPicPr>
          <p:cNvPr id="2" name="Picture 1"/>
          <p:cNvPicPr>
            <a:picLocks noChangeAspect="1" noChangeArrowheads="1"/>
          </p:cNvPicPr>
          <p:nvPr>
            <p:extLst>
              <p:ext uri="{D42A27DB-BD31-4B8C-83A1-F6EECF244321}">
                <p14:modId xmlns:p14="http://schemas.microsoft.com/office/powerpoint/2010/main" val="2187082920"/>
              </p:ext>
            </p:extLst>
          </p:nvPr>
        </p:nvPicPr>
        <p:blipFill>
          <a:blip r:embed="rId3"/>
          <a:srcRect/>
          <a:stretch>
            <a:fillRect/>
          </a:stretch>
        </p:blipFill>
        <p:spPr bwMode="auto">
          <a:xfrm>
            <a:off x="71438" y="990600"/>
            <a:ext cx="9001125"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29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00" t="30800" r="58250"/>
          <a:stretch/>
        </p:blipFill>
        <p:spPr bwMode="auto">
          <a:xfrm>
            <a:off x="335280" y="990600"/>
            <a:ext cx="8351520" cy="5688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8085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FRED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01" y="838200"/>
            <a:ext cx="9067267"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299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21" t="9729" r="56351"/>
          <a:stretch/>
        </p:blipFill>
        <p:spPr bwMode="auto">
          <a:xfrm>
            <a:off x="0" y="0"/>
            <a:ext cx="8991600" cy="685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727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83" t="17730" r="59189" b="17838"/>
          <a:stretch/>
        </p:blipFill>
        <p:spPr bwMode="auto">
          <a:xfrm>
            <a:off x="0" y="1094825"/>
            <a:ext cx="9144000" cy="574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855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67" t="34667" r="59583" b="11333"/>
          <a:stretch/>
        </p:blipFill>
        <p:spPr bwMode="auto">
          <a:xfrm>
            <a:off x="228600" y="1524000"/>
            <a:ext cx="8610600" cy="4649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0133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1323439"/>
          </a:xfrm>
          <a:prstGeom prst="rect">
            <a:avLst/>
          </a:prstGeom>
          <a:noFill/>
        </p:spPr>
        <p:txBody>
          <a:bodyPr wrap="square" rtlCol="0">
            <a:spAutoFit/>
          </a:bodyPr>
          <a:lstStyle/>
          <a:p>
            <a:pPr algn="ctr">
              <a:spcBef>
                <a:spcPct val="0"/>
              </a:spcBef>
            </a:pPr>
            <a:r>
              <a:rPr lang="en-US" sz="4000" dirty="0">
                <a:latin typeface="+mj-lt"/>
                <a:ea typeface="+mj-ea"/>
                <a:cs typeface="+mj-cs"/>
              </a:rPr>
              <a:t>Midwest </a:t>
            </a:r>
            <a:r>
              <a:rPr lang="en-US" sz="4000" dirty="0" smtClean="0">
                <a:latin typeface="+mj-lt"/>
                <a:ea typeface="+mj-ea"/>
                <a:cs typeface="+mj-cs"/>
              </a:rPr>
              <a:t>price </a:t>
            </a:r>
            <a:r>
              <a:rPr lang="en-US" sz="4000" dirty="0">
                <a:latin typeface="+mj-lt"/>
                <a:ea typeface="+mj-ea"/>
                <a:cs typeface="+mj-cs"/>
              </a:rPr>
              <a:t>t</a:t>
            </a:r>
            <a:r>
              <a:rPr lang="en-US" sz="4000" dirty="0" smtClean="0">
                <a:latin typeface="+mj-lt"/>
                <a:ea typeface="+mj-ea"/>
                <a:cs typeface="+mj-cs"/>
              </a:rPr>
              <a:t>o </a:t>
            </a:r>
            <a:r>
              <a:rPr lang="en-US" sz="4000" dirty="0">
                <a:latin typeface="+mj-lt"/>
                <a:ea typeface="+mj-ea"/>
                <a:cs typeface="+mj-cs"/>
              </a:rPr>
              <a:t>r</a:t>
            </a:r>
            <a:r>
              <a:rPr lang="en-US" sz="4000" dirty="0" smtClean="0">
                <a:latin typeface="+mj-lt"/>
                <a:ea typeface="+mj-ea"/>
                <a:cs typeface="+mj-cs"/>
              </a:rPr>
              <a:t>ent </a:t>
            </a:r>
            <a:r>
              <a:rPr lang="en-US" sz="4000" dirty="0">
                <a:latin typeface="+mj-lt"/>
                <a:ea typeface="+mj-ea"/>
                <a:cs typeface="+mj-cs"/>
              </a:rPr>
              <a:t>r</a:t>
            </a:r>
            <a:r>
              <a:rPr lang="en-US" sz="4000" dirty="0" smtClean="0">
                <a:latin typeface="+mj-lt"/>
                <a:ea typeface="+mj-ea"/>
                <a:cs typeface="+mj-cs"/>
              </a:rPr>
              <a:t>atio </a:t>
            </a:r>
            <a:r>
              <a:rPr lang="en-US" sz="4000" dirty="0">
                <a:latin typeface="+mj-lt"/>
                <a:ea typeface="+mj-ea"/>
                <a:cs typeface="+mj-cs"/>
              </a:rPr>
              <a:t>a</a:t>
            </a:r>
            <a:r>
              <a:rPr lang="en-US" sz="4000" dirty="0" smtClean="0">
                <a:latin typeface="+mj-lt"/>
                <a:ea typeface="+mj-ea"/>
                <a:cs typeface="+mj-cs"/>
              </a:rPr>
              <a:t>t </a:t>
            </a:r>
            <a:r>
              <a:rPr lang="en-US" sz="4000" dirty="0">
                <a:latin typeface="+mj-lt"/>
                <a:ea typeface="+mj-ea"/>
                <a:cs typeface="+mj-cs"/>
              </a:rPr>
              <a:t>h</a:t>
            </a:r>
            <a:r>
              <a:rPr lang="en-US" sz="4000" dirty="0" smtClean="0">
                <a:latin typeface="+mj-lt"/>
                <a:ea typeface="+mj-ea"/>
                <a:cs typeface="+mj-cs"/>
              </a:rPr>
              <a:t>istoric </a:t>
            </a:r>
            <a:r>
              <a:rPr lang="en-US" sz="4000" dirty="0">
                <a:latin typeface="+mj-lt"/>
                <a:ea typeface="+mj-ea"/>
                <a:cs typeface="+mj-cs"/>
              </a:rPr>
              <a:t>h</a:t>
            </a:r>
            <a:r>
              <a:rPr lang="en-US" sz="4000" dirty="0" smtClean="0">
                <a:latin typeface="+mj-lt"/>
                <a:ea typeface="+mj-ea"/>
                <a:cs typeface="+mj-cs"/>
              </a:rPr>
              <a:t>ighs</a:t>
            </a:r>
            <a:r>
              <a:rPr lang="en-US" sz="4000" dirty="0">
                <a:latin typeface="+mj-lt"/>
                <a:ea typeface="+mj-ea"/>
                <a:cs typeface="+mj-cs"/>
              </a:rPr>
              <a:t>; US </a:t>
            </a:r>
            <a:r>
              <a:rPr lang="en-US" sz="4000" dirty="0" smtClean="0">
                <a:latin typeface="+mj-lt"/>
                <a:ea typeface="+mj-ea"/>
                <a:cs typeface="+mj-cs"/>
              </a:rPr>
              <a:t>ratio </a:t>
            </a:r>
            <a:r>
              <a:rPr lang="en-US" sz="4000" dirty="0">
                <a:latin typeface="+mj-lt"/>
                <a:ea typeface="+mj-ea"/>
                <a:cs typeface="+mj-cs"/>
              </a:rPr>
              <a:t>h</a:t>
            </a:r>
            <a:r>
              <a:rPr lang="en-US" sz="4000" dirty="0" smtClean="0">
                <a:latin typeface="+mj-lt"/>
                <a:ea typeface="+mj-ea"/>
                <a:cs typeface="+mj-cs"/>
              </a:rPr>
              <a:t>igh</a:t>
            </a:r>
            <a:endParaRPr lang="en-US" sz="4000" dirty="0">
              <a:latin typeface="+mj-lt"/>
              <a:ea typeface="+mj-ea"/>
              <a:cs typeface="+mj-cs"/>
            </a:endParaRPr>
          </a:p>
        </p:txBody>
      </p:sp>
      <p:sp>
        <p:nvSpPr>
          <p:cNvPr id="3" name="Slide Number Placeholder 2"/>
          <p:cNvSpPr>
            <a:spLocks noGrp="1"/>
          </p:cNvSpPr>
          <p:nvPr>
            <p:ph type="sldNum" sz="quarter" idx="12"/>
          </p:nvPr>
        </p:nvSpPr>
        <p:spPr/>
        <p:txBody>
          <a:bodyPr/>
          <a:lstStyle/>
          <a:p>
            <a:fld id="{1A916E81-510E-7549-AB3B-1EEA05454102}" type="slidenum">
              <a:rPr lang="en-US" smtClean="0"/>
              <a:pPr/>
              <a:t>37</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7237378"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424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2358"/>
            <a:ext cx="9144000" cy="769441"/>
          </a:xfrm>
          <a:prstGeom prst="rect">
            <a:avLst/>
          </a:prstGeom>
          <a:noFill/>
        </p:spPr>
        <p:txBody>
          <a:bodyPr wrap="square" rtlCol="0">
            <a:spAutoFit/>
          </a:bodyPr>
          <a:lstStyle/>
          <a:p>
            <a:pPr algn="ctr">
              <a:spcBef>
                <a:spcPct val="0"/>
              </a:spcBef>
            </a:pPr>
            <a:r>
              <a:rPr lang="en-US" sz="4400" dirty="0">
                <a:latin typeface="+mj-lt"/>
                <a:ea typeface="+mj-ea"/>
                <a:cs typeface="+mj-cs"/>
              </a:rPr>
              <a:t>Overall </a:t>
            </a:r>
            <a:r>
              <a:rPr lang="en-US" sz="4400" dirty="0" smtClean="0">
                <a:latin typeface="+mj-lt"/>
                <a:ea typeface="+mj-ea"/>
                <a:cs typeface="+mj-cs"/>
              </a:rPr>
              <a:t>farm </a:t>
            </a:r>
            <a:r>
              <a:rPr lang="en-US" sz="4400" dirty="0">
                <a:latin typeface="+mj-lt"/>
                <a:ea typeface="+mj-ea"/>
                <a:cs typeface="+mj-cs"/>
              </a:rPr>
              <a:t>r</a:t>
            </a:r>
            <a:r>
              <a:rPr lang="en-US" sz="4400" dirty="0" smtClean="0">
                <a:latin typeface="+mj-lt"/>
                <a:ea typeface="+mj-ea"/>
                <a:cs typeface="+mj-cs"/>
              </a:rPr>
              <a:t>eal </a:t>
            </a:r>
            <a:r>
              <a:rPr lang="en-US" sz="4400" dirty="0">
                <a:latin typeface="+mj-lt"/>
                <a:ea typeface="+mj-ea"/>
                <a:cs typeface="+mj-cs"/>
              </a:rPr>
              <a:t>e</a:t>
            </a:r>
            <a:r>
              <a:rPr lang="en-US" sz="4400" dirty="0" smtClean="0">
                <a:latin typeface="+mj-lt"/>
                <a:ea typeface="+mj-ea"/>
                <a:cs typeface="+mj-cs"/>
              </a:rPr>
              <a:t>state </a:t>
            </a:r>
            <a:r>
              <a:rPr lang="en-US" sz="4400" dirty="0">
                <a:latin typeface="+mj-lt"/>
                <a:ea typeface="+mj-ea"/>
                <a:cs typeface="+mj-cs"/>
              </a:rPr>
              <a:t>d</a:t>
            </a:r>
            <a:r>
              <a:rPr lang="en-US" sz="4400" dirty="0" smtClean="0">
                <a:latin typeface="+mj-lt"/>
                <a:ea typeface="+mj-ea"/>
                <a:cs typeface="+mj-cs"/>
              </a:rPr>
              <a:t>ebt </a:t>
            </a:r>
            <a:r>
              <a:rPr lang="en-US" sz="4400" dirty="0">
                <a:latin typeface="+mj-lt"/>
                <a:ea typeface="+mj-ea"/>
                <a:cs typeface="+mj-cs"/>
              </a:rPr>
              <a:t>u</a:t>
            </a:r>
            <a:r>
              <a:rPr lang="en-US" sz="4400" dirty="0" smtClean="0">
                <a:latin typeface="+mj-lt"/>
                <a:ea typeface="+mj-ea"/>
                <a:cs typeface="+mj-cs"/>
              </a:rPr>
              <a:t>p</a:t>
            </a:r>
            <a:endParaRPr lang="en-US" sz="4400" dirty="0">
              <a:latin typeface="+mj-lt"/>
              <a:ea typeface="+mj-ea"/>
              <a:cs typeface="+mj-cs"/>
            </a:endParaRPr>
          </a:p>
        </p:txBody>
      </p:sp>
      <p:sp>
        <p:nvSpPr>
          <p:cNvPr id="3" name="Slide Number Placeholder 2"/>
          <p:cNvSpPr>
            <a:spLocks noGrp="1"/>
          </p:cNvSpPr>
          <p:nvPr>
            <p:ph type="sldNum" sz="quarter" idx="12"/>
          </p:nvPr>
        </p:nvSpPr>
        <p:spPr/>
        <p:txBody>
          <a:bodyPr/>
          <a:lstStyle/>
          <a:p>
            <a:fld id="{1A916E81-510E-7549-AB3B-1EEA05454102}" type="slidenum">
              <a:rPr lang="en-US" smtClean="0"/>
              <a:pPr/>
              <a:t>38</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23891"/>
            <a:ext cx="7239000" cy="557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927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78" t="25481" r="63241" b="19704"/>
          <a:stretch/>
        </p:blipFill>
        <p:spPr bwMode="auto">
          <a:xfrm>
            <a:off x="45720" y="381000"/>
            <a:ext cx="8983133" cy="64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mbosedlogo3.psd"/>
          <p:cNvPicPr>
            <a:picLocks noChangeAspect="1"/>
          </p:cNvPicPr>
          <p:nvPr/>
        </p:nvPicPr>
        <p:blipFill>
          <a:blip r:embed="rId3"/>
          <a:stretch>
            <a:fillRect/>
          </a:stretch>
        </p:blipFill>
        <p:spPr>
          <a:xfrm>
            <a:off x="2743200" y="1219200"/>
            <a:ext cx="3462337" cy="3277572"/>
          </a:xfrm>
          <a:prstGeom prst="rect">
            <a:avLst/>
          </a:prstGeom>
        </p:spPr>
      </p:pic>
      <p:sp>
        <p:nvSpPr>
          <p:cNvPr id="6" name="TextBox 5"/>
          <p:cNvSpPr txBox="1"/>
          <p:nvPr/>
        </p:nvSpPr>
        <p:spPr>
          <a:xfrm>
            <a:off x="295275" y="457200"/>
            <a:ext cx="8620125" cy="6186309"/>
          </a:xfrm>
          <a:prstGeom prst="rect">
            <a:avLst/>
          </a:prstGeom>
          <a:noFill/>
        </p:spPr>
        <p:txBody>
          <a:bodyPr wrap="square" rtlCol="0">
            <a:spAutoFit/>
          </a:bodyPr>
          <a:lstStyle/>
          <a:p>
            <a:pPr algn="ctr"/>
            <a:endParaRPr lang="en-US" sz="4400" b="1" dirty="0" smtClean="0">
              <a:latin typeface="Arial" pitchFamily="34" charset="0"/>
              <a:cs typeface="Arial" pitchFamily="34" charset="0"/>
            </a:endParaRPr>
          </a:p>
          <a:p>
            <a:pPr algn="ctr"/>
            <a:r>
              <a:rPr lang="en-US" sz="4400" b="1" dirty="0" smtClean="0">
                <a:latin typeface="Arial" pitchFamily="34" charset="0"/>
                <a:cs typeface="Arial" pitchFamily="34" charset="0"/>
              </a:rPr>
              <a:t>Web:</a:t>
            </a:r>
          </a:p>
          <a:p>
            <a:pPr algn="ctr"/>
            <a:r>
              <a:rPr lang="en-US" sz="4400" b="1" dirty="0" smtClean="0">
                <a:latin typeface="Arial" pitchFamily="34" charset="0"/>
                <a:cs typeface="Arial" pitchFamily="34" charset="0"/>
              </a:rPr>
              <a:t>minneapolisfed.org</a:t>
            </a:r>
          </a:p>
          <a:p>
            <a:pPr algn="ctr"/>
            <a:endParaRPr lang="en-US" sz="4400" b="1" dirty="0" smtClean="0">
              <a:latin typeface="Arial" pitchFamily="34" charset="0"/>
              <a:cs typeface="Arial" pitchFamily="34" charset="0"/>
            </a:endParaRPr>
          </a:p>
          <a:p>
            <a:pPr algn="ctr"/>
            <a:r>
              <a:rPr lang="en-US" sz="4400" b="1" dirty="0" smtClean="0">
                <a:latin typeface="Arial" pitchFamily="34" charset="0"/>
                <a:cs typeface="Arial" pitchFamily="34" charset="0"/>
              </a:rPr>
              <a:t>Twitter:</a:t>
            </a:r>
          </a:p>
          <a:p>
            <a:pPr algn="ctr"/>
            <a:r>
              <a:rPr lang="en-US" sz="4400" b="1" dirty="0" smtClean="0">
                <a:latin typeface="Arial" pitchFamily="34" charset="0"/>
                <a:cs typeface="Arial" pitchFamily="34" charset="0"/>
              </a:rPr>
              <a:t>@</a:t>
            </a:r>
            <a:r>
              <a:rPr lang="en-US" sz="4400" b="1" dirty="0" err="1" smtClean="0">
                <a:latin typeface="Arial" pitchFamily="34" charset="0"/>
                <a:cs typeface="Arial" pitchFamily="34" charset="0"/>
              </a:rPr>
              <a:t>TobyCMadden</a:t>
            </a:r>
            <a:endParaRPr lang="en-US" sz="4400" b="1" dirty="0" smtClean="0">
              <a:latin typeface="Arial" pitchFamily="34" charset="0"/>
              <a:cs typeface="Arial" pitchFamily="34" charset="0"/>
            </a:endParaRPr>
          </a:p>
          <a:p>
            <a:pPr algn="ctr"/>
            <a:endParaRPr lang="en-US" sz="4400" b="1" dirty="0" smtClean="0">
              <a:latin typeface="Arial" pitchFamily="34" charset="0"/>
              <a:cs typeface="Arial" pitchFamily="34" charset="0"/>
            </a:endParaRPr>
          </a:p>
          <a:p>
            <a:pPr algn="ctr"/>
            <a:r>
              <a:rPr lang="en-US" sz="4400" b="1" dirty="0" smtClean="0">
                <a:latin typeface="Arial" pitchFamily="34" charset="0"/>
                <a:cs typeface="Arial" pitchFamily="34" charset="0"/>
              </a:rPr>
              <a:t>Blog:</a:t>
            </a:r>
          </a:p>
          <a:p>
            <a:pPr algn="ctr"/>
            <a:r>
              <a:rPr lang="en-US" sz="4400" b="1" dirty="0" smtClean="0">
                <a:latin typeface="Arial" pitchFamily="34" charset="0"/>
                <a:cs typeface="Arial" pitchFamily="34" charset="0"/>
              </a:rPr>
              <a:t>fedgazette Roundup</a:t>
            </a:r>
            <a:endParaRPr lang="en-US" sz="4400" b="1" dirty="0">
              <a:latin typeface="Arial" pitchFamily="34" charset="0"/>
              <a:cs typeface="Arial" pitchFamily="34" charset="0"/>
            </a:endParaRPr>
          </a:p>
        </p:txBody>
      </p:sp>
    </p:spTree>
  </p:cSld>
  <p:clrMapOvr>
    <a:masterClrMapping/>
  </p:clrMapOvr>
  <p:transition>
    <p:cover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89" r="67130" b="6963"/>
          <a:stretch/>
        </p:blipFill>
        <p:spPr bwMode="auto">
          <a:xfrm>
            <a:off x="0" y="30481"/>
            <a:ext cx="8534400" cy="682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5055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370" r="64537" b="6074"/>
          <a:stretch/>
        </p:blipFill>
        <p:spPr bwMode="auto">
          <a:xfrm>
            <a:off x="-55242" y="203200"/>
            <a:ext cx="9199242" cy="677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339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2" t="9184" r="64443" b="4741"/>
          <a:stretch/>
        </p:blipFill>
        <p:spPr bwMode="auto">
          <a:xfrm>
            <a:off x="333390" y="0"/>
            <a:ext cx="8793677" cy="672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260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666" r="66296" b="6073"/>
          <a:stretch/>
        </p:blipFill>
        <p:spPr bwMode="auto">
          <a:xfrm>
            <a:off x="8468" y="138815"/>
            <a:ext cx="9144000" cy="70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752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89" r="64722" b="6074"/>
          <a:stretch/>
        </p:blipFill>
        <p:spPr bwMode="auto">
          <a:xfrm>
            <a:off x="332059" y="237067"/>
            <a:ext cx="8811941" cy="663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651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hart 2: Numbers o Unemployed and Underemployed Workers: 2002-2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1530"/>
            <a:ext cx="7620000" cy="608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536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2"/>
          <a:srcRect l="3205" t="7122" r="52903"/>
          <a:stretch/>
        </p:blipFill>
        <p:spPr bwMode="auto">
          <a:xfrm>
            <a:off x="304800" y="990600"/>
            <a:ext cx="8305800" cy="5334000"/>
          </a:xfrm>
          <a:prstGeom prst="rect">
            <a:avLst/>
          </a:prstGeom>
          <a:ln>
            <a:noFill/>
          </a:ln>
          <a:extLst>
            <a:ext uri="{53640926-AAD7-44D8-BBD7-CCE9431645EC}">
              <a14:shadowObscured xmlns:a14="http://schemas.microsoft.com/office/drawing/2010/main"/>
            </a:ext>
          </a:extLst>
        </p:spPr>
      </p:pic>
      <p:sp>
        <p:nvSpPr>
          <p:cNvPr id="5" name="Rounded Rectangle 4"/>
          <p:cNvSpPr/>
          <p:nvPr/>
        </p:nvSpPr>
        <p:spPr>
          <a:xfrm>
            <a:off x="1447800" y="1828800"/>
            <a:ext cx="990600" cy="152400"/>
          </a:xfrm>
          <a:prstGeom prst="round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10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1" y="6073910"/>
            <a:ext cx="7315199" cy="615553"/>
          </a:xfrm>
          <a:prstGeom prst="rect">
            <a:avLst/>
          </a:prstGeom>
          <a:noFill/>
        </p:spPr>
        <p:txBody>
          <a:bodyPr wrap="square" rtlCol="0">
            <a:spAutoFit/>
          </a:bodyPr>
          <a:lstStyle/>
          <a:p>
            <a:pPr algn="ctr"/>
            <a:r>
              <a:rPr lang="en-US" sz="1600" dirty="0" smtClean="0">
                <a:latin typeface="Arial" pitchFamily="34" charset="0"/>
                <a:cs typeface="Arial" pitchFamily="34" charset="0"/>
              </a:rPr>
              <a:t>Gross Domestic Product, trillions of constant 2014 dollars</a:t>
            </a:r>
          </a:p>
          <a:p>
            <a:pPr algn="ctr"/>
            <a:endParaRPr lang="en-US" dirty="0"/>
          </a:p>
        </p:txBody>
      </p:sp>
      <p:sp>
        <p:nvSpPr>
          <p:cNvPr id="9" name="TextBox 8"/>
          <p:cNvSpPr txBox="1"/>
          <p:nvPr/>
        </p:nvSpPr>
        <p:spPr>
          <a:xfrm>
            <a:off x="914400" y="6519446"/>
            <a:ext cx="6400800" cy="338554"/>
          </a:xfrm>
          <a:prstGeom prst="rect">
            <a:avLst/>
          </a:prstGeom>
          <a:noFill/>
        </p:spPr>
        <p:txBody>
          <a:bodyPr wrap="square" rtlCol="0">
            <a:spAutoFit/>
          </a:bodyPr>
          <a:lstStyle/>
          <a:p>
            <a:r>
              <a:rPr lang="en-US" sz="1600" dirty="0" smtClean="0">
                <a:latin typeface="Arial" pitchFamily="34" charset="0"/>
                <a:cs typeface="Arial" pitchFamily="34" charset="0"/>
              </a:rPr>
              <a:t>Source: World Bank, World Development Indicators</a:t>
            </a:r>
            <a:endParaRPr lang="en-US" sz="1600" dirty="0">
              <a:latin typeface="Arial" pitchFamily="34" charset="0"/>
              <a:cs typeface="Arial" pitchFamily="34" charset="0"/>
            </a:endParaRPr>
          </a:p>
        </p:txBody>
      </p:sp>
      <p:sp>
        <p:nvSpPr>
          <p:cNvPr id="10" name="Title 1"/>
          <p:cNvSpPr txBox="1">
            <a:spLocks/>
          </p:cNvSpPr>
          <p:nvPr/>
        </p:nvSpPr>
        <p:spPr>
          <a:xfrm>
            <a:off x="395057" y="38471"/>
            <a:ext cx="8229600" cy="12192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300" spc="0">
                <a:solidFill>
                  <a:srgbClr val="696358"/>
                </a:solidFill>
                <a:latin typeface="Book Antiqua"/>
                <a:ea typeface="+mj-ea"/>
                <a:cs typeface="Book Antiqua"/>
              </a:defRPr>
            </a:lvl1pPr>
          </a:lstStyle>
          <a:p>
            <a:pPr algn="ctr"/>
            <a:r>
              <a:rPr lang="en-US" b="1" dirty="0" smtClean="0">
                <a:solidFill>
                  <a:schemeClr val="tx1"/>
                </a:solidFill>
                <a:latin typeface="Arial" pitchFamily="34" charset="0"/>
                <a:cs typeface="Arial" pitchFamily="34" charset="0"/>
              </a:rPr>
              <a:t>Real World GDP</a:t>
            </a:r>
          </a:p>
          <a:p>
            <a:pPr algn="ctr"/>
            <a:r>
              <a:rPr lang="en-US" b="1" dirty="0" smtClean="0">
                <a:solidFill>
                  <a:schemeClr val="tx1"/>
                </a:solidFill>
                <a:latin typeface="Arial" pitchFamily="34" charset="0"/>
                <a:cs typeface="Arial" pitchFamily="34" charset="0"/>
              </a:rPr>
              <a:t>(2014 $ in trillions)</a:t>
            </a:r>
            <a:endParaRPr lang="en-US" dirty="0">
              <a:solidFill>
                <a:schemeClr val="tx1"/>
              </a:solidFill>
            </a:endParaRPr>
          </a:p>
        </p:txBody>
      </p:sp>
      <p:graphicFrame>
        <p:nvGraphicFramePr>
          <p:cNvPr id="3" name="Chart 2"/>
          <p:cNvGraphicFramePr/>
          <p:nvPr>
            <p:extLst>
              <p:ext uri="{D42A27DB-BD31-4B8C-83A1-F6EECF244321}">
                <p14:modId xmlns:p14="http://schemas.microsoft.com/office/powerpoint/2010/main" val="875566931"/>
              </p:ext>
            </p:extLst>
          </p:nvPr>
        </p:nvGraphicFramePr>
        <p:xfrm>
          <a:off x="762000" y="990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959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cdn.static-economist.com/sites/default/files/imagecache/original-size/images/print-edition/20141011_LDC8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74" y="885949"/>
            <a:ext cx="7428826" cy="5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686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cdn.static-economist.com/sites/default/files/imagecache/original-size/images/2014/10/articles/main/20141011_wwc85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85800"/>
            <a:ext cx="5630485" cy="6023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11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search.stlouisfed.org/fredgraph.jpg?hires=1&amp;type=image/jpeg&amp;chart_type=line&amp;recession_bars=on&amp;log_scales=&amp;bgcolor=%23e1e9f0&amp;graph_bgcolor=%23ffffff&amp;fo=verdana&amp;ts=12&amp;tts=12&amp;txtcolor=%23444444&amp;show_legend=yes&amp;show_axis_titles=yes&amp;drp=0&amp;cosd=2004-04-01&amp;coed=2014-04-01&amp;width=670&amp;height=445&amp;stacking=&amp;range=10yrs&amp;mode=fred&amp;id=GDPC96&amp;transformation=lin&amp;nd=&amp;ost=-99999&amp;oet=99999&amp;scale=left&amp;line_color=%234572a7&amp;line_style=solid&amp;lw=2&amp;mark_type=none&amp;mw=1&amp;mma=0&amp;fml=a&amp;fgst=lin&amp;fq=Quarterly&amp;fam=avg&amp;vintage_date=&amp;revision_d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 y="795221"/>
            <a:ext cx="9133367" cy="60627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0" y="4038600"/>
            <a:ext cx="1371600" cy="369332"/>
          </a:xfrm>
          <a:prstGeom prst="rect">
            <a:avLst/>
          </a:prstGeom>
          <a:noFill/>
        </p:spPr>
        <p:txBody>
          <a:bodyPr wrap="square" rtlCol="0">
            <a:spAutoFit/>
          </a:bodyPr>
          <a:lstStyle/>
          <a:p>
            <a:r>
              <a:rPr lang="en-US" dirty="0" smtClean="0"/>
              <a:t>Recovery</a:t>
            </a:r>
            <a:endParaRPr lang="en-US" dirty="0"/>
          </a:p>
        </p:txBody>
      </p:sp>
      <p:sp>
        <p:nvSpPr>
          <p:cNvPr id="7" name="TextBox 6"/>
          <p:cNvSpPr txBox="1"/>
          <p:nvPr/>
        </p:nvSpPr>
        <p:spPr>
          <a:xfrm>
            <a:off x="7239000" y="3276600"/>
            <a:ext cx="1371600" cy="369332"/>
          </a:xfrm>
          <a:prstGeom prst="rect">
            <a:avLst/>
          </a:prstGeom>
          <a:noFill/>
        </p:spPr>
        <p:txBody>
          <a:bodyPr wrap="square" rtlCol="0">
            <a:spAutoFit/>
          </a:bodyPr>
          <a:lstStyle/>
          <a:p>
            <a:r>
              <a:rPr lang="en-US" dirty="0" smtClean="0"/>
              <a:t>Expansion</a:t>
            </a:r>
            <a:endParaRPr lang="en-US" dirty="0"/>
          </a:p>
        </p:txBody>
      </p:sp>
    </p:spTree>
    <p:extLst>
      <p:ext uri="{BB962C8B-B14F-4D97-AF65-F5344CB8AC3E}">
        <p14:creationId xmlns:p14="http://schemas.microsoft.com/office/powerpoint/2010/main" val="94232811"/>
      </p:ext>
    </p:extLst>
  </p:cSld>
  <p:clrMapOvr>
    <a:masterClrMapping/>
  </p:clrMapOvr>
  <p:transition>
    <p:cover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mbosedlogo3.psd"/>
          <p:cNvPicPr>
            <a:picLocks noChangeAspect="1"/>
          </p:cNvPicPr>
          <p:nvPr/>
        </p:nvPicPr>
        <p:blipFill>
          <a:blip r:embed="rId3"/>
          <a:stretch>
            <a:fillRect/>
          </a:stretch>
        </p:blipFill>
        <p:spPr>
          <a:xfrm>
            <a:off x="2743199" y="904147"/>
            <a:ext cx="3462337" cy="3277572"/>
          </a:xfrm>
          <a:prstGeom prst="rect">
            <a:avLst/>
          </a:prstGeom>
        </p:spPr>
      </p:pic>
      <p:sp>
        <p:nvSpPr>
          <p:cNvPr id="2" name="Title 1"/>
          <p:cNvSpPr>
            <a:spLocks noGrp="1"/>
          </p:cNvSpPr>
          <p:nvPr>
            <p:ph type="ctrTitle"/>
          </p:nvPr>
        </p:nvSpPr>
        <p:spPr>
          <a:xfrm>
            <a:off x="2188367" y="-152400"/>
            <a:ext cx="4572000" cy="1470025"/>
          </a:xfrm>
        </p:spPr>
        <p:txBody>
          <a:bodyPr/>
          <a:lstStyle/>
          <a:p>
            <a:r>
              <a:rPr lang="en-US" dirty="0" smtClean="0">
                <a:solidFill>
                  <a:schemeClr val="tx1"/>
                </a:solidFill>
              </a:rPr>
              <a:t>Record</a:t>
            </a:r>
            <a:r>
              <a:rPr lang="en-US" dirty="0" smtClean="0"/>
              <a:t> </a:t>
            </a:r>
            <a:r>
              <a:rPr lang="en-US" dirty="0" smtClean="0">
                <a:solidFill>
                  <a:schemeClr val="tx1"/>
                </a:solidFill>
              </a:rPr>
              <a:t>Employment</a:t>
            </a:r>
            <a:endParaRPr lang="en-US" dirty="0">
              <a:solidFill>
                <a:schemeClr val="tx1"/>
              </a:solidFill>
            </a:endParaRPr>
          </a:p>
        </p:txBody>
      </p:sp>
      <p:sp>
        <p:nvSpPr>
          <p:cNvPr id="3" name="Subtitle 2"/>
          <p:cNvSpPr>
            <a:spLocks noGrp="1"/>
          </p:cNvSpPr>
          <p:nvPr>
            <p:ph type="subTitle" idx="1"/>
          </p:nvPr>
        </p:nvSpPr>
        <p:spPr/>
        <p:txBody>
          <a:bodyPr/>
          <a:lstStyle/>
          <a:p>
            <a:endParaRPr lang="en-US"/>
          </a:p>
        </p:txBody>
      </p:sp>
      <p:pic>
        <p:nvPicPr>
          <p:cNvPr id="2052" name="Picture 4" descr="http://research.stlouisfed.org/fredgraph.jpg?hires=1&amp;type=image/jpeg&amp;chart_type=line&amp;recession_bars=on&amp;log_scales=&amp;bgcolor=%23e1e9f0&amp;graph_bgcolor=%23ffffff&amp;fo=verdana&amp;ts=12&amp;tts=12&amp;txtcolor=%23444444&amp;show_legend=yes&amp;show_axis_titles=yes&amp;drp=0&amp;cosd=2004-07-01&amp;coed=2014-07-01&amp;width=670&amp;height=445&amp;stacking=&amp;range=10yrs&amp;mode=fred&amp;id=PAYEMS&amp;transformation=lin&amp;nd=&amp;ost=-99999&amp;oet=99999&amp;scale=left&amp;line_color=%234572a7&amp;line_style=solid&amp;lw=2&amp;mark_type=none&amp;mw=1&amp;mma=0&amp;fml=a&amp;fgst=lin&amp;fq=Monthly&amp;fam=avg&amp;vintage_date=&amp;revision_d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3986"/>
            <a:ext cx="9144000" cy="606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11421"/>
      </p:ext>
    </p:extLst>
  </p:cSld>
  <p:clrMapOvr>
    <a:masterClrMapping/>
  </p:clrMapOvr>
  <p:transition>
    <p:cover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7216</TotalTime>
  <Words>477</Words>
  <Application>Microsoft Office PowerPoint</Application>
  <PresentationFormat>On-screen Show (4:3)</PresentationFormat>
  <Paragraphs>119</Paragraphs>
  <Slides>46</Slides>
  <Notes>11</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World and U.S. Economic Outlook</vt:lpstr>
      <vt:lpstr>PowerPoint Presentation</vt:lpstr>
      <vt:lpstr>PowerPoint Presentation</vt:lpstr>
      <vt:lpstr>PowerPoint Presentation</vt:lpstr>
      <vt:lpstr>PowerPoint Presentation</vt:lpstr>
      <vt:lpstr>PowerPoint Presentation</vt:lpstr>
      <vt:lpstr>PowerPoint Presentation</vt:lpstr>
      <vt:lpstr>Record Employment</vt:lpstr>
      <vt:lpstr>U.S. Expansion is sluggish</vt:lpstr>
      <vt:lpstr>PowerPoint Presentation</vt:lpstr>
      <vt:lpstr>PowerPoint Presentation</vt:lpstr>
      <vt:lpstr>PowerPoint Presentation</vt:lpstr>
      <vt:lpstr>Share of single-family homes to rental market went from 31 percent in 2005 to 35 percent in 2013</vt:lpstr>
      <vt:lpstr>Future of Rental Market</vt:lpstr>
      <vt:lpstr>PowerPoint Presentation</vt:lpstr>
      <vt:lpstr>PowerPoint Presentation</vt:lpstr>
      <vt:lpstr>Future of Rental Market</vt:lpstr>
      <vt:lpstr>PowerPoint Presentation</vt:lpstr>
      <vt:lpstr>More than 90 days past due June 2010</vt:lpstr>
      <vt:lpstr>More than 90 days past due December 2013</vt:lpstr>
      <vt:lpstr>More than 90 days past due August 2014</vt:lpstr>
      <vt:lpstr>PowerPoint Presentation</vt:lpstr>
      <vt:lpstr>Future of Rental Market</vt:lpstr>
      <vt:lpstr>Home Price chart</vt:lpstr>
      <vt:lpstr>Future of Rental Market</vt:lpstr>
      <vt:lpstr>It all adds up to……</vt:lpstr>
      <vt:lpstr>Questions?</vt:lpstr>
      <vt:lpstr>Rent Supply/Demand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FRB MPLS</dc:creator>
  <cp:lastModifiedBy>Toby Madden</cp:lastModifiedBy>
  <cp:revision>496</cp:revision>
  <cp:lastPrinted>2008-11-18T20:29:45Z</cp:lastPrinted>
  <dcterms:created xsi:type="dcterms:W3CDTF">2008-12-11T19:47:30Z</dcterms:created>
  <dcterms:modified xsi:type="dcterms:W3CDTF">2014-10-20T16:00:40Z</dcterms:modified>
</cp:coreProperties>
</file>