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4092" r:id="rId2"/>
    <p:sldMasterId id="2147484095" r:id="rId3"/>
    <p:sldMasterId id="2147484097" r:id="rId4"/>
    <p:sldMasterId id="2147484099" r:id="rId5"/>
  </p:sldMasterIdLst>
  <p:notesMasterIdLst>
    <p:notesMasterId r:id="rId33"/>
  </p:notesMasterIdLst>
  <p:handoutMasterIdLst>
    <p:handoutMasterId r:id="rId34"/>
  </p:handoutMasterIdLst>
  <p:sldIdLst>
    <p:sldId id="802" r:id="rId6"/>
    <p:sldId id="930" r:id="rId7"/>
    <p:sldId id="932" r:id="rId8"/>
    <p:sldId id="934" r:id="rId9"/>
    <p:sldId id="936" r:id="rId10"/>
    <p:sldId id="988" r:id="rId11"/>
    <p:sldId id="987" r:id="rId12"/>
    <p:sldId id="935" r:id="rId13"/>
    <p:sldId id="940" r:id="rId14"/>
    <p:sldId id="989" r:id="rId15"/>
    <p:sldId id="951" r:id="rId16"/>
    <p:sldId id="990" r:id="rId17"/>
    <p:sldId id="991" r:id="rId18"/>
    <p:sldId id="992" r:id="rId19"/>
    <p:sldId id="993" r:id="rId20"/>
    <p:sldId id="994" r:id="rId21"/>
    <p:sldId id="995" r:id="rId22"/>
    <p:sldId id="996" r:id="rId23"/>
    <p:sldId id="997" r:id="rId24"/>
    <p:sldId id="998" r:id="rId25"/>
    <p:sldId id="999" r:id="rId26"/>
    <p:sldId id="1000" r:id="rId27"/>
    <p:sldId id="1001" r:id="rId28"/>
    <p:sldId id="1002" r:id="rId29"/>
    <p:sldId id="1003" r:id="rId30"/>
    <p:sldId id="1004" r:id="rId31"/>
    <p:sldId id="1005" r:id="rId32"/>
  </p:sldIdLst>
  <p:sldSz cx="9144000" cy="6858000" type="screen4x3"/>
  <p:notesSz cx="7010400" cy="92233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ein, Lauren P" initials="KL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826"/>
    <a:srgbClr val="0C0C10"/>
    <a:srgbClr val="0000CC"/>
    <a:srgbClr val="0000FF"/>
    <a:srgbClr val="5A5D62"/>
    <a:srgbClr val="C4C4C4"/>
    <a:srgbClr val="FFFFFF"/>
    <a:srgbClr val="3333CC"/>
    <a:srgbClr val="DCD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7" autoAdjust="0"/>
    <p:restoredTop sz="84367" autoAdjust="0"/>
  </p:normalViewPr>
  <p:slideViewPr>
    <p:cSldViewPr>
      <p:cViewPr>
        <p:scale>
          <a:sx n="70" d="100"/>
          <a:sy n="70" d="100"/>
        </p:scale>
        <p:origin x="-1834" y="-168"/>
      </p:cViewPr>
      <p:guideLst>
        <p:guide orient="horz" pos="576"/>
        <p:guide pos="432"/>
      </p:guideLst>
    </p:cSldViewPr>
  </p:slideViewPr>
  <p:outlineViewPr>
    <p:cViewPr>
      <p:scale>
        <a:sx n="75" d="100"/>
        <a:sy n="75" d="100"/>
      </p:scale>
      <p:origin x="0" y="1518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25896"/>
    </p:cViewPr>
  </p:sorterViewPr>
  <p:notesViewPr>
    <p:cSldViewPr>
      <p:cViewPr>
        <p:scale>
          <a:sx n="100" d="100"/>
          <a:sy n="100" d="100"/>
        </p:scale>
        <p:origin x="-1584" y="978"/>
      </p:cViewPr>
      <p:guideLst>
        <p:guide orient="horz" pos="2905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22" cy="4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t" anchorCtr="0" compatLnSpc="1">
            <a:prstTxWarp prst="textNoShape">
              <a:avLst/>
            </a:prstTxWarp>
          </a:bodyPr>
          <a:lstStyle>
            <a:lvl1pPr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280" y="0"/>
            <a:ext cx="3037121" cy="4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t" anchorCtr="0" compatLnSpc="1">
            <a:prstTxWarp prst="textNoShape">
              <a:avLst/>
            </a:prstTxWarp>
          </a:bodyPr>
          <a:lstStyle>
            <a:lvl1pPr algn="r"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1790"/>
            <a:ext cx="3037122" cy="4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b" anchorCtr="0" compatLnSpc="1">
            <a:prstTxWarp prst="textNoShape">
              <a:avLst/>
            </a:prstTxWarp>
          </a:bodyPr>
          <a:lstStyle>
            <a:lvl1pPr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280" y="8761790"/>
            <a:ext cx="3037121" cy="4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b" anchorCtr="0" compatLnSpc="1">
            <a:prstTxWarp prst="textNoShape">
              <a:avLst/>
            </a:prstTxWarp>
          </a:bodyPr>
          <a:lstStyle>
            <a:lvl1pPr algn="r" defTabSz="920716">
              <a:defRPr sz="1200">
                <a:ea typeface="+mn-ea"/>
              </a:defRPr>
            </a:lvl1pPr>
          </a:lstStyle>
          <a:p>
            <a:pPr>
              <a:defRPr/>
            </a:pPr>
            <a:fld id="{1A44C337-A50D-4D7D-B43E-421C9AB56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11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122" cy="4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t" anchorCtr="0" compatLnSpc="1">
            <a:prstTxWarp prst="textNoShape">
              <a:avLst/>
            </a:prstTxWarp>
          </a:bodyPr>
          <a:lstStyle>
            <a:lvl1pPr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280" y="0"/>
            <a:ext cx="3037121" cy="46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t" anchorCtr="0" compatLnSpc="1">
            <a:prstTxWarp prst="textNoShape">
              <a:avLst/>
            </a:prstTxWarp>
          </a:bodyPr>
          <a:lstStyle>
            <a:lvl1pPr algn="r"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961" y="4384028"/>
            <a:ext cx="5140481" cy="4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1790"/>
            <a:ext cx="3037122" cy="4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b" anchorCtr="0" compatLnSpc="1">
            <a:prstTxWarp prst="textNoShape">
              <a:avLst/>
            </a:prstTxWarp>
          </a:bodyPr>
          <a:lstStyle>
            <a:lvl1pPr defTabSz="920716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280" y="8761790"/>
            <a:ext cx="3037121" cy="4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2" tIns="46071" rIns="92142" bIns="46071" numCol="1" anchor="b" anchorCtr="0" compatLnSpc="1">
            <a:prstTxWarp prst="textNoShape">
              <a:avLst/>
            </a:prstTxWarp>
          </a:bodyPr>
          <a:lstStyle>
            <a:lvl1pPr algn="r" defTabSz="920716">
              <a:defRPr sz="1200">
                <a:ea typeface="+mn-ea"/>
              </a:defRPr>
            </a:lvl1pPr>
          </a:lstStyle>
          <a:p>
            <a:pPr>
              <a:defRPr/>
            </a:pPr>
            <a:fld id="{927538CC-FA73-4A38-B8A8-59AD47C6CD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2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 txBox="1">
            <a:spLocks noGrp="1" noChangeArrowheads="1"/>
          </p:cNvSpPr>
          <p:nvPr/>
        </p:nvSpPr>
        <p:spPr bwMode="auto">
          <a:xfrm>
            <a:off x="3973280" y="8761790"/>
            <a:ext cx="3037121" cy="4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42" tIns="46071" rIns="92142" bIns="46071" anchor="b"/>
          <a:lstStyle/>
          <a:p>
            <a:pPr algn="r" defTabSz="920716"/>
            <a:fld id="{57846F52-FA1D-4F6C-AA15-650735F5033F}" type="slidenum">
              <a:rPr lang="en-US" sz="1200"/>
              <a:pPr algn="r" defTabSz="920716"/>
              <a:t>1</a:t>
            </a:fld>
            <a:endParaRPr lang="en-US" sz="120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9E4E0B-0AC5-4E0D-B382-2BABA9B18C2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538CC-FA73-4A38-B8A8-59AD47C6CD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1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538CC-FA73-4A38-B8A8-59AD47C6CD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41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989947-7249-4440-9A48-32B178BB48B8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dirty="0" smtClean="0">
              <a:ea typeface="ヒラギノ角ゴ Pro W3"/>
              <a:cs typeface="ヒラギノ角ゴ Pro W3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endParaRPr lang="en-US" sz="9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27050" y="3430588"/>
            <a:ext cx="5500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1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381000"/>
            <a:ext cx="3490913" cy="631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3388" y="1360488"/>
            <a:ext cx="5975350" cy="1933575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438" y="3624263"/>
            <a:ext cx="5954712" cy="1752600"/>
          </a:xfrm>
        </p:spPr>
        <p:txBody>
          <a:bodyPr tIns="0"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F24DF-A47F-4195-8BCE-43C580B49EC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87325"/>
            <a:ext cx="206375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87325"/>
            <a:ext cx="6040438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BDBE-7F9F-408D-BDBB-E3904DF70080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40111-D173-4494-8A0B-3499847389B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C4A64-EFF3-4825-B796-17E911F21E1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563" y="1371600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371600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ACCFB-E39D-4F80-9E82-39BBC293C13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B415-B143-4C79-80D8-CF99387C323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95A2-0B63-4472-8000-0B51069DC1B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C61E-ADA0-4551-BA13-C0BCDD3F374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E1994-CF02-4E41-8254-600989E09F6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2698-F55F-4089-A9F8-722B405B4B75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87325"/>
            <a:ext cx="8255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6563" y="1371600"/>
            <a:ext cx="825500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525" y="6657975"/>
            <a:ext cx="8159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626366"/>
                </a:solidFill>
                <a:latin typeface="+mn-lt"/>
                <a:ea typeface="ＭＳ Ｐゴシック" pitchFamily="1" charset="-128"/>
              </a:defRPr>
            </a:lvl1pPr>
          </a:lstStyle>
          <a:p>
            <a:pPr>
              <a:defRPr/>
            </a:pPr>
            <a:fld id="{5C9A9E72-5848-47B9-9A18-CBEC8B7CC2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  <a:ea typeface="ＭＳ Ｐゴシック" pitchFamily="1" charset="-128"/>
        </a:defRPr>
      </a:lvl9pPr>
    </p:titleStyle>
    <p:bodyStyle>
      <a:lvl1pPr marL="2857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5425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+mn-ea"/>
        </a:defRPr>
      </a:lvl2pPr>
      <a:lvl3pPr marL="981075" indent="-23336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</a:defRPr>
      </a:lvl3pPr>
      <a:lvl4pPr marL="1266825" indent="-1714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1554163" indent="-173038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5pPr>
      <a:lvl6pPr marL="20113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6pPr>
      <a:lvl7pPr marL="24685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7pPr>
      <a:lvl8pPr marL="29257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8pPr>
      <a:lvl9pPr marL="3382963" indent="-173038" algn="l" rtl="0" fontAlgn="base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5429" y="233217"/>
            <a:ext cx="825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29" y="1371600"/>
            <a:ext cx="8255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071" y="6657975"/>
            <a:ext cx="81642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26366"/>
                </a:solidFill>
              </a:defRPr>
            </a:lvl1pPr>
          </a:lstStyle>
          <a:p>
            <a:pPr eaLnBrk="0" hangingPunct="0"/>
            <a:fld id="{83D1BD2F-E18C-4DB8-BCE7-5C948E83BE29}" type="slidenum">
              <a:rPr lang="en-US" smtClean="0">
                <a:latin typeface="Verdana"/>
                <a:ea typeface="MS PGothic" pitchFamily="34" charset="-128"/>
              </a:rPr>
              <a:pPr eaLnBrk="0" hangingPunct="0"/>
              <a:t>‹#›</a:t>
            </a:fld>
            <a:endParaRPr lang="en-US">
              <a:latin typeface="Verdana"/>
              <a:ea typeface="MS PGothic" pitchFamily="34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71490" y="6609820"/>
            <a:ext cx="36792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solidFill>
                  <a:srgbClr val="626366"/>
                </a:solidFill>
                <a:latin typeface="Verdana"/>
                <a:ea typeface="MS PGothic" pitchFamily="34" charset="-128"/>
              </a:rPr>
              <a:t>Confidential, Internal Management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54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81075" indent="-2333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266825" indent="-1714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5541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5pPr>
      <a:lvl6pPr marL="20113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24685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9257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33829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5429" y="233211"/>
            <a:ext cx="825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29" y="1371600"/>
            <a:ext cx="8255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071" y="6657975"/>
            <a:ext cx="81642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26366"/>
                </a:solidFill>
              </a:defRPr>
            </a:lvl1pPr>
          </a:lstStyle>
          <a:p>
            <a:pPr eaLnBrk="0" hangingPunct="0"/>
            <a:fld id="{83D1BD2F-E18C-4DB8-BCE7-5C948E83BE29}" type="slidenum">
              <a:rPr lang="en-US" smtClean="0">
                <a:latin typeface="Verdana"/>
                <a:ea typeface="MS PGothic" pitchFamily="34" charset="-128"/>
              </a:rPr>
              <a:pPr eaLnBrk="0" hangingPunct="0"/>
              <a:t>‹#›</a:t>
            </a:fld>
            <a:endParaRPr lang="en-US">
              <a:latin typeface="Verdana"/>
              <a:ea typeface="MS PGothic" pitchFamily="34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71490" y="6609814"/>
            <a:ext cx="36792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solidFill>
                  <a:srgbClr val="626366"/>
                </a:solidFill>
                <a:latin typeface="Verdana"/>
                <a:ea typeface="MS PGothic" pitchFamily="34" charset="-128"/>
              </a:rPr>
              <a:t>Confidential, Internal Management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54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81075" indent="-2333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266825" indent="-1714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5541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5pPr>
      <a:lvl6pPr marL="20113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24685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9257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33829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5429" y="233205"/>
            <a:ext cx="825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29" y="1371600"/>
            <a:ext cx="8255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071" y="6657975"/>
            <a:ext cx="81642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26366"/>
                </a:solidFill>
              </a:defRPr>
            </a:lvl1pPr>
          </a:lstStyle>
          <a:p>
            <a:pPr eaLnBrk="0" hangingPunct="0"/>
            <a:fld id="{83D1BD2F-E18C-4DB8-BCE7-5C948E83BE29}" type="slidenum">
              <a:rPr lang="en-US" smtClean="0">
                <a:latin typeface="Verdana"/>
                <a:ea typeface="MS PGothic" pitchFamily="34" charset="-128"/>
              </a:rPr>
              <a:pPr eaLnBrk="0" hangingPunct="0"/>
              <a:t>‹#›</a:t>
            </a:fld>
            <a:endParaRPr lang="en-US">
              <a:latin typeface="Verdana"/>
              <a:ea typeface="MS PGothic" pitchFamily="34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71490" y="6609808"/>
            <a:ext cx="36792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solidFill>
                  <a:srgbClr val="626366"/>
                </a:solidFill>
                <a:latin typeface="Verdana"/>
                <a:ea typeface="MS PGothic" pitchFamily="34" charset="-128"/>
              </a:rPr>
              <a:t>Confidential, Internal Management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54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81075" indent="-2333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266825" indent="-1714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5541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5pPr>
      <a:lvl6pPr marL="20113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24685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9257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33829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5429" y="233187"/>
            <a:ext cx="8255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5429" y="1371600"/>
            <a:ext cx="82550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91071" y="6657975"/>
            <a:ext cx="816429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26366"/>
                </a:solidFill>
              </a:defRPr>
            </a:lvl1pPr>
          </a:lstStyle>
          <a:p>
            <a:pPr eaLnBrk="0" hangingPunct="0"/>
            <a:fld id="{83D1BD2F-E18C-4DB8-BCE7-5C948E83BE29}" type="slidenum">
              <a:rPr lang="en-US" smtClean="0">
                <a:latin typeface="Verdana"/>
                <a:ea typeface="MS PGothic" pitchFamily="34" charset="-128"/>
              </a:rPr>
              <a:pPr eaLnBrk="0" hangingPunct="0"/>
              <a:t>‹#›</a:t>
            </a:fld>
            <a:endParaRPr lang="en-US">
              <a:latin typeface="Verdana"/>
              <a:ea typeface="MS PGothic" pitchFamily="34" charset="-128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871490" y="6609790"/>
            <a:ext cx="36792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743200" algn="ctr"/>
                <a:tab pos="5486400" algn="r"/>
              </a:tabLst>
            </a:pPr>
            <a:r>
              <a:rPr lang="en-US" sz="1200">
                <a:solidFill>
                  <a:srgbClr val="626366"/>
                </a:solidFill>
                <a:latin typeface="Verdana"/>
                <a:ea typeface="MS PGothic" pitchFamily="34" charset="-128"/>
              </a:rPr>
              <a:t>Confidential, Internal Management Use Only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lnSpc>
          <a:spcPct val="105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eorgia" pitchFamily="18" charset="0"/>
          <a:ea typeface="MS PGothic" pitchFamily="34" charset="-128"/>
        </a:defRPr>
      </a:lvl9pPr>
    </p:titleStyle>
    <p:bodyStyle>
      <a:lvl1pPr marL="2857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5425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981075" indent="-233363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266825" indent="-1714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5541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5pPr>
      <a:lvl6pPr marL="20113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24685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9257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3382963" indent="-173038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 txBox="1">
            <a:spLocks noGrp="1"/>
          </p:cNvSpPr>
          <p:nvPr/>
        </p:nvSpPr>
        <p:spPr bwMode="auto">
          <a:xfrm>
            <a:off x="8153400" y="6591300"/>
            <a:ext cx="8159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895350" eaLnBrk="0" hangingPunct="0"/>
            <a:fld id="{5436C6E4-21DE-4AFF-BD9B-648934E79FF7}" type="slidenum">
              <a:rPr lang="en-US" sz="1000">
                <a:latin typeface="Verdana" pitchFamily="34" charset="0"/>
              </a:rPr>
              <a:pPr algn="r" defTabSz="895350" eaLnBrk="0" hangingPunct="0"/>
              <a:t>1</a:t>
            </a:fld>
            <a:endParaRPr lang="en-US" sz="1000" dirty="0">
              <a:latin typeface="Verdana" pitchFamily="34" charset="0"/>
            </a:endParaRPr>
          </a:p>
        </p:txBody>
      </p:sp>
      <p:pic>
        <p:nvPicPr>
          <p:cNvPr id="15364" name="Picture 18" descr="WF_Corp_Sig_rgb_25"/>
          <p:cNvPicPr>
            <a:picLocks noChangeAspect="1" noChangeArrowheads="1"/>
          </p:cNvPicPr>
          <p:nvPr/>
        </p:nvPicPr>
        <p:blipFill>
          <a:blip r:embed="rId3" cstate="print"/>
          <a:srcRect r="2469" b="4089"/>
          <a:stretch>
            <a:fillRect/>
          </a:stretch>
        </p:blipFill>
        <p:spPr bwMode="auto">
          <a:xfrm>
            <a:off x="5472113" y="5484813"/>
            <a:ext cx="3524250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Get the Bank Vault Open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 smtClean="0"/>
              <a:t>Tyler Barlow</a:t>
            </a:r>
          </a:p>
          <a:p>
            <a:r>
              <a:rPr lang="en-US" sz="1600" dirty="0" smtClean="0"/>
              <a:t>Senior Regional Credit Officer, Wells Fargo</a:t>
            </a:r>
          </a:p>
          <a:p>
            <a:r>
              <a:rPr lang="en-US" sz="1600" dirty="0" smtClean="0"/>
              <a:t>2016 NARPM Conference</a:t>
            </a:r>
            <a:endParaRPr 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975" y="3048000"/>
            <a:ext cx="8255000" cy="13716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Business Acquisitions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Biz </a:t>
            </a:r>
            <a:r>
              <a:rPr lang="en-US" b="1" dirty="0" err="1" smtClean="0"/>
              <a:t>Acq</a:t>
            </a:r>
            <a:r>
              <a:rPr lang="en-US" b="1" dirty="0" smtClean="0"/>
              <a:t> Overview (banker slang)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55000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/>
              <a:t>What is </a:t>
            </a:r>
            <a:r>
              <a:rPr lang="en-US" b="1" dirty="0" smtClean="0"/>
              <a:t>Biz </a:t>
            </a:r>
            <a:r>
              <a:rPr lang="en-US" b="1" dirty="0" err="1" smtClean="0"/>
              <a:t>Acq</a:t>
            </a:r>
            <a:r>
              <a:rPr lang="en-US" b="1" dirty="0" smtClean="0"/>
              <a:t> </a:t>
            </a:r>
            <a:r>
              <a:rPr lang="en-US" b="1" dirty="0"/>
              <a:t>Lending?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Unofficial definition – the hardest type of loan to get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Official definition – the purchase of an existing business</a:t>
            </a:r>
            <a:endParaRPr lang="en-US" sz="1400" b="1" dirty="0"/>
          </a:p>
          <a:p>
            <a:pPr lvl="1" eaLnBrk="1" hangingPunct="1">
              <a:lnSpc>
                <a:spcPct val="80000"/>
              </a:lnSpc>
              <a:buFont typeface="Monotype Sorts"/>
              <a:buNone/>
            </a:pPr>
            <a:endParaRPr lang="en-US" sz="1400" dirty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smtClean="0"/>
              <a:t>How is this lending accomplished?</a:t>
            </a:r>
            <a:endParaRPr lang="en-US" b="1" dirty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Potential borrower identifies an existing business to purchase and makes an offer through an agreement. 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Can be done through business brokers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Typically requires an SBA loan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Secured by ????????? – this is the issue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24 to 120 month amortizations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Monthly Principal and Interest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924800" y="6477000"/>
            <a:ext cx="815975" cy="261938"/>
          </a:xfrm>
        </p:spPr>
        <p:txBody>
          <a:bodyPr/>
          <a:lstStyle/>
          <a:p>
            <a:pPr>
              <a:defRPr/>
            </a:pPr>
            <a:fld id="{27CDB415-B143-4C79-80D8-CF99387C323D}" type="slidenum">
              <a:rPr lang="en-US" sz="1200" smtClean="0"/>
              <a:pPr>
                <a:defRPr/>
              </a:pPr>
              <a:t>11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975" y="3124200"/>
            <a:ext cx="8255000" cy="2286000"/>
          </a:xfrm>
        </p:spPr>
        <p:txBody>
          <a:bodyPr/>
          <a:lstStyle/>
          <a:p>
            <a:pPr algn="ctr"/>
            <a:r>
              <a:rPr lang="en-US" sz="4000" b="1" dirty="0" smtClean="0"/>
              <a:t>Other Lending Options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What Else is out There?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smtClean="0"/>
              <a:t>Other Options Include:</a:t>
            </a:r>
            <a:endParaRPr lang="en-US" b="1" dirty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SBA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200" dirty="0" smtClean="0"/>
              <a:t>7a 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200" dirty="0" smtClean="0"/>
              <a:t>504</a:t>
            </a:r>
          </a:p>
          <a:p>
            <a:pPr lvl="2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200" dirty="0" smtClean="0"/>
              <a:t>Express</a:t>
            </a:r>
            <a:endParaRPr lang="en-US" sz="1200" dirty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olidFill>
                  <a:schemeClr val="tx1"/>
                </a:solidFill>
              </a:rPr>
              <a:t>ABL (Factoring</a:t>
            </a:r>
            <a:r>
              <a:rPr lang="en-US" sz="1400" dirty="0" smtClean="0">
                <a:solidFill>
                  <a:schemeClr val="tx1"/>
                </a:solidFill>
              </a:rPr>
              <a:t>) – must have A/R or Inventory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Hard Money – Soprano Style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Conduit – Insurance companies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Mom </a:t>
            </a:r>
            <a:r>
              <a:rPr lang="en-US" sz="1400" dirty="0">
                <a:solidFill>
                  <a:schemeClr val="tx1"/>
                </a:solidFill>
              </a:rPr>
              <a:t>and Dad </a:t>
            </a:r>
            <a:r>
              <a:rPr lang="en-US" sz="1400" dirty="0" smtClean="0">
                <a:solidFill>
                  <a:schemeClr val="tx1"/>
                </a:solidFill>
              </a:rPr>
              <a:t>– probably most forgiving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Overview of each option</a:t>
            </a:r>
          </a:p>
          <a:p>
            <a:pPr marL="403225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1600" b="1" dirty="0">
              <a:solidFill>
                <a:schemeClr val="tx1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1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95A2-0B63-4472-8000-0B51069DC1B6}" type="slidenum">
              <a:rPr lang="en-US" smtClean="0"/>
              <a:pPr>
                <a:defRPr/>
              </a:p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7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975" y="3048000"/>
            <a:ext cx="8255000" cy="22098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Qualifying for Credit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65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What Do I need to provide the Bank?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563" y="1600200"/>
            <a:ext cx="8255000" cy="4857750"/>
          </a:xfrm>
        </p:spPr>
        <p:txBody>
          <a:bodyPr/>
          <a:lstStyle/>
          <a:p>
            <a:r>
              <a:rPr lang="en-US" b="1" dirty="0" smtClean="0"/>
              <a:t>Most request require the following (basics):</a:t>
            </a:r>
          </a:p>
          <a:p>
            <a:pPr lvl="1"/>
            <a:r>
              <a:rPr lang="en-US" dirty="0" smtClean="0"/>
              <a:t>3 years tax returns on business and personal</a:t>
            </a:r>
          </a:p>
          <a:p>
            <a:pPr lvl="1"/>
            <a:r>
              <a:rPr lang="en-US" dirty="0" smtClean="0"/>
              <a:t>3 years financial statements on business</a:t>
            </a:r>
          </a:p>
          <a:p>
            <a:pPr lvl="2"/>
            <a:r>
              <a:rPr lang="en-US" dirty="0" smtClean="0"/>
              <a:t>Different levels of statements – audited, reviewed,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Personal financial statement on primary owners</a:t>
            </a:r>
          </a:p>
          <a:p>
            <a:pPr lvl="1"/>
            <a:r>
              <a:rPr lang="en-US" dirty="0" smtClean="0"/>
              <a:t>Interim financial statements to include balance sheet and profit and loss statement</a:t>
            </a:r>
          </a:p>
          <a:p>
            <a:pPr lvl="1"/>
            <a:r>
              <a:rPr lang="en-US" dirty="0" smtClean="0"/>
              <a:t>Signed Application</a:t>
            </a:r>
          </a:p>
          <a:p>
            <a:pPr lvl="1"/>
            <a:r>
              <a:rPr lang="en-US" dirty="0" smtClean="0"/>
              <a:t>This gets the process started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95A2-0B63-4472-8000-0B51069DC1B6}" type="slidenum">
              <a:rPr lang="en-US" smtClean="0"/>
              <a:pPr>
                <a:defRPr/>
              </a:p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3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Working Capital Loans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Additional information needed:</a:t>
            </a:r>
          </a:p>
          <a:p>
            <a:pPr lvl="1"/>
            <a:r>
              <a:rPr lang="en-US" dirty="0" smtClean="0"/>
              <a:t>A/R and A/P aging</a:t>
            </a:r>
          </a:p>
          <a:p>
            <a:pPr lvl="1"/>
            <a:r>
              <a:rPr lang="en-US" dirty="0" smtClean="0"/>
              <a:t>Projections</a:t>
            </a:r>
          </a:p>
          <a:p>
            <a:pPr lvl="1"/>
            <a:r>
              <a:rPr lang="en-US" dirty="0" smtClean="0"/>
              <a:t>Debt Schedules</a:t>
            </a:r>
          </a:p>
          <a:p>
            <a:pPr lvl="1"/>
            <a:r>
              <a:rPr lang="en-US" dirty="0" smtClean="0"/>
              <a:t>RE Schedules</a:t>
            </a:r>
          </a:p>
          <a:p>
            <a:pPr lvl="1"/>
            <a:r>
              <a:rPr lang="en-US" dirty="0" smtClean="0"/>
              <a:t>Inventory list</a:t>
            </a:r>
          </a:p>
          <a:p>
            <a:pPr lvl="1"/>
            <a:r>
              <a:rPr lang="en-US" dirty="0" smtClean="0"/>
              <a:t>Equipment list</a:t>
            </a:r>
          </a:p>
          <a:p>
            <a:pPr lvl="1"/>
            <a:r>
              <a:rPr lang="en-US" dirty="0" smtClean="0"/>
              <a:t>Bank statements</a:t>
            </a:r>
          </a:p>
          <a:p>
            <a:pPr lvl="1"/>
            <a:r>
              <a:rPr lang="en-US" dirty="0" smtClean="0"/>
              <a:t>Most Working Capital lines are secured by A/R, Inventory and Equipment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55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Real Estate Loans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 properties</a:t>
            </a:r>
          </a:p>
          <a:p>
            <a:pPr lvl="1"/>
            <a:r>
              <a:rPr lang="en-US" dirty="0" smtClean="0"/>
              <a:t>Rent Roll</a:t>
            </a:r>
          </a:p>
          <a:p>
            <a:pPr lvl="1"/>
            <a:r>
              <a:rPr lang="en-US" dirty="0" smtClean="0"/>
              <a:t>Appraisal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PCR</a:t>
            </a:r>
          </a:p>
          <a:p>
            <a:pPr lvl="1"/>
            <a:r>
              <a:rPr lang="en-US" dirty="0" smtClean="0"/>
              <a:t>Leases</a:t>
            </a:r>
          </a:p>
          <a:p>
            <a:pPr lvl="1"/>
            <a:r>
              <a:rPr lang="en-US" dirty="0" smtClean="0"/>
              <a:t>Construction loans open up another box</a:t>
            </a:r>
          </a:p>
          <a:p>
            <a:pPr lvl="1"/>
            <a:r>
              <a:rPr lang="en-US" dirty="0" smtClean="0"/>
              <a:t>Owner Occupied not as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940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Biz </a:t>
            </a:r>
            <a:r>
              <a:rPr lang="en-US" sz="4000" b="1" dirty="0" err="1" smtClean="0"/>
              <a:t>Acq</a:t>
            </a:r>
            <a:r>
              <a:rPr lang="en-US" sz="4000" b="1" dirty="0" smtClean="0"/>
              <a:t> Loans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Additional information needed:</a:t>
            </a:r>
          </a:p>
          <a:p>
            <a:pPr lvl="1"/>
            <a:r>
              <a:rPr lang="en-US" dirty="0" smtClean="0"/>
              <a:t>3 years financial information on the company being purchased</a:t>
            </a:r>
          </a:p>
          <a:p>
            <a:pPr lvl="2"/>
            <a:r>
              <a:rPr lang="en-US" dirty="0" smtClean="0"/>
              <a:t>Includes A/R, A/P etc.</a:t>
            </a:r>
          </a:p>
          <a:p>
            <a:pPr lvl="1"/>
            <a:r>
              <a:rPr lang="en-US" dirty="0" smtClean="0"/>
              <a:t>Projections – key part</a:t>
            </a:r>
          </a:p>
          <a:p>
            <a:pPr lvl="1"/>
            <a:r>
              <a:rPr lang="en-US" dirty="0" smtClean="0"/>
              <a:t>Business plan</a:t>
            </a:r>
          </a:p>
          <a:p>
            <a:pPr lvl="1"/>
            <a:r>
              <a:rPr lang="en-US" dirty="0" smtClean="0"/>
              <a:t>Collateral?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96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Other Option Requirements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Varies from Product to Product and outlet to outlet</a:t>
            </a:r>
          </a:p>
          <a:p>
            <a:pPr lvl="1"/>
            <a:r>
              <a:rPr lang="en-US" dirty="0" smtClean="0"/>
              <a:t>SBA is more extensive in its paper work requirements</a:t>
            </a:r>
          </a:p>
          <a:p>
            <a:pPr lvl="1"/>
            <a:r>
              <a:rPr lang="en-US" dirty="0" smtClean="0"/>
              <a:t>Hard Money and ABL is less extensive</a:t>
            </a:r>
          </a:p>
          <a:p>
            <a:pPr lvl="1"/>
            <a:r>
              <a:rPr lang="en-US" dirty="0" smtClean="0"/>
              <a:t>Conduit is very complex</a:t>
            </a:r>
          </a:p>
          <a:p>
            <a:pPr lvl="1"/>
            <a:r>
              <a:rPr lang="en-US" dirty="0" smtClean="0"/>
              <a:t>Mom and Dad are the easiest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79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76205"/>
            <a:ext cx="8255000" cy="1108075"/>
          </a:xfrm>
        </p:spPr>
        <p:txBody>
          <a:bodyPr/>
          <a:lstStyle/>
          <a:p>
            <a:pPr algn="ctr"/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36000" cy="47244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chemeClr val="tx1"/>
                </a:solidFill>
              </a:rPr>
              <a:t>What we will cover:</a:t>
            </a:r>
          </a:p>
          <a:p>
            <a:pPr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Lending Options: 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Working Capital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Real Estate </a:t>
            </a:r>
            <a:endParaRPr lang="en-US" sz="1200" dirty="0">
              <a:solidFill>
                <a:schemeClr val="tx1"/>
              </a:solidFill>
            </a:endParaRP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Business Acquisitions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Other options – SBA, ABL (Factoring), Hard Money, Conduit, Mom and Dad </a:t>
            </a:r>
          </a:p>
          <a:p>
            <a:pPr lvl="2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What are the qualifications for obtaining these lending products: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What does the bank need to evaluate the request?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How does the bank look at the information provided?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What are the key ratios banks look at?</a:t>
            </a:r>
          </a:p>
          <a:p>
            <a:pPr lvl="3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</a:rPr>
              <a:t>Do banks have different requirements?</a:t>
            </a:r>
          </a:p>
          <a:p>
            <a:pPr marL="403225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General Q &amp; A to follow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77200" y="6477000"/>
            <a:ext cx="815975" cy="261938"/>
          </a:xfrm>
        </p:spPr>
        <p:txBody>
          <a:bodyPr/>
          <a:lstStyle/>
          <a:p>
            <a:pPr>
              <a:defRPr/>
            </a:pPr>
            <a:fld id="{FFB593E3-D36C-4F62-ADBF-CB579E141643}" type="slidenum">
              <a:rPr lang="en-US" sz="1200" smtClean="0"/>
              <a:pPr>
                <a:defRPr/>
              </a:pPr>
              <a:t>2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975" y="2971800"/>
            <a:ext cx="8255000" cy="2057400"/>
          </a:xfrm>
        </p:spPr>
        <p:txBody>
          <a:bodyPr/>
          <a:lstStyle/>
          <a:p>
            <a:r>
              <a:rPr lang="en-US" sz="4000" b="1" dirty="0" smtClean="0"/>
              <a:t>Processing the information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72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Bank has My Information, Now What?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6563" y="1600200"/>
            <a:ext cx="8255000" cy="4857750"/>
          </a:xfrm>
        </p:spPr>
        <p:txBody>
          <a:bodyPr/>
          <a:lstStyle/>
          <a:p>
            <a:r>
              <a:rPr lang="en-US" b="1" dirty="0" smtClean="0"/>
              <a:t>Now begins the underwriting analysis</a:t>
            </a:r>
          </a:p>
          <a:p>
            <a:pPr lvl="1"/>
            <a:r>
              <a:rPr lang="en-US" dirty="0" smtClean="0"/>
              <a:t>Financials sent for spread</a:t>
            </a:r>
          </a:p>
          <a:p>
            <a:pPr lvl="1"/>
            <a:r>
              <a:rPr lang="en-US" dirty="0" smtClean="0"/>
              <a:t>Credit reports</a:t>
            </a:r>
          </a:p>
          <a:p>
            <a:pPr lvl="1"/>
            <a:r>
              <a:rPr lang="en-US" dirty="0" smtClean="0"/>
              <a:t>Background checks as needed</a:t>
            </a:r>
          </a:p>
          <a:p>
            <a:pPr lvl="1"/>
            <a:r>
              <a:rPr lang="en-US" dirty="0" smtClean="0"/>
              <a:t>Appraisal and Environmental reports ordered</a:t>
            </a:r>
          </a:p>
          <a:p>
            <a:pPr lvl="1"/>
            <a:r>
              <a:rPr lang="en-US" dirty="0" smtClean="0"/>
              <a:t>Trends analyzed</a:t>
            </a:r>
          </a:p>
          <a:p>
            <a:pPr lvl="1"/>
            <a:r>
              <a:rPr lang="en-US" dirty="0" smtClean="0"/>
              <a:t>Guarantor Analysis</a:t>
            </a:r>
          </a:p>
          <a:p>
            <a:pPr lvl="1"/>
            <a:r>
              <a:rPr lang="en-US" dirty="0" smtClean="0"/>
              <a:t>Credit presentations written</a:t>
            </a:r>
          </a:p>
          <a:p>
            <a:pPr lvl="1"/>
            <a:r>
              <a:rPr lang="en-US" dirty="0" smtClean="0"/>
              <a:t>Approval is sought</a:t>
            </a:r>
          </a:p>
          <a:p>
            <a:pPr lvl="2"/>
            <a:r>
              <a:rPr lang="en-US" dirty="0" smtClean="0"/>
              <a:t>Different banks have different approval channels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A95A2-0B63-4472-8000-0B51069DC1B6}" type="slidenum">
              <a:rPr lang="en-US" smtClean="0"/>
              <a:pPr>
                <a:defRPr/>
              </a:pPr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29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Key Ratios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Working Capital Loans</a:t>
            </a:r>
          </a:p>
          <a:p>
            <a:pPr lvl="1"/>
            <a:r>
              <a:rPr lang="en-US" dirty="0" smtClean="0"/>
              <a:t>Current Ratio</a:t>
            </a:r>
          </a:p>
          <a:p>
            <a:pPr lvl="1"/>
            <a:r>
              <a:rPr lang="en-US" dirty="0" smtClean="0"/>
              <a:t>A/R Days</a:t>
            </a:r>
          </a:p>
          <a:p>
            <a:pPr lvl="1"/>
            <a:r>
              <a:rPr lang="en-US" dirty="0" smtClean="0"/>
              <a:t>A/P Days</a:t>
            </a:r>
          </a:p>
          <a:p>
            <a:pPr lvl="1"/>
            <a:r>
              <a:rPr lang="en-US" dirty="0" smtClean="0"/>
              <a:t>Working Capital</a:t>
            </a:r>
          </a:p>
          <a:p>
            <a:pPr lvl="1"/>
            <a:r>
              <a:rPr lang="en-US" dirty="0" smtClean="0"/>
              <a:t>Net Worth</a:t>
            </a:r>
          </a:p>
          <a:p>
            <a:pPr lvl="1"/>
            <a:r>
              <a:rPr lang="en-US" dirty="0" smtClean="0"/>
              <a:t>Profitability</a:t>
            </a:r>
          </a:p>
          <a:p>
            <a:pPr lvl="1"/>
            <a:r>
              <a:rPr lang="en-US" dirty="0" smtClean="0"/>
              <a:t>Cash Flow</a:t>
            </a:r>
          </a:p>
          <a:p>
            <a:pPr lvl="1"/>
            <a:r>
              <a:rPr lang="en-US" dirty="0" smtClean="0"/>
              <a:t>DCR</a:t>
            </a:r>
          </a:p>
          <a:p>
            <a:pPr lvl="1"/>
            <a:r>
              <a:rPr lang="en-US" dirty="0" smtClean="0"/>
              <a:t>Liquidity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9501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Continued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Real Estate </a:t>
            </a:r>
            <a:r>
              <a:rPr lang="en-US" b="1" dirty="0" smtClean="0"/>
              <a:t>Loans</a:t>
            </a:r>
          </a:p>
          <a:p>
            <a:pPr lvl="1"/>
            <a:r>
              <a:rPr lang="en-US" dirty="0" smtClean="0"/>
              <a:t>DCR</a:t>
            </a:r>
          </a:p>
          <a:p>
            <a:pPr lvl="1"/>
            <a:r>
              <a:rPr lang="en-US" dirty="0" smtClean="0"/>
              <a:t>Debt Yield/Constant carry</a:t>
            </a:r>
          </a:p>
          <a:p>
            <a:pPr lvl="1"/>
            <a:r>
              <a:rPr lang="en-US" dirty="0" smtClean="0"/>
              <a:t>LTV</a:t>
            </a:r>
          </a:p>
          <a:p>
            <a:pPr lvl="1"/>
            <a:r>
              <a:rPr lang="en-US" dirty="0" smtClean="0"/>
              <a:t>LTC</a:t>
            </a:r>
          </a:p>
          <a:p>
            <a:pPr lvl="1"/>
            <a:r>
              <a:rPr lang="en-US" dirty="0" smtClean="0"/>
              <a:t>Liquidity</a:t>
            </a:r>
          </a:p>
          <a:p>
            <a:pPr lvl="1"/>
            <a:r>
              <a:rPr lang="en-US" dirty="0" smtClean="0"/>
              <a:t>Guarantor contingencies</a:t>
            </a:r>
          </a:p>
          <a:p>
            <a:pPr lvl="1"/>
            <a:r>
              <a:rPr lang="en-US" dirty="0" smtClean="0"/>
              <a:t>CAP rates</a:t>
            </a:r>
          </a:p>
          <a:p>
            <a:pPr lvl="1"/>
            <a:r>
              <a:rPr lang="en-US" dirty="0" smtClean="0"/>
              <a:t>Profitability</a:t>
            </a:r>
            <a:endParaRPr lang="en-US" dirty="0"/>
          </a:p>
          <a:p>
            <a:r>
              <a:rPr lang="en-US" b="1" dirty="0"/>
              <a:t>Biz </a:t>
            </a:r>
            <a:r>
              <a:rPr lang="en-US" b="1" dirty="0" err="1"/>
              <a:t>Acq</a:t>
            </a:r>
            <a:r>
              <a:rPr lang="en-US" b="1" dirty="0"/>
              <a:t> Loans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340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Continued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Biz </a:t>
            </a:r>
            <a:r>
              <a:rPr lang="en-US" b="1" dirty="0" err="1"/>
              <a:t>Acq</a:t>
            </a:r>
            <a:r>
              <a:rPr lang="en-US" b="1" dirty="0"/>
              <a:t> </a:t>
            </a:r>
            <a:r>
              <a:rPr lang="en-US" b="1" dirty="0" smtClean="0"/>
              <a:t>Loans</a:t>
            </a:r>
          </a:p>
          <a:p>
            <a:pPr lvl="1"/>
            <a:r>
              <a:rPr lang="en-US" dirty="0" smtClean="0"/>
              <a:t>Profitability</a:t>
            </a:r>
          </a:p>
          <a:p>
            <a:pPr lvl="1"/>
            <a:r>
              <a:rPr lang="en-US" dirty="0" smtClean="0"/>
              <a:t>Profit Margins</a:t>
            </a:r>
          </a:p>
          <a:p>
            <a:pPr lvl="1"/>
            <a:r>
              <a:rPr lang="en-US" dirty="0" smtClean="0"/>
              <a:t>DCR</a:t>
            </a:r>
          </a:p>
          <a:p>
            <a:pPr lvl="1"/>
            <a:r>
              <a:rPr lang="en-US" dirty="0" smtClean="0"/>
              <a:t>Cash Flow</a:t>
            </a:r>
          </a:p>
          <a:p>
            <a:pPr lvl="1"/>
            <a:r>
              <a:rPr lang="en-US" dirty="0" smtClean="0"/>
              <a:t>Revenue trends</a:t>
            </a:r>
          </a:p>
          <a:p>
            <a:pPr lvl="1"/>
            <a:r>
              <a:rPr lang="en-US" dirty="0" smtClean="0"/>
              <a:t>Working Capital</a:t>
            </a:r>
          </a:p>
          <a:p>
            <a:pPr lvl="1"/>
            <a:r>
              <a:rPr lang="en-US" dirty="0" smtClean="0"/>
              <a:t>Net Worth</a:t>
            </a:r>
          </a:p>
          <a:p>
            <a:pPr lvl="1"/>
            <a:r>
              <a:rPr lang="en-US" dirty="0" smtClean="0"/>
              <a:t>Tangible Net Worth</a:t>
            </a:r>
          </a:p>
          <a:p>
            <a:pPr lvl="1"/>
            <a:r>
              <a:rPr lang="en-US" dirty="0" smtClean="0"/>
              <a:t>Current Ratio, </a:t>
            </a:r>
            <a:r>
              <a:rPr lang="en-US" dirty="0" err="1" smtClean="0"/>
              <a:t>etc</a:t>
            </a:r>
            <a:r>
              <a:rPr lang="en-US" dirty="0" smtClean="0"/>
              <a:t>….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52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Do Different Banks have Different Requirements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3" y="1752600"/>
            <a:ext cx="8255000" cy="4705350"/>
          </a:xfrm>
        </p:spPr>
        <p:txBody>
          <a:bodyPr/>
          <a:lstStyle/>
          <a:p>
            <a:r>
              <a:rPr lang="en-US" b="1" dirty="0" smtClean="0"/>
              <a:t>Short Answer – Yes</a:t>
            </a:r>
          </a:p>
          <a:p>
            <a:endParaRPr lang="en-US" b="1" dirty="0"/>
          </a:p>
          <a:p>
            <a:r>
              <a:rPr lang="en-US" b="1" dirty="0" smtClean="0"/>
              <a:t>The “Box”</a:t>
            </a:r>
          </a:p>
          <a:p>
            <a:pPr lvl="1"/>
            <a:r>
              <a:rPr lang="en-US" dirty="0" smtClean="0"/>
              <a:t>Every bank has their likes and dislikes</a:t>
            </a:r>
          </a:p>
          <a:p>
            <a:pPr lvl="1"/>
            <a:r>
              <a:rPr lang="en-US" dirty="0" smtClean="0"/>
              <a:t>Every bank uses different ratio mixes</a:t>
            </a:r>
          </a:p>
          <a:p>
            <a:pPr lvl="1"/>
            <a:r>
              <a:rPr lang="en-US" dirty="0" smtClean="0"/>
              <a:t>Community Banks vs National Banks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332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Process Overview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Understand your loan needs</a:t>
            </a:r>
          </a:p>
          <a:p>
            <a:r>
              <a:rPr lang="en-US" b="1" dirty="0" smtClean="0"/>
              <a:t>Choose the right product to match your needs</a:t>
            </a:r>
          </a:p>
          <a:p>
            <a:r>
              <a:rPr lang="en-US" b="1" dirty="0" smtClean="0"/>
              <a:t>Gather the appropriate information</a:t>
            </a:r>
          </a:p>
          <a:p>
            <a:r>
              <a:rPr lang="en-US" b="1" dirty="0" smtClean="0"/>
              <a:t>Choose the right institution</a:t>
            </a:r>
          </a:p>
          <a:p>
            <a:r>
              <a:rPr lang="en-US" b="1" dirty="0" smtClean="0"/>
              <a:t>Be available to the institution for questions</a:t>
            </a:r>
          </a:p>
          <a:p>
            <a:r>
              <a:rPr lang="en-US" b="1" dirty="0" smtClean="0"/>
              <a:t>Be Patient!</a:t>
            </a:r>
          </a:p>
          <a:p>
            <a:r>
              <a:rPr lang="en-US" b="1" dirty="0" smtClean="0"/>
              <a:t>Review and accept terms </a:t>
            </a:r>
          </a:p>
          <a:p>
            <a:r>
              <a:rPr lang="en-US" b="1" dirty="0" smtClean="0"/>
              <a:t>If you are turned down learn why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536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4975" y="3048000"/>
            <a:ext cx="8255000" cy="2133600"/>
          </a:xfrm>
        </p:spPr>
        <p:txBody>
          <a:bodyPr/>
          <a:lstStyle/>
          <a:p>
            <a:pPr algn="ctr"/>
            <a:r>
              <a:rPr lang="en-US" sz="4000" b="1" dirty="0" smtClean="0"/>
              <a:t>Questions??????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1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Working Capital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153400" y="6477000"/>
            <a:ext cx="815975" cy="261938"/>
          </a:xfrm>
        </p:spPr>
        <p:txBody>
          <a:bodyPr/>
          <a:lstStyle/>
          <a:p>
            <a:pPr>
              <a:defRPr/>
            </a:pPr>
            <a:fld id="{BD340111-D173-4494-8A0B-3499847389BD}" type="slidenum">
              <a:rPr lang="en-US" sz="1200" smtClean="0"/>
              <a:pPr>
                <a:defRPr/>
              </a:pPr>
              <a:t>3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077200" y="6477000"/>
            <a:ext cx="815975" cy="261938"/>
          </a:xfrm>
        </p:spPr>
        <p:txBody>
          <a:bodyPr/>
          <a:lstStyle/>
          <a:p>
            <a:pPr>
              <a:defRPr/>
            </a:pPr>
            <a:fld id="{F8163CB7-8987-4353-8FD2-12B2DB3A3EF3}" type="slidenum">
              <a:rPr lang="en-US" sz="1200"/>
              <a:pPr>
                <a:defRPr/>
              </a:pPr>
              <a:t>4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335838" cy="1066800"/>
          </a:xfrm>
        </p:spPr>
        <p:txBody>
          <a:bodyPr lIns="0" tIns="0" rIns="0" bIns="0" anchor="b"/>
          <a:lstStyle/>
          <a:p>
            <a:pPr algn="ctr" eaLnBrk="1" hangingPunct="1"/>
            <a:r>
              <a:rPr lang="en-US" b="1" dirty="0" smtClean="0"/>
              <a:t>Working Capital </a:t>
            </a:r>
            <a:r>
              <a:rPr lang="en-US" b="1" dirty="0"/>
              <a:t>Overview</a:t>
            </a:r>
            <a:r>
              <a:rPr lang="en-US" dirty="0"/>
              <a:t/>
            </a:r>
            <a:br>
              <a:rPr lang="en-US" dirty="0"/>
            </a:br>
            <a:endParaRPr lang="en-US" sz="2000" dirty="0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219200"/>
            <a:ext cx="8226425" cy="408727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b="1" dirty="0" smtClean="0"/>
              <a:t>What is Working Capital?</a:t>
            </a:r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/>
              <a:t>financial metric which represents operating </a:t>
            </a:r>
            <a:r>
              <a:rPr lang="en-US" sz="1800" dirty="0" smtClean="0"/>
              <a:t>liquidity </a:t>
            </a:r>
            <a:r>
              <a:rPr lang="en-US" sz="1800" dirty="0"/>
              <a:t>available to a business, organization or other </a:t>
            </a:r>
            <a:r>
              <a:rPr lang="en-US" sz="1800" dirty="0" smtClean="0"/>
              <a:t>entity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 smtClean="0"/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/>
              <a:t>Calculated by the difference between current assets and current liabilities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Measures the “liquidity” of company or the ability to support short term assets and liabilities.</a:t>
            </a:r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Working Capital Accounts = Cash, Inventories, Payables, Receivables, short term debt</a:t>
            </a:r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12 months or less.  </a:t>
            </a:r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Typical Cycle 90 to 180 days</a:t>
            </a:r>
          </a:p>
        </p:txBody>
      </p:sp>
    </p:spTree>
    <p:extLst>
      <p:ext uri="{BB962C8B-B14F-4D97-AF65-F5344CB8AC3E}">
        <p14:creationId xmlns:p14="http://schemas.microsoft.com/office/powerpoint/2010/main" val="26769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077200" y="6400800"/>
            <a:ext cx="815975" cy="261938"/>
          </a:xfrm>
        </p:spPr>
        <p:txBody>
          <a:bodyPr/>
          <a:lstStyle/>
          <a:p>
            <a:pPr>
              <a:defRPr/>
            </a:pPr>
            <a:fld id="{DE4047E8-ADFB-44F7-9EAC-0160FD698ACA}" type="slidenum">
              <a:rPr lang="en-US" sz="1200"/>
              <a:pPr>
                <a:defRPr/>
              </a:pPr>
              <a:t>5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4975" y="187325"/>
            <a:ext cx="8255000" cy="1260475"/>
          </a:xfrm>
        </p:spPr>
        <p:txBody>
          <a:bodyPr lIns="0" tIns="0" rIns="0" bIns="0" anchor="b"/>
          <a:lstStyle/>
          <a:p>
            <a:pPr algn="ctr" eaLnBrk="1" hangingPunct="1"/>
            <a:r>
              <a:rPr lang="en-US" b="1" dirty="0" smtClean="0"/>
              <a:t>Working Capital Loans</a:t>
            </a:r>
            <a:br>
              <a:rPr lang="en-US" b="1" dirty="0" smtClean="0"/>
            </a:b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226425" cy="4078039"/>
          </a:xfrm>
        </p:spPr>
        <p:txBody>
          <a:bodyPr lIns="0" tIns="0" rIns="0" bIns="0">
            <a:spAutoFit/>
          </a:bodyPr>
          <a:lstStyle/>
          <a:p>
            <a:pPr marL="0" indent="0" eaLnBrk="1" hangingPunct="1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 smtClean="0">
                <a:solidFill>
                  <a:srgbClr val="92D050"/>
                </a:solidFill>
              </a:rPr>
              <a:t>TWO Types of Working Capital Loans</a:t>
            </a:r>
          </a:p>
          <a:p>
            <a:pPr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b="1" dirty="0" smtClean="0"/>
              <a:t>Revolving Line of Credit</a:t>
            </a:r>
            <a:endParaRPr lang="en-US" b="1" dirty="0"/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/>
              <a:t>Short term credit facility used to meet short term capital needs</a:t>
            </a:r>
          </a:p>
          <a:p>
            <a:pPr lvl="3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400" dirty="0" smtClean="0"/>
              <a:t>Typically 12 months or less</a:t>
            </a:r>
          </a:p>
          <a:p>
            <a:pPr lvl="3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400" dirty="0" smtClean="0"/>
              <a:t>Monthly interest only payments</a:t>
            </a:r>
          </a:p>
          <a:p>
            <a:pPr lvl="3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400" dirty="0" smtClean="0"/>
              <a:t>Required principal reduction</a:t>
            </a:r>
          </a:p>
          <a:p>
            <a:pPr lvl="3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400" dirty="0" smtClean="0"/>
              <a:t>Secured by short term assets (typically)</a:t>
            </a:r>
            <a:endParaRPr lang="en-US" sz="1400" dirty="0"/>
          </a:p>
          <a:p>
            <a:pPr lvl="1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800" dirty="0" smtClean="0"/>
              <a:t>Not used to purchase long term assets</a:t>
            </a:r>
          </a:p>
          <a:p>
            <a:pPr lvl="3" eaLnBrk="1" hangingPunct="1">
              <a:lnSpc>
                <a:spcPct val="100000"/>
              </a:lnSpc>
              <a:spcAft>
                <a:spcPts val="8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No cars, boats, real estate </a:t>
            </a:r>
            <a:r>
              <a:rPr lang="en-US" sz="1400" dirty="0" err="1" smtClean="0">
                <a:solidFill>
                  <a:schemeClr val="tx1"/>
                </a:solidFill>
              </a:rPr>
              <a:t>etc</a:t>
            </a:r>
            <a:r>
              <a:rPr lang="en-US" sz="1400" dirty="0" smtClean="0">
                <a:solidFill>
                  <a:schemeClr val="tx1"/>
                </a:solidFill>
              </a:rPr>
              <a:t>…</a:t>
            </a:r>
            <a:endParaRPr lang="en-US" sz="140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2025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Working Capital Continued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800"/>
              </a:spcAft>
            </a:pPr>
            <a:r>
              <a:rPr lang="en-US" b="1" dirty="0"/>
              <a:t>Working Capital Term Debt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Longer term credit facility used to meet capital needs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Typically 24-60 months or less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Monthly principal and interest payments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Can be secured by short term assets 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RLOC’s can become termed out debt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Not overly common lending practices, typically SBA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Not used to purchase long term assets</a:t>
            </a:r>
          </a:p>
          <a:p>
            <a:pPr lvl="3">
              <a:spcAft>
                <a:spcPts val="800"/>
              </a:spcAft>
            </a:pPr>
            <a:r>
              <a:rPr lang="en-US" sz="1400" dirty="0"/>
              <a:t>No cars, boats, real estate </a:t>
            </a:r>
            <a:r>
              <a:rPr lang="en-US" sz="1400" dirty="0" err="1"/>
              <a:t>etc</a:t>
            </a:r>
            <a:r>
              <a:rPr lang="en-US" sz="1400" dirty="0"/>
              <a:t>…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91C61E-ADA0-4551-BA13-C0BCDD3F374F}" type="slidenum">
              <a:rPr lang="en-US" smtClean="0"/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4975" y="3048000"/>
            <a:ext cx="8255000" cy="1371600"/>
          </a:xfrm>
        </p:spPr>
        <p:txBody>
          <a:bodyPr/>
          <a:lstStyle/>
          <a:p>
            <a:pPr algn="ctr"/>
            <a:r>
              <a:rPr lang="en-US" sz="4000" b="1" dirty="0" smtClean="0"/>
              <a:t>Real Estate</a:t>
            </a:r>
            <a:br>
              <a:rPr lang="en-US" sz="4000" b="1" dirty="0" smtClean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40111-D173-4494-8A0B-3499847389BD}" type="slidenum">
              <a:rPr lang="en-US" smtClean="0"/>
              <a:pPr>
                <a:defRPr/>
              </a:p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55000" cy="1108075"/>
          </a:xfrm>
        </p:spPr>
        <p:txBody>
          <a:bodyPr/>
          <a:lstStyle/>
          <a:p>
            <a:pPr algn="ctr" eaLnBrk="1" hangingPunct="1"/>
            <a:r>
              <a:rPr lang="en-US" b="1" dirty="0" smtClean="0"/>
              <a:t>Real Estate Overview</a:t>
            </a:r>
            <a:br>
              <a:rPr lang="en-US" b="1" dirty="0" smtClean="0"/>
            </a:br>
            <a:endParaRPr lang="en-US" b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6387" y="990600"/>
            <a:ext cx="8255000" cy="508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smtClean="0"/>
              <a:t>What is Real Estate Lending?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Practice of lending money where real estate is the primary collateral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b="1" dirty="0" smtClean="0"/>
              <a:t>Could devote an entire conference to this topic</a:t>
            </a:r>
          </a:p>
          <a:p>
            <a:pPr lvl="1" eaLnBrk="1" hangingPunct="1">
              <a:lnSpc>
                <a:spcPct val="80000"/>
              </a:lnSpc>
              <a:buFont typeface="Monotype Sorts"/>
              <a:buNone/>
            </a:pPr>
            <a:endParaRPr lang="en-US" sz="14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smtClean="0"/>
              <a:t>What are the different types of real estate lending?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Investor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Multi-Family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Owner Occupied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Development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Construction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Residential – does not apply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Special Purpose</a:t>
            </a:r>
          </a:p>
          <a:p>
            <a:pPr marL="403225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1600" b="1" dirty="0" smtClean="0"/>
              <a:t>Quick overview of each</a:t>
            </a:r>
            <a:endParaRPr lang="en-US" sz="1600" b="1" dirty="0"/>
          </a:p>
          <a:p>
            <a:pPr marL="403225" lvl="1" indent="0" eaLnBrk="1" hangingPunct="1">
              <a:lnSpc>
                <a:spcPct val="80000"/>
              </a:lnSpc>
              <a:spcAft>
                <a:spcPts val="600"/>
              </a:spcAft>
              <a:buNone/>
            </a:pPr>
            <a:endParaRPr lang="en-US" sz="10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153400" y="6477000"/>
            <a:ext cx="815975" cy="261938"/>
          </a:xfrm>
        </p:spPr>
        <p:txBody>
          <a:bodyPr/>
          <a:lstStyle/>
          <a:p>
            <a:pPr>
              <a:defRPr/>
            </a:pPr>
            <a:fld id="{BD340111-D173-4494-8A0B-3499847389BD}" type="slidenum">
              <a:rPr lang="en-US" sz="1200" smtClean="0"/>
              <a:pPr>
                <a:defRPr/>
              </a:pPr>
              <a:t>8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9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Real Estate Lending (continued)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 smtClean="0"/>
              <a:t>Multi Family Lending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Generally comprised of apartment building requests but can include 1-4 Family dwelling (duplexes)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These credits fall under our Investor Lending practices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Secured by specific Real Estate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15 to 25 year amortizations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5 to 10 year maturities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LTV’s of up to 75%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Debt Coverage = 1.25x or greater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sz="1400" dirty="0" smtClean="0"/>
              <a:t>Important information to know – occupancy, CAP Rate (Investors return potential), NOI, Upcoming CAP EX requirements, location </a:t>
            </a:r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endParaRPr lang="en-US" sz="1400" dirty="0" smtClean="0"/>
          </a:p>
          <a:p>
            <a:pPr lvl="1" eaLnBrk="1" hangingPunct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77200" y="6477000"/>
            <a:ext cx="815975" cy="261938"/>
          </a:xfrm>
        </p:spPr>
        <p:txBody>
          <a:bodyPr/>
          <a:lstStyle/>
          <a:p>
            <a:pPr>
              <a:defRPr/>
            </a:pPr>
            <a:fld id="{BD340111-D173-4494-8A0B-3499847389BD}" type="slidenum">
              <a:rPr lang="en-US" sz="1200" smtClean="0"/>
              <a:pPr>
                <a:defRPr/>
              </a:pPr>
              <a:t>9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0,-1464018017,G:\Team\PROFESSIONAL DEVELOPMENT\Course Information\Courses\Introduction to Wells Fargo's Risk Rating Process\LEARNING STRATEGIST ONLY\Published EKOD\Introduction to Wells Fargo's Risk Rating Process_EKOD_040611.ppc"/>
</p:tagLst>
</file>

<file path=ppt/theme/theme1.xml><?xml version="1.0" encoding="utf-8"?>
<a:theme xmlns:a="http://schemas.openxmlformats.org/drawingml/2006/main" name="WFB_Template">
  <a:themeElements>
    <a:clrScheme name="">
      <a:dk1>
        <a:srgbClr val="000000"/>
      </a:dk1>
      <a:lt1>
        <a:srgbClr val="FFFFFF"/>
      </a:lt1>
      <a:dk2>
        <a:srgbClr val="BB0826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000000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ＭＳ Ｐゴシック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FB_Template">
  <a:themeElements>
    <a:clrScheme name="WFB_Template 14">
      <a:dk1>
        <a:srgbClr val="5A5D62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4C4E53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WFB_Template">
  <a:themeElements>
    <a:clrScheme name="WFB_Template 14">
      <a:dk1>
        <a:srgbClr val="5A5D62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4C4E53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WFB_Template">
  <a:themeElements>
    <a:clrScheme name="WFB_Template 14">
      <a:dk1>
        <a:srgbClr val="5A5D62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4C4E53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WFB_Template">
  <a:themeElements>
    <a:clrScheme name="WFB_Template 14">
      <a:dk1>
        <a:srgbClr val="5A5D62"/>
      </a:dk1>
      <a:lt1>
        <a:srgbClr val="FFFFFF"/>
      </a:lt1>
      <a:dk2>
        <a:srgbClr val="D4002F"/>
      </a:dk2>
      <a:lt2>
        <a:srgbClr val="8E9091"/>
      </a:lt2>
      <a:accent1>
        <a:srgbClr val="688FCF"/>
      </a:accent1>
      <a:accent2>
        <a:srgbClr val="F25316"/>
      </a:accent2>
      <a:accent3>
        <a:srgbClr val="FFFFFF"/>
      </a:accent3>
      <a:accent4>
        <a:srgbClr val="4C4E53"/>
      </a:accent4>
      <a:accent5>
        <a:srgbClr val="B9C6E4"/>
      </a:accent5>
      <a:accent6>
        <a:srgbClr val="DB4A13"/>
      </a:accent6>
      <a:hlink>
        <a:srgbClr val="739600"/>
      </a:hlink>
      <a:folHlink>
        <a:srgbClr val="F28B13"/>
      </a:folHlink>
    </a:clrScheme>
    <a:fontScheme name="WFB_Template">
      <a:majorFont>
        <a:latin typeface="Georgia"/>
        <a:ea typeface="MS PGothic"/>
        <a:cs typeface=""/>
      </a:majorFont>
      <a:minorFont>
        <a:latin typeface="Verdana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MS PGothic" pitchFamily="34" charset="-128"/>
          </a:defRPr>
        </a:defPPr>
      </a:lstStyle>
    </a:lnDef>
  </a:objectDefaults>
  <a:extraClrSchemeLst>
    <a:extraClrScheme>
      <a:clrScheme name="WFB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B_Template 13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70461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4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F28B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5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A99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B_Template 16">
        <a:dk1>
          <a:srgbClr val="5A5D62"/>
        </a:dk1>
        <a:lt1>
          <a:srgbClr val="FFFFFF"/>
        </a:lt1>
        <a:dk2>
          <a:srgbClr val="D4002F"/>
        </a:dk2>
        <a:lt2>
          <a:srgbClr val="8E9091"/>
        </a:lt2>
        <a:accent1>
          <a:srgbClr val="688FCF"/>
        </a:accent1>
        <a:accent2>
          <a:srgbClr val="F25316"/>
        </a:accent2>
        <a:accent3>
          <a:srgbClr val="FFFFFF"/>
        </a:accent3>
        <a:accent4>
          <a:srgbClr val="4C4E53"/>
        </a:accent4>
        <a:accent5>
          <a:srgbClr val="B9C6E4"/>
        </a:accent5>
        <a:accent6>
          <a:srgbClr val="DB4A13"/>
        </a:accent6>
        <a:hlink>
          <a:srgbClr val="739600"/>
        </a:hlink>
        <a:folHlink>
          <a:srgbClr val="8D6B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Toolkit_WellsFargoDeck_theme slide</Template>
  <TotalTime>14341</TotalTime>
  <Words>986</Words>
  <Application>Microsoft Office PowerPoint</Application>
  <PresentationFormat>On-screen Show (4:3)</PresentationFormat>
  <Paragraphs>236</Paragraphs>
  <Slides>27</Slides>
  <Notes>6</Notes>
  <HiddenSlides>3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WFB_Template</vt:lpstr>
      <vt:lpstr>1_WFB_Template</vt:lpstr>
      <vt:lpstr>3_WFB_Template</vt:lpstr>
      <vt:lpstr>4_WFB_Template</vt:lpstr>
      <vt:lpstr>6_WFB_Template</vt:lpstr>
      <vt:lpstr>How to Get the Bank Vault Open</vt:lpstr>
      <vt:lpstr>Overview</vt:lpstr>
      <vt:lpstr>Working Capital</vt:lpstr>
      <vt:lpstr>Working Capital Overview </vt:lpstr>
      <vt:lpstr>Working Capital Loans </vt:lpstr>
      <vt:lpstr>Working Capital Continued </vt:lpstr>
      <vt:lpstr>Real Estate        </vt:lpstr>
      <vt:lpstr>Real Estate Overview </vt:lpstr>
      <vt:lpstr>Real Estate Lending (continued)</vt:lpstr>
      <vt:lpstr>Business Acquisitions</vt:lpstr>
      <vt:lpstr>Biz Acq Overview (banker slang)</vt:lpstr>
      <vt:lpstr>Other Lending Options</vt:lpstr>
      <vt:lpstr>What Else is out There?</vt:lpstr>
      <vt:lpstr>Qualifying for Credit </vt:lpstr>
      <vt:lpstr>What Do I need to provide the Bank? </vt:lpstr>
      <vt:lpstr>Working Capital Loans</vt:lpstr>
      <vt:lpstr>Real Estate Loans</vt:lpstr>
      <vt:lpstr>Biz Acq Loans</vt:lpstr>
      <vt:lpstr>Other Option Requirements</vt:lpstr>
      <vt:lpstr>Processing the information</vt:lpstr>
      <vt:lpstr>Bank has My Information, Now What?</vt:lpstr>
      <vt:lpstr>Key Ratios</vt:lpstr>
      <vt:lpstr>Continued</vt:lpstr>
      <vt:lpstr>Continued</vt:lpstr>
      <vt:lpstr>Do Different Banks have Different Requirements</vt:lpstr>
      <vt:lpstr>Process Overview</vt:lpstr>
      <vt:lpstr>Questions??????</vt:lpstr>
    </vt:vector>
  </TitlesOfParts>
  <Company>Wells Fargo &amp;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gonzj01</dc:creator>
  <cp:lastModifiedBy>Carla Earnest</cp:lastModifiedBy>
  <cp:revision>1114</cp:revision>
  <cp:lastPrinted>2016-03-04T18:07:54Z</cp:lastPrinted>
  <dcterms:created xsi:type="dcterms:W3CDTF">2003-08-01T17:58:23Z</dcterms:created>
  <dcterms:modified xsi:type="dcterms:W3CDTF">2016-03-09T17:22:21Z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PageLayout">
    <vt:lpwstr>Message</vt:lpwstr>
  </property>
  <property fmtid="{D5CDD505-2E9C-101B-9397-08002B2CF9AE}" pid="3" name="Title">
    <vt:lpwstr>PowerPoint Presentation</vt:lpwstr>
  </property>
  <property fmtid="{D5CDD505-2E9C-101B-9397-08002B2CF9AE}" pid="4" name="Final">
    <vt:bool>true</vt:bool>
  </property>
  <property fmtid="{D5CDD505-2E9C-101B-9397-08002B2CF9AE}" pid="5" name="Event">
    <vt:lpwstr/>
  </property>
  <property fmtid="{D5CDD505-2E9C-101B-9397-08002B2CF9AE}" pid="6" name="Delivery Date">
    <vt:lpwstr/>
  </property>
  <property fmtid="{D5CDD505-2E9C-101B-9397-08002B2CF9AE}" pid="7" name="docid">
    <vt:lpwstr/>
  </property>
  <property fmtid="{D5CDD505-2E9C-101B-9397-08002B2CF9AE}" pid="8" name="ContentType">
    <vt:lpwstr>Document</vt:lpwstr>
  </property>
</Properties>
</file>