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8" r:id="rId4"/>
    <p:sldId id="270" r:id="rId5"/>
    <p:sldId id="259" r:id="rId6"/>
    <p:sldId id="260" r:id="rId7"/>
    <p:sldId id="261" r:id="rId8"/>
    <p:sldId id="262" r:id="rId9"/>
    <p:sldId id="264" r:id="rId10"/>
    <p:sldId id="265" r:id="rId11"/>
    <p:sldId id="266" r:id="rId12"/>
    <p:sldId id="263" r:id="rId13"/>
    <p:sldId id="269" r:id="rId14"/>
    <p:sldId id="268" r:id="rId15"/>
    <p:sldId id="267"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p:scale>
          <a:sx n="91" d="100"/>
          <a:sy n="91" d="100"/>
        </p:scale>
        <p:origin x="-1210" y="-29"/>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199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3924D12-F8EB-4B63-93EF-E46B4FFA7E0E}" type="datetimeFigureOut">
              <a:rPr lang="en-US" smtClean="0"/>
              <a:t>3/1/2016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5A1FDFA-0E38-40E2-8242-25C358715F83}" type="slidenum">
              <a:rPr lang="en-US" smtClean="0"/>
              <a:t>‹#›</a:t>
            </a:fld>
            <a:endParaRPr lang="en-US"/>
          </a:p>
        </p:txBody>
      </p:sp>
    </p:spTree>
    <p:extLst>
      <p:ext uri="{BB962C8B-B14F-4D97-AF65-F5344CB8AC3E}">
        <p14:creationId xmlns:p14="http://schemas.microsoft.com/office/powerpoint/2010/main" val="3721904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C5BF300-E883-401B-8195-30DE911C5A5E}" type="datetimeFigureOut">
              <a:rPr lang="en-US" smtClean="0"/>
              <a:t>3/1/2016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FBFC4BB-CEEF-4914-80B7-998F6E68122D}" type="slidenum">
              <a:rPr lang="en-US" smtClean="0"/>
              <a:t>‹#›</a:t>
            </a:fld>
            <a:endParaRPr lang="en-US"/>
          </a:p>
        </p:txBody>
      </p:sp>
    </p:spTree>
    <p:extLst>
      <p:ext uri="{BB962C8B-B14F-4D97-AF65-F5344CB8AC3E}">
        <p14:creationId xmlns:p14="http://schemas.microsoft.com/office/powerpoint/2010/main" val="3988371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FC4BB-CEEF-4914-80B7-998F6E68122D}" type="slidenum">
              <a:rPr lang="en-US" smtClean="0"/>
              <a:t>1</a:t>
            </a:fld>
            <a:endParaRPr lang="en-US"/>
          </a:p>
        </p:txBody>
      </p:sp>
    </p:spTree>
    <p:extLst>
      <p:ext uri="{BB962C8B-B14F-4D97-AF65-F5344CB8AC3E}">
        <p14:creationId xmlns:p14="http://schemas.microsoft.com/office/powerpoint/2010/main" val="2086360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Mistakes </a:t>
            </a:r>
            <a:r>
              <a:rPr lang="en-US" dirty="0" smtClean="0"/>
              <a:t>– there are none.  You can’t learn unless you make</a:t>
            </a:r>
            <a:r>
              <a:rPr lang="en-US" baseline="0" dirty="0" smtClean="0"/>
              <a:t> mistakes.  Sometimes mistakes lead to new ideas.</a:t>
            </a:r>
          </a:p>
          <a:p>
            <a:endParaRPr lang="en-US" baseline="0" dirty="0" smtClean="0"/>
          </a:p>
          <a:p>
            <a:r>
              <a:rPr lang="en-US" b="1" baseline="0" dirty="0" smtClean="0"/>
              <a:t>Personally </a:t>
            </a:r>
            <a:r>
              <a:rPr lang="en-US" baseline="0" dirty="0" smtClean="0"/>
              <a:t>– always remember it isn’t your property. It is never about you.</a:t>
            </a:r>
          </a:p>
          <a:p>
            <a:endParaRPr lang="en-US" baseline="0" dirty="0" smtClean="0"/>
          </a:p>
          <a:p>
            <a:r>
              <a:rPr lang="en-US" b="1" baseline="0" dirty="0" smtClean="0"/>
              <a:t>Change</a:t>
            </a:r>
            <a:r>
              <a:rPr lang="en-US" baseline="0" dirty="0" smtClean="0"/>
              <a:t> – keep in mind everyone has their own speedometer when it comes to change.</a:t>
            </a:r>
          </a:p>
          <a:p>
            <a:endParaRPr lang="en-US" baseline="0" dirty="0" smtClean="0"/>
          </a:p>
          <a:p>
            <a:r>
              <a:rPr lang="en-US" b="1" baseline="0" dirty="0" smtClean="0"/>
              <a:t>Pain and Suffering </a:t>
            </a:r>
            <a:r>
              <a:rPr lang="en-US" baseline="0" dirty="0" smtClean="0"/>
              <a:t>– it is how we choose to react that is always important</a:t>
            </a:r>
          </a:p>
          <a:p>
            <a:endParaRPr lang="en-US" baseline="0" dirty="0" smtClean="0"/>
          </a:p>
          <a:p>
            <a:r>
              <a:rPr lang="en-US" b="1" baseline="0" dirty="0" smtClean="0"/>
              <a:t>Grow or die</a:t>
            </a:r>
            <a:r>
              <a:rPr lang="en-US" baseline="0" dirty="0" smtClean="0"/>
              <a:t>.  As business owners we always want to keep moving forward.  If we don’t others will and eventually we will be out of business.</a:t>
            </a:r>
          </a:p>
          <a:p>
            <a:endParaRPr lang="en-US" baseline="0" dirty="0" smtClean="0"/>
          </a:p>
          <a:p>
            <a:r>
              <a:rPr lang="en-US" b="1" baseline="0" dirty="0" smtClean="0"/>
              <a:t>Freedom of Choice </a:t>
            </a:r>
            <a:r>
              <a:rPr lang="en-US" baseline="0" dirty="0" smtClean="0"/>
              <a:t>– is control, is happiness.  Choice is about making decisions and decisions move us forward. Forward motion creates momentum.</a:t>
            </a:r>
          </a:p>
          <a:p>
            <a:endParaRPr lang="en-US" baseline="0" dirty="0" smtClean="0"/>
          </a:p>
          <a:p>
            <a:r>
              <a:rPr lang="en-US" b="1" baseline="0" dirty="0" smtClean="0"/>
              <a:t>Energy</a:t>
            </a:r>
            <a:r>
              <a:rPr lang="en-US" baseline="0" dirty="0" smtClean="0"/>
              <a:t> – the law of attraction.  Positive vs. Negative.  Birds of a feather flock together.  It is true.  People want to be around success.</a:t>
            </a:r>
          </a:p>
          <a:p>
            <a:endParaRPr lang="en-US" dirty="0"/>
          </a:p>
          <a:p>
            <a:r>
              <a:rPr lang="en-US" b="1" baseline="0" dirty="0" smtClean="0"/>
              <a:t>Doing/Being </a:t>
            </a:r>
            <a:r>
              <a:rPr lang="en-US" baseline="0" dirty="0" smtClean="0"/>
              <a:t>- So true  remember you are  Human Beings not a Human Doings. I want for all of you to BE Happy.  To</a:t>
            </a:r>
            <a:r>
              <a:rPr lang="en-US" dirty="0" smtClean="0"/>
              <a:t> BE working in Property Management. To BE mommies and daddies and loyal and good friends.  I want all of you To BE whatever YOU WANT to BE.  </a:t>
            </a:r>
            <a:r>
              <a:rPr lang="en-US" b="1" dirty="0" smtClean="0"/>
              <a:t>Shakespeare – To Be or Not To Be that is the Question.</a:t>
            </a:r>
            <a:endParaRPr lang="en-US" b="1" baseline="0" dirty="0" smtClean="0"/>
          </a:p>
          <a:p>
            <a:endParaRPr lang="en-US" dirty="0"/>
          </a:p>
        </p:txBody>
      </p:sp>
      <p:sp>
        <p:nvSpPr>
          <p:cNvPr id="4" name="Slide Number Placeholder 3"/>
          <p:cNvSpPr>
            <a:spLocks noGrp="1"/>
          </p:cNvSpPr>
          <p:nvPr>
            <p:ph type="sldNum" sz="quarter" idx="10"/>
          </p:nvPr>
        </p:nvSpPr>
        <p:spPr/>
        <p:txBody>
          <a:bodyPr/>
          <a:lstStyle/>
          <a:p>
            <a:fld id="{EFBFC4BB-CEEF-4914-80B7-998F6E68122D}" type="slidenum">
              <a:rPr lang="en-US" smtClean="0"/>
              <a:t>11</a:t>
            </a:fld>
            <a:endParaRPr lang="en-US"/>
          </a:p>
        </p:txBody>
      </p:sp>
    </p:spTree>
    <p:extLst>
      <p:ext uri="{BB962C8B-B14F-4D97-AF65-F5344CB8AC3E}">
        <p14:creationId xmlns:p14="http://schemas.microsoft.com/office/powerpoint/2010/main" val="490642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Yes</a:t>
            </a:r>
            <a:r>
              <a:rPr lang="en-US" dirty="0" smtClean="0"/>
              <a:t> – know and nurture</a:t>
            </a:r>
            <a:r>
              <a:rPr lang="en-US" baseline="0" dirty="0" smtClean="0"/>
              <a:t> your skills and strengths.</a:t>
            </a:r>
          </a:p>
          <a:p>
            <a:endParaRPr lang="en-US" baseline="0" dirty="0" smtClean="0"/>
          </a:p>
          <a:p>
            <a:r>
              <a:rPr lang="en-US" b="1" baseline="0" dirty="0" smtClean="0"/>
              <a:t>Struggles</a:t>
            </a:r>
            <a:r>
              <a:rPr lang="en-US" baseline="0" dirty="0" smtClean="0"/>
              <a:t> – make you human and people can relate but don’t be a victim no one likes that.</a:t>
            </a:r>
          </a:p>
          <a:p>
            <a:endParaRPr lang="en-US" baseline="0" dirty="0" smtClean="0"/>
          </a:p>
          <a:p>
            <a:r>
              <a:rPr lang="en-US" b="1" baseline="0" dirty="0" smtClean="0"/>
              <a:t>Marathon</a:t>
            </a:r>
            <a:r>
              <a:rPr lang="en-US" baseline="0" dirty="0" smtClean="0"/>
              <a:t> – long view</a:t>
            </a:r>
          </a:p>
          <a:p>
            <a:endParaRPr lang="en-US" baseline="0" dirty="0" smtClean="0"/>
          </a:p>
          <a:p>
            <a:r>
              <a:rPr lang="en-US" b="1" baseline="0" dirty="0" smtClean="0"/>
              <a:t>Think more </a:t>
            </a:r>
            <a:r>
              <a:rPr lang="en-US" baseline="0" dirty="0" smtClean="0"/>
              <a:t>– love this.  I get on a plane to go on vacation and my mind starts pouring out ideas.</a:t>
            </a:r>
          </a:p>
          <a:p>
            <a:endParaRPr lang="en-US" baseline="0" dirty="0" smtClean="0"/>
          </a:p>
          <a:p>
            <a:r>
              <a:rPr lang="en-US" b="1" baseline="0" dirty="0" smtClean="0"/>
              <a:t>Expectations</a:t>
            </a:r>
            <a:r>
              <a:rPr lang="en-US" baseline="0" dirty="0" smtClean="0"/>
              <a:t> – no one is perfect not even you.</a:t>
            </a:r>
          </a:p>
          <a:p>
            <a:endParaRPr lang="en-US" baseline="0" dirty="0" smtClean="0"/>
          </a:p>
          <a:p>
            <a:r>
              <a:rPr lang="en-US" b="1" baseline="0" dirty="0" smtClean="0"/>
              <a:t>Sleep and studies </a:t>
            </a:r>
            <a:r>
              <a:rPr lang="en-US" baseline="0" dirty="0" smtClean="0"/>
              <a:t>– better problem solver, happier, etc.</a:t>
            </a:r>
          </a:p>
          <a:p>
            <a:endParaRPr lang="en-US" baseline="0" dirty="0" smtClean="0"/>
          </a:p>
          <a:p>
            <a:r>
              <a:rPr lang="en-US" b="1" baseline="0" dirty="0" smtClean="0"/>
              <a:t>Fun </a:t>
            </a:r>
            <a:r>
              <a:rPr lang="en-US" baseline="0" dirty="0" smtClean="0"/>
              <a:t>– this was my goal for 2015.  I actually calendared it and made it an activity to do daily. Dance in my office, laugh more.</a:t>
            </a:r>
          </a:p>
          <a:p>
            <a:endParaRPr lang="en-US" baseline="0" dirty="0" smtClean="0"/>
          </a:p>
          <a:p>
            <a:r>
              <a:rPr lang="en-US" b="1" baseline="0" dirty="0" smtClean="0"/>
              <a:t>Can’t do it all (at once</a:t>
            </a:r>
            <a:r>
              <a:rPr lang="en-US" baseline="0" dirty="0" smtClean="0"/>
              <a:t>).  You need a team at home and at work.  Life is more fun in partnership, in sharing the work and the celebration.</a:t>
            </a:r>
            <a:endParaRPr lang="en-US" dirty="0"/>
          </a:p>
        </p:txBody>
      </p:sp>
      <p:sp>
        <p:nvSpPr>
          <p:cNvPr id="4" name="Slide Number Placeholder 3"/>
          <p:cNvSpPr>
            <a:spLocks noGrp="1"/>
          </p:cNvSpPr>
          <p:nvPr>
            <p:ph type="sldNum" sz="quarter" idx="10"/>
          </p:nvPr>
        </p:nvSpPr>
        <p:spPr/>
        <p:txBody>
          <a:bodyPr/>
          <a:lstStyle/>
          <a:p>
            <a:fld id="{EFBFC4BB-CEEF-4914-80B7-998F6E68122D}" type="slidenum">
              <a:rPr lang="en-US" smtClean="0"/>
              <a:t>12</a:t>
            </a:fld>
            <a:endParaRPr lang="en-US"/>
          </a:p>
        </p:txBody>
      </p:sp>
    </p:spTree>
    <p:extLst>
      <p:ext uri="{BB962C8B-B14F-4D97-AF65-F5344CB8AC3E}">
        <p14:creationId xmlns:p14="http://schemas.microsoft.com/office/powerpoint/2010/main" val="2621056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FC4BB-CEEF-4914-80B7-998F6E68122D}" type="slidenum">
              <a:rPr lang="en-US" smtClean="0"/>
              <a:t>13</a:t>
            </a:fld>
            <a:endParaRPr lang="en-US"/>
          </a:p>
        </p:txBody>
      </p:sp>
    </p:spTree>
    <p:extLst>
      <p:ext uri="{BB962C8B-B14F-4D97-AF65-F5344CB8AC3E}">
        <p14:creationId xmlns:p14="http://schemas.microsoft.com/office/powerpoint/2010/main" val="3658572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Work/life situation </a:t>
            </a:r>
            <a:r>
              <a:rPr lang="en-US" dirty="0" smtClean="0"/>
              <a:t>– are you morning person, work in office or at home, want to be a big company or a small one person</a:t>
            </a:r>
            <a:r>
              <a:rPr lang="en-US" baseline="0" dirty="0" smtClean="0"/>
              <a:t> operation.</a:t>
            </a:r>
          </a:p>
          <a:p>
            <a:r>
              <a:rPr lang="en-US" b="1" baseline="0" dirty="0" smtClean="0"/>
              <a:t>Values </a:t>
            </a:r>
            <a:r>
              <a:rPr lang="en-US" baseline="0" dirty="0" smtClean="0"/>
              <a:t>– be honest with yourself.  It isn’t selfish to do what you want, to feed your soul, to be happy.</a:t>
            </a:r>
          </a:p>
          <a:p>
            <a:r>
              <a:rPr lang="en-US" b="1" baseline="0" dirty="0" smtClean="0"/>
              <a:t>Alignment</a:t>
            </a:r>
            <a:r>
              <a:rPr lang="en-US" baseline="0" dirty="0" smtClean="0"/>
              <a:t> – if not what change(s) can you make.  I small step.</a:t>
            </a:r>
          </a:p>
          <a:p>
            <a:endParaRPr lang="en-US" baseline="0" dirty="0" smtClean="0"/>
          </a:p>
          <a:p>
            <a:r>
              <a:rPr lang="en-US" b="1" baseline="0" dirty="0" smtClean="0"/>
              <a:t>Barriers </a:t>
            </a:r>
            <a:r>
              <a:rPr lang="en-US" baseline="0" dirty="0" smtClean="0"/>
              <a:t>– Again be honest with yourself.  Question whenever you say “I can’t do that” ask instead, “Is that true?”</a:t>
            </a:r>
          </a:p>
          <a:p>
            <a:endParaRPr lang="en-US" baseline="0" dirty="0" smtClean="0"/>
          </a:p>
          <a:p>
            <a:r>
              <a:rPr lang="en-US" b="1" baseline="0" dirty="0" smtClean="0"/>
              <a:t>Systems</a:t>
            </a:r>
            <a:r>
              <a:rPr lang="en-US" baseline="0" dirty="0" smtClean="0"/>
              <a:t> – it is counter intuitive.  The more systems you have in place the more freedom you will have.  Template for teaching vs custom classes.</a:t>
            </a:r>
          </a:p>
          <a:p>
            <a:endParaRPr lang="en-US" baseline="0" dirty="0" smtClean="0"/>
          </a:p>
          <a:p>
            <a:r>
              <a:rPr lang="en-US" b="1" baseline="0" dirty="0" smtClean="0"/>
              <a:t>Prioritize</a:t>
            </a:r>
            <a:r>
              <a:rPr lang="en-US" baseline="0" dirty="0" smtClean="0"/>
              <a:t> – Get focused on priorities and then do them.  Just pick 1-3 per day and do it first.  Often, we stall and let other things get in our way. Yes tasks keep you moving forward, building the business and your employees. – </a:t>
            </a:r>
            <a:r>
              <a:rPr lang="en-US" b="1" baseline="0" dirty="0" smtClean="0"/>
              <a:t>The</a:t>
            </a:r>
            <a:r>
              <a:rPr lang="en-US" b="1" dirty="0" smtClean="0"/>
              <a:t> One Thing – Gary Keller</a:t>
            </a:r>
          </a:p>
          <a:p>
            <a:endParaRPr lang="en-US" b="1" baseline="0" dirty="0" smtClean="0"/>
          </a:p>
          <a:p>
            <a:r>
              <a:rPr lang="en-US" b="1" baseline="0" dirty="0" smtClean="0"/>
              <a:t>Implement</a:t>
            </a:r>
            <a:r>
              <a:rPr lang="en-US" baseline="0" dirty="0" smtClean="0"/>
              <a:t> – it takes time to change, try new things.  It takes time for changes to be seen.  Be realistic.</a:t>
            </a:r>
          </a:p>
          <a:p>
            <a:endParaRPr lang="en-US" baseline="0" dirty="0" smtClean="0"/>
          </a:p>
          <a:p>
            <a:r>
              <a:rPr lang="en-US" b="1" baseline="0" dirty="0" smtClean="0"/>
              <a:t>Remember</a:t>
            </a:r>
            <a:r>
              <a:rPr lang="en-US" baseline="0" dirty="0" smtClean="0"/>
              <a:t> – you get to make all the choices about how you want to live your life.  Don’t hand that off to others.  When you are doing your life work Life will just Flow for you.  It is easy.  I love what I do and I want you to love what you do.</a:t>
            </a:r>
            <a:endParaRPr lang="en-US" dirty="0"/>
          </a:p>
        </p:txBody>
      </p:sp>
      <p:sp>
        <p:nvSpPr>
          <p:cNvPr id="4" name="Slide Number Placeholder 3"/>
          <p:cNvSpPr>
            <a:spLocks noGrp="1"/>
          </p:cNvSpPr>
          <p:nvPr>
            <p:ph type="sldNum" sz="quarter" idx="10"/>
          </p:nvPr>
        </p:nvSpPr>
        <p:spPr/>
        <p:txBody>
          <a:bodyPr/>
          <a:lstStyle/>
          <a:p>
            <a:fld id="{EFBFC4BB-CEEF-4914-80B7-998F6E68122D}" type="slidenum">
              <a:rPr lang="en-US" smtClean="0"/>
              <a:t>14</a:t>
            </a:fld>
            <a:endParaRPr lang="en-US"/>
          </a:p>
        </p:txBody>
      </p:sp>
    </p:spTree>
    <p:extLst>
      <p:ext uri="{BB962C8B-B14F-4D97-AF65-F5344CB8AC3E}">
        <p14:creationId xmlns:p14="http://schemas.microsoft.com/office/powerpoint/2010/main" val="1688193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Kathleen Richards is Broker/Owner/ President of Portola Property </a:t>
            </a:r>
            <a:r>
              <a:rPr lang="en-US" dirty="0" err="1" smtClean="0"/>
              <a:t>Mgt</a:t>
            </a:r>
            <a:r>
              <a:rPr lang="en-US" dirty="0" smtClean="0"/>
              <a:t>, Inc – CRMC for 10 years.</a:t>
            </a:r>
          </a:p>
          <a:p>
            <a:endParaRPr lang="en-US" dirty="0"/>
          </a:p>
          <a:p>
            <a:r>
              <a:rPr lang="en-US" dirty="0" smtClean="0"/>
              <a:t>She has served on her local and state boards for NARPM and teaches regularly  on Property Management subjects at Cabrillo College.  She has her RMP and MPM designations.</a:t>
            </a:r>
          </a:p>
          <a:p>
            <a:endParaRPr lang="en-US" dirty="0"/>
          </a:p>
          <a:p>
            <a:r>
              <a:rPr lang="en-US" dirty="0" smtClean="0"/>
              <a:t>Kathleen  has a MS Degree in Organizational Development and Management and a BA in International Studies and Economics.  She was a US State </a:t>
            </a:r>
            <a:r>
              <a:rPr lang="en-US" dirty="0" err="1" smtClean="0"/>
              <a:t>Dept</a:t>
            </a:r>
            <a:r>
              <a:rPr lang="en-US" dirty="0" smtClean="0"/>
              <a:t> Cross-Cultural Trainer, Corporate Trainer, Lecturer at SJSU and Internationally on Business, American Culture, and English. She has lived and worked in Japan, Sweden and Mexico.</a:t>
            </a:r>
          </a:p>
          <a:p>
            <a:endParaRPr lang="en-US" dirty="0"/>
          </a:p>
          <a:p>
            <a:r>
              <a:rPr lang="en-US" dirty="0" smtClean="0"/>
              <a:t>Kathleen authored her first book in 2015 – Property Management A-Z which can be purchased on Amazon.</a:t>
            </a:r>
          </a:p>
          <a:p>
            <a:endParaRPr lang="en-US" dirty="0"/>
          </a:p>
          <a:p>
            <a:r>
              <a:rPr lang="en-US" dirty="0" smtClean="0"/>
              <a:t>Her latest endeavor is launching </a:t>
            </a:r>
            <a:r>
              <a:rPr lang="en-US" b="1" dirty="0" smtClean="0"/>
              <a:t>The Property Management Coach </a:t>
            </a:r>
            <a:r>
              <a:rPr lang="en-US" dirty="0" smtClean="0"/>
              <a:t>– a business dedicated to coaching and consulting for the Property Management Professional.  Kathleen is a Certified Professional Coach and is available for speaking opportunities as well.</a:t>
            </a:r>
          </a:p>
          <a:p>
            <a:endParaRPr lang="en-US" dirty="0"/>
          </a:p>
          <a:p>
            <a:r>
              <a:rPr lang="en-US" dirty="0" smtClean="0"/>
              <a:t>For fun she loves to travel and has been to 48 countries.  Spending time with Dan and her dog Woody.</a:t>
            </a:r>
            <a:endParaRPr lang="en-US" dirty="0"/>
          </a:p>
        </p:txBody>
      </p:sp>
      <p:sp>
        <p:nvSpPr>
          <p:cNvPr id="4" name="Slide Number Placeholder 3"/>
          <p:cNvSpPr>
            <a:spLocks noGrp="1"/>
          </p:cNvSpPr>
          <p:nvPr>
            <p:ph type="sldNum" sz="quarter" idx="10"/>
          </p:nvPr>
        </p:nvSpPr>
        <p:spPr/>
        <p:txBody>
          <a:bodyPr/>
          <a:lstStyle/>
          <a:p>
            <a:fld id="{EFBFC4BB-CEEF-4914-80B7-998F6E68122D}" type="slidenum">
              <a:rPr lang="en-US" smtClean="0"/>
              <a:t>15</a:t>
            </a:fld>
            <a:endParaRPr lang="en-US"/>
          </a:p>
        </p:txBody>
      </p:sp>
    </p:spTree>
    <p:extLst>
      <p:ext uri="{BB962C8B-B14F-4D97-AF65-F5344CB8AC3E}">
        <p14:creationId xmlns:p14="http://schemas.microsoft.com/office/powerpoint/2010/main" val="4081338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FC4BB-CEEF-4914-80B7-998F6E68122D}" type="slidenum">
              <a:rPr lang="en-US" smtClean="0"/>
              <a:t>2</a:t>
            </a:fld>
            <a:endParaRPr lang="en-US"/>
          </a:p>
        </p:txBody>
      </p:sp>
    </p:spTree>
    <p:extLst>
      <p:ext uri="{BB962C8B-B14F-4D97-AF65-F5344CB8AC3E}">
        <p14:creationId xmlns:p14="http://schemas.microsoft.com/office/powerpoint/2010/main" val="2166474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have felt everyone of those bullet points at some time or another and some weeks I have felt all of it at the same time.</a:t>
            </a:r>
            <a:endParaRPr lang="en-US" dirty="0"/>
          </a:p>
        </p:txBody>
      </p:sp>
      <p:sp>
        <p:nvSpPr>
          <p:cNvPr id="4" name="Slide Number Placeholder 3"/>
          <p:cNvSpPr>
            <a:spLocks noGrp="1"/>
          </p:cNvSpPr>
          <p:nvPr>
            <p:ph type="sldNum" sz="quarter" idx="10"/>
          </p:nvPr>
        </p:nvSpPr>
        <p:spPr/>
        <p:txBody>
          <a:bodyPr/>
          <a:lstStyle/>
          <a:p>
            <a:fld id="{EFBFC4BB-CEEF-4914-80B7-998F6E68122D}" type="slidenum">
              <a:rPr lang="en-US" smtClean="0"/>
              <a:t>3</a:t>
            </a:fld>
            <a:endParaRPr lang="en-US"/>
          </a:p>
        </p:txBody>
      </p:sp>
    </p:spTree>
    <p:extLst>
      <p:ext uri="{BB962C8B-B14F-4D97-AF65-F5344CB8AC3E}">
        <p14:creationId xmlns:p14="http://schemas.microsoft.com/office/powerpoint/2010/main" val="2883327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FC4BB-CEEF-4914-80B7-998F6E68122D}" type="slidenum">
              <a:rPr lang="en-US" smtClean="0"/>
              <a:t>5</a:t>
            </a:fld>
            <a:endParaRPr lang="en-US"/>
          </a:p>
        </p:txBody>
      </p:sp>
    </p:spTree>
    <p:extLst>
      <p:ext uri="{BB962C8B-B14F-4D97-AF65-F5344CB8AC3E}">
        <p14:creationId xmlns:p14="http://schemas.microsoft.com/office/powerpoint/2010/main" val="208397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Concept but not reality.  </a:t>
            </a:r>
          </a:p>
          <a:p>
            <a:endParaRPr lang="en-US" dirty="0"/>
          </a:p>
          <a:p>
            <a:r>
              <a:rPr lang="en-US" dirty="0" smtClean="0"/>
              <a:t>Why do we want balance?  When people say they want balance they are trying to express the struggle they are feeling in their lives of being pulled in opposite directions.</a:t>
            </a:r>
          </a:p>
          <a:p>
            <a:endParaRPr lang="en-US" dirty="0" smtClean="0"/>
          </a:p>
          <a:p>
            <a:r>
              <a:rPr lang="en-US" dirty="0" smtClean="0"/>
              <a:t>I</a:t>
            </a:r>
            <a:r>
              <a:rPr lang="en-US" baseline="0" dirty="0" smtClean="0"/>
              <a:t> think it is more about shifting our focus from one thing to</a:t>
            </a:r>
            <a:r>
              <a:rPr lang="en-US" dirty="0" smtClean="0"/>
              <a:t> another.  We are shifting our priorities.</a:t>
            </a:r>
            <a:endParaRPr lang="en-US" baseline="0" dirty="0" smtClean="0"/>
          </a:p>
          <a:p>
            <a:endParaRPr lang="en-US" dirty="0"/>
          </a:p>
          <a:p>
            <a:r>
              <a:rPr lang="en-US" dirty="0" smtClean="0"/>
              <a:t>We will prioritize where we want to spend our time and energy in different ways at different times in our lives.</a:t>
            </a:r>
            <a:endParaRPr lang="en-US" dirty="0"/>
          </a:p>
        </p:txBody>
      </p:sp>
      <p:sp>
        <p:nvSpPr>
          <p:cNvPr id="4" name="Slide Number Placeholder 3"/>
          <p:cNvSpPr>
            <a:spLocks noGrp="1"/>
          </p:cNvSpPr>
          <p:nvPr>
            <p:ph type="sldNum" sz="quarter" idx="10"/>
          </p:nvPr>
        </p:nvSpPr>
        <p:spPr/>
        <p:txBody>
          <a:bodyPr/>
          <a:lstStyle/>
          <a:p>
            <a:fld id="{EFBFC4BB-CEEF-4914-80B7-998F6E68122D}" type="slidenum">
              <a:rPr lang="en-US" smtClean="0"/>
              <a:t>6</a:t>
            </a:fld>
            <a:endParaRPr lang="en-US"/>
          </a:p>
        </p:txBody>
      </p:sp>
    </p:spTree>
    <p:extLst>
      <p:ext uri="{BB962C8B-B14F-4D97-AF65-F5344CB8AC3E}">
        <p14:creationId xmlns:p14="http://schemas.microsoft.com/office/powerpoint/2010/main" val="461527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feel stressed or pulled in different directions we will often state we need balance.</a:t>
            </a:r>
          </a:p>
          <a:p>
            <a:endParaRPr lang="en-US" dirty="0"/>
          </a:p>
          <a:p>
            <a:r>
              <a:rPr lang="en-US" dirty="0" smtClean="0"/>
              <a:t>When we feel out of balance it is because we are not honoring or living by our values.  Our values are intrinsic to who we are.</a:t>
            </a:r>
            <a:endParaRPr lang="en-US" dirty="0"/>
          </a:p>
        </p:txBody>
      </p:sp>
      <p:sp>
        <p:nvSpPr>
          <p:cNvPr id="4" name="Slide Number Placeholder 3"/>
          <p:cNvSpPr>
            <a:spLocks noGrp="1"/>
          </p:cNvSpPr>
          <p:nvPr>
            <p:ph type="sldNum" sz="quarter" idx="10"/>
          </p:nvPr>
        </p:nvSpPr>
        <p:spPr/>
        <p:txBody>
          <a:bodyPr/>
          <a:lstStyle/>
          <a:p>
            <a:fld id="{EFBFC4BB-CEEF-4914-80B7-998F6E68122D}" type="slidenum">
              <a:rPr lang="en-US" smtClean="0"/>
              <a:t>7</a:t>
            </a:fld>
            <a:endParaRPr lang="en-US"/>
          </a:p>
        </p:txBody>
      </p:sp>
    </p:spTree>
    <p:extLst>
      <p:ext uri="{BB962C8B-B14F-4D97-AF65-F5344CB8AC3E}">
        <p14:creationId xmlns:p14="http://schemas.microsoft.com/office/powerpoint/2010/main" val="3806700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Inner Critic </a:t>
            </a:r>
            <a:r>
              <a:rPr lang="en-US" dirty="0" smtClean="0"/>
              <a:t>– I’m not good enough is the core feeling. I’m a bad parent. </a:t>
            </a:r>
          </a:p>
          <a:p>
            <a:endParaRPr lang="en-US" dirty="0" smtClean="0"/>
          </a:p>
          <a:p>
            <a:r>
              <a:rPr lang="en-US" b="1" dirty="0" smtClean="0"/>
              <a:t>Assumptions </a:t>
            </a:r>
            <a:r>
              <a:rPr lang="en-US" dirty="0" smtClean="0"/>
              <a:t>– just because it happened once before doesn’t mean it will happen again.</a:t>
            </a:r>
          </a:p>
          <a:p>
            <a:endParaRPr lang="en-US" dirty="0" smtClean="0"/>
          </a:p>
          <a:p>
            <a:r>
              <a:rPr lang="en-US" b="1" dirty="0" smtClean="0"/>
              <a:t>Interpretations </a:t>
            </a:r>
            <a:r>
              <a:rPr lang="en-US" dirty="0" smtClean="0"/>
              <a:t>– stories</a:t>
            </a:r>
            <a:r>
              <a:rPr lang="en-US" baseline="0" dirty="0" smtClean="0"/>
              <a:t> we tell ourselves.  We always think it is about us but it is always about them.</a:t>
            </a:r>
          </a:p>
          <a:p>
            <a:endParaRPr lang="en-US" baseline="0" dirty="0" smtClean="0"/>
          </a:p>
          <a:p>
            <a:r>
              <a:rPr lang="en-US" b="1" baseline="0" dirty="0" smtClean="0"/>
              <a:t>Limiting Beliefs </a:t>
            </a:r>
            <a:r>
              <a:rPr lang="en-US" baseline="0" dirty="0" smtClean="0"/>
              <a:t>– You have come to accept what others have said or what you say about yourself.  We also create excuses and</a:t>
            </a:r>
            <a:r>
              <a:rPr lang="en-US" dirty="0" smtClean="0"/>
              <a:t> stories around why we are doing what we know we need to do</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FBFC4BB-CEEF-4914-80B7-998F6E68122D}" type="slidenum">
              <a:rPr lang="en-US" smtClean="0"/>
              <a:t>8</a:t>
            </a:fld>
            <a:endParaRPr lang="en-US"/>
          </a:p>
        </p:txBody>
      </p:sp>
    </p:spTree>
    <p:extLst>
      <p:ext uri="{BB962C8B-B14F-4D97-AF65-F5344CB8AC3E}">
        <p14:creationId xmlns:p14="http://schemas.microsoft.com/office/powerpoint/2010/main" val="3810457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Values </a:t>
            </a:r>
            <a:r>
              <a:rPr lang="en-US" dirty="0" smtClean="0"/>
              <a:t>– do you clearly</a:t>
            </a:r>
            <a:r>
              <a:rPr lang="en-US" baseline="0" dirty="0" smtClean="0"/>
              <a:t> know what yours are?  </a:t>
            </a:r>
          </a:p>
          <a:p>
            <a:endParaRPr lang="en-US" dirty="0"/>
          </a:p>
          <a:p>
            <a:r>
              <a:rPr lang="en-US" baseline="0" dirty="0" smtClean="0"/>
              <a:t>Can your employees state the company values?  </a:t>
            </a:r>
          </a:p>
          <a:p>
            <a:endParaRPr lang="en-US" dirty="0"/>
          </a:p>
          <a:p>
            <a:r>
              <a:rPr lang="en-US" baseline="0" dirty="0" smtClean="0"/>
              <a:t>Can you reframe how you view your values – example Family is </a:t>
            </a:r>
          </a:p>
          <a:p>
            <a:r>
              <a:rPr lang="en-US" baseline="0" dirty="0" smtClean="0"/>
              <a:t>important but you are a new business owner and working 24/7 for the first year.  </a:t>
            </a:r>
          </a:p>
          <a:p>
            <a:endParaRPr lang="en-US" dirty="0" smtClean="0"/>
          </a:p>
          <a:p>
            <a:r>
              <a:rPr lang="en-US" b="1" baseline="0" dirty="0" smtClean="0"/>
              <a:t>Reframe</a:t>
            </a:r>
            <a:r>
              <a:rPr lang="en-US" baseline="0" dirty="0" smtClean="0"/>
              <a:t> – you are doing this because you love your family and want to be able to support them etc.  Now you don’t want to do this forever but for the short run it makes logical sense why you are working like a dog.  </a:t>
            </a:r>
          </a:p>
          <a:p>
            <a:endParaRPr lang="en-US" dirty="0"/>
          </a:p>
          <a:p>
            <a:r>
              <a:rPr lang="en-US" baseline="0" dirty="0" smtClean="0"/>
              <a:t>Does your family know your values?</a:t>
            </a:r>
          </a:p>
          <a:p>
            <a:endParaRPr lang="en-US" baseline="0" dirty="0" smtClean="0"/>
          </a:p>
          <a:p>
            <a:r>
              <a:rPr lang="en-US" baseline="0" dirty="0" smtClean="0"/>
              <a:t>Priority on different values will change over time and circumstances too.  </a:t>
            </a:r>
          </a:p>
          <a:p>
            <a:endParaRPr lang="en-US" dirty="0"/>
          </a:p>
          <a:p>
            <a:r>
              <a:rPr lang="en-US" baseline="0" dirty="0" smtClean="0"/>
              <a:t>Security</a:t>
            </a:r>
            <a:r>
              <a:rPr lang="en-US" dirty="0" smtClean="0"/>
              <a:t> &amp; </a:t>
            </a:r>
            <a:r>
              <a:rPr lang="en-US" baseline="0" dirty="0" smtClean="0"/>
              <a:t>Achievement may be high on your list in your 20’s but less so in your 50’s.  It might shift to Fulfillment &amp; Service in your 50’s as a higher priority.</a:t>
            </a:r>
            <a:endParaRPr lang="en-US" dirty="0"/>
          </a:p>
        </p:txBody>
      </p:sp>
      <p:sp>
        <p:nvSpPr>
          <p:cNvPr id="4" name="Slide Number Placeholder 3"/>
          <p:cNvSpPr>
            <a:spLocks noGrp="1"/>
          </p:cNvSpPr>
          <p:nvPr>
            <p:ph type="sldNum" sz="quarter" idx="10"/>
          </p:nvPr>
        </p:nvSpPr>
        <p:spPr/>
        <p:txBody>
          <a:bodyPr/>
          <a:lstStyle/>
          <a:p>
            <a:fld id="{EFBFC4BB-CEEF-4914-80B7-998F6E68122D}" type="slidenum">
              <a:rPr lang="en-US" smtClean="0"/>
              <a:t>9</a:t>
            </a:fld>
            <a:endParaRPr lang="en-US"/>
          </a:p>
        </p:txBody>
      </p:sp>
    </p:spTree>
    <p:extLst>
      <p:ext uri="{BB962C8B-B14F-4D97-AF65-F5344CB8AC3E}">
        <p14:creationId xmlns:p14="http://schemas.microsoft.com/office/powerpoint/2010/main" val="860409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Want?</a:t>
            </a:r>
            <a:r>
              <a:rPr lang="en-US" dirty="0" smtClean="0"/>
              <a:t> Solicit from audience.</a:t>
            </a:r>
            <a:r>
              <a:rPr lang="en-US" baseline="0" dirty="0" smtClean="0"/>
              <a:t> </a:t>
            </a:r>
          </a:p>
          <a:p>
            <a:endParaRPr lang="en-US" baseline="0" dirty="0" smtClean="0"/>
          </a:p>
          <a:p>
            <a:r>
              <a:rPr lang="en-US" b="1" baseline="0" dirty="0" smtClean="0"/>
              <a:t>Ideal Life </a:t>
            </a:r>
            <a:r>
              <a:rPr lang="en-US" baseline="0" dirty="0" smtClean="0"/>
              <a:t>– work, feel challenged, help people discover their true path, attain what they want. Be happy.</a:t>
            </a:r>
          </a:p>
          <a:p>
            <a:endParaRPr lang="en-US" baseline="0" dirty="0" smtClean="0"/>
          </a:p>
          <a:p>
            <a:r>
              <a:rPr lang="en-US" b="1" baseline="0" dirty="0" smtClean="0"/>
              <a:t>Stopping you? </a:t>
            </a:r>
          </a:p>
          <a:p>
            <a:r>
              <a:rPr lang="en-US" baseline="0" dirty="0" smtClean="0"/>
              <a:t>Fear of failure, Fear of losing clients if you raise your prices or close the office on weekends?  </a:t>
            </a:r>
          </a:p>
          <a:p>
            <a:endParaRPr lang="en-US" dirty="0"/>
          </a:p>
          <a:p>
            <a:r>
              <a:rPr lang="en-US" baseline="0" dirty="0" smtClean="0"/>
              <a:t>We can’t make decisions based upon fear.  Fear gobbles up a ton of energy and leaves you tired not to mention causes you to make bad decisions.  Think Stock Market.</a:t>
            </a:r>
          </a:p>
          <a:p>
            <a:endParaRPr lang="en-US" baseline="0" dirty="0" smtClean="0"/>
          </a:p>
          <a:p>
            <a:pPr defTabSz="931774"/>
            <a:r>
              <a:rPr lang="en-US" b="1" baseline="0" dirty="0" smtClean="0"/>
              <a:t>PPM Path </a:t>
            </a:r>
            <a:r>
              <a:rPr lang="en-US" baseline="0" dirty="0" smtClean="0"/>
              <a:t>– </a:t>
            </a:r>
          </a:p>
          <a:p>
            <a:pPr defTabSz="931774"/>
            <a:r>
              <a:rPr lang="en-US" dirty="0" smtClean="0"/>
              <a:t>Passion – worked 24/7, Dan retired and gone for 6 months at a time.</a:t>
            </a:r>
          </a:p>
          <a:p>
            <a:pPr defTabSz="931774"/>
            <a:r>
              <a:rPr lang="en-US" baseline="0" dirty="0" smtClean="0"/>
              <a:t>Family &amp; Life Emergencies – care giving for 4 years</a:t>
            </a:r>
            <a:r>
              <a:rPr lang="en-US" dirty="0" smtClean="0"/>
              <a:t> – systems in place</a:t>
            </a:r>
          </a:p>
          <a:p>
            <a:pPr defTabSz="931774"/>
            <a:r>
              <a:rPr lang="en-US" baseline="0" dirty="0" smtClean="0"/>
              <a:t>Overwhelmed – work</a:t>
            </a:r>
            <a:r>
              <a:rPr lang="en-US" dirty="0" smtClean="0"/>
              <a:t> and life both started to pay a price.</a:t>
            </a:r>
          </a:p>
          <a:p>
            <a:pPr defTabSz="931774"/>
            <a:r>
              <a:rPr lang="en-US" baseline="0" dirty="0" smtClean="0"/>
              <a:t>Coaching – helped me focus my</a:t>
            </a:r>
            <a:r>
              <a:rPr lang="en-US" dirty="0" smtClean="0"/>
              <a:t> priorities, and to put into perspective the other stuff.</a:t>
            </a:r>
            <a:endParaRPr lang="en-US" baseline="0" dirty="0" smtClean="0"/>
          </a:p>
          <a:p>
            <a:pPr defTabSz="931774"/>
            <a:r>
              <a:rPr lang="en-US" baseline="0" dirty="0" smtClean="0"/>
              <a:t>Time off and with family (6 weeks paid time off), Help more people including my Staff – created a team that is accountable for their actions and to each other.</a:t>
            </a:r>
          </a:p>
          <a:p>
            <a:pPr defTabSz="931774"/>
            <a:endParaRPr lang="en-US" dirty="0"/>
          </a:p>
          <a:p>
            <a:pPr defTabSz="931774"/>
            <a:r>
              <a:rPr lang="en-US" baseline="0" dirty="0" smtClean="0"/>
              <a:t> Me want to help my colleagues. What is my gift – teaching and coaching my new direction.</a:t>
            </a:r>
          </a:p>
          <a:p>
            <a:endParaRPr lang="en-US" dirty="0"/>
          </a:p>
        </p:txBody>
      </p:sp>
      <p:sp>
        <p:nvSpPr>
          <p:cNvPr id="4" name="Slide Number Placeholder 3"/>
          <p:cNvSpPr>
            <a:spLocks noGrp="1"/>
          </p:cNvSpPr>
          <p:nvPr>
            <p:ph type="sldNum" sz="quarter" idx="10"/>
          </p:nvPr>
        </p:nvSpPr>
        <p:spPr/>
        <p:txBody>
          <a:bodyPr/>
          <a:lstStyle/>
          <a:p>
            <a:fld id="{EFBFC4BB-CEEF-4914-80B7-998F6E68122D}" type="slidenum">
              <a:rPr lang="en-US" smtClean="0"/>
              <a:t>10</a:t>
            </a:fld>
            <a:endParaRPr lang="en-US"/>
          </a:p>
        </p:txBody>
      </p:sp>
    </p:spTree>
    <p:extLst>
      <p:ext uri="{BB962C8B-B14F-4D97-AF65-F5344CB8AC3E}">
        <p14:creationId xmlns:p14="http://schemas.microsoft.com/office/powerpoint/2010/main" val="4259554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31535C8-950C-4193-BFCC-DCB5E26C3CB6}" type="datetimeFigureOut">
              <a:rPr lang="en-US" smtClean="0"/>
              <a:t>3/1/2016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57F4F24-D364-4E27-A503-747F73166F3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1535C8-950C-4193-BFCC-DCB5E26C3CB6}"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F4F24-D364-4E27-A503-747F73166F37}" type="slidenum">
              <a:rPr lang="en-US" smtClean="0"/>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1535C8-950C-4193-BFCC-DCB5E26C3CB6}"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F4F24-D364-4E27-A503-747F73166F37}" type="slidenum">
              <a:rPr lang="en-US" smtClean="0"/>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1535C8-950C-4193-BFCC-DCB5E26C3CB6}"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F4F24-D364-4E27-A503-747F73166F37}" type="slidenum">
              <a:rPr lang="en-US" smtClean="0"/>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31535C8-950C-4193-BFCC-DCB5E26C3CB6}" type="datetimeFigureOut">
              <a:rPr lang="en-US" smtClean="0"/>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F4F24-D364-4E27-A503-747F73166F3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1535C8-950C-4193-BFCC-DCB5E26C3CB6}"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F4F24-D364-4E27-A503-747F73166F37}" type="slidenum">
              <a:rPr lang="en-US" smtClean="0"/>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31535C8-950C-4193-BFCC-DCB5E26C3CB6}" type="datetimeFigureOut">
              <a:rPr lang="en-US" smtClean="0"/>
              <a:t>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F4F24-D364-4E27-A503-747F73166F37}" type="slidenum">
              <a:rPr lang="en-US" smtClean="0"/>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1535C8-950C-4193-BFCC-DCB5E26C3CB6}" type="datetimeFigureOut">
              <a:rPr lang="en-US" smtClean="0"/>
              <a:t>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7F4F24-D364-4E27-A503-747F73166F37}" type="slidenum">
              <a:rPr lang="en-US" smtClean="0"/>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1535C8-950C-4193-BFCC-DCB5E26C3CB6}" type="datetimeFigureOut">
              <a:rPr lang="en-US" smtClean="0"/>
              <a:t>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7F4F24-D364-4E27-A503-747F73166F37}" type="slidenum">
              <a:rPr lang="en-US" smtClean="0"/>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1535C8-950C-4193-BFCC-DCB5E26C3CB6}"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F4F24-D364-4E27-A503-747F73166F37}" type="slidenum">
              <a:rPr lang="en-US" smtClean="0"/>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1535C8-950C-4193-BFCC-DCB5E26C3CB6}" type="datetimeFigureOut">
              <a:rPr lang="en-US" smtClean="0"/>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57F4F24-D364-4E27-A503-747F73166F3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31535C8-950C-4193-BFCC-DCB5E26C3CB6}" type="datetimeFigureOut">
              <a:rPr lang="en-US" smtClean="0"/>
              <a:t>3/1/2016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57F4F24-D364-4E27-A503-747F73166F3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From Rough Seas </a:t>
            </a:r>
            <a:br>
              <a:rPr lang="en-US" dirty="0" smtClean="0"/>
            </a:br>
            <a:r>
              <a:rPr lang="en-US" dirty="0" smtClean="0"/>
              <a:t>To Smooth Sailing</a:t>
            </a:r>
            <a:endParaRPr lang="en-US" dirty="0"/>
          </a:p>
        </p:txBody>
      </p:sp>
      <p:sp>
        <p:nvSpPr>
          <p:cNvPr id="3" name="Subtitle 2"/>
          <p:cNvSpPr>
            <a:spLocks noGrp="1"/>
          </p:cNvSpPr>
          <p:nvPr>
            <p:ph type="subTitle" idx="1"/>
          </p:nvPr>
        </p:nvSpPr>
        <p:spPr/>
        <p:txBody>
          <a:bodyPr/>
          <a:lstStyle/>
          <a:p>
            <a:r>
              <a:rPr lang="en-US" dirty="0" smtClean="0"/>
              <a:t>Creating Real Work/Life Balance</a:t>
            </a:r>
            <a:endParaRPr lang="en-US" dirty="0"/>
          </a:p>
        </p:txBody>
      </p:sp>
    </p:spTree>
    <p:extLst>
      <p:ext uri="{BB962C8B-B14F-4D97-AF65-F5344CB8AC3E}">
        <p14:creationId xmlns:p14="http://schemas.microsoft.com/office/powerpoint/2010/main" val="2736924865"/>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Yes, Smooth Sailing Is Possible</a:t>
            </a:r>
            <a:endParaRPr lang="en-US" dirty="0"/>
          </a:p>
        </p:txBody>
      </p:sp>
      <p:sp>
        <p:nvSpPr>
          <p:cNvPr id="3" name="Content Placeholder 2"/>
          <p:cNvSpPr>
            <a:spLocks noGrp="1"/>
          </p:cNvSpPr>
          <p:nvPr>
            <p:ph idx="1"/>
          </p:nvPr>
        </p:nvSpPr>
        <p:spPr>
          <a:xfrm>
            <a:off x="457200" y="2057400"/>
            <a:ext cx="8077200" cy="4267200"/>
          </a:xfrm>
        </p:spPr>
        <p:txBody>
          <a:bodyPr>
            <a:normAutofit/>
          </a:bodyPr>
          <a:lstStyle/>
          <a:p>
            <a:r>
              <a:rPr lang="en-US" dirty="0" smtClean="0"/>
              <a:t>What Do You Really Want?</a:t>
            </a:r>
          </a:p>
          <a:p>
            <a:r>
              <a:rPr lang="en-US" dirty="0" smtClean="0"/>
              <a:t>If money and time weren’t an issue what would your IDEAL life look like?</a:t>
            </a:r>
          </a:p>
          <a:p>
            <a:r>
              <a:rPr lang="en-US" dirty="0" smtClean="0"/>
              <a:t>So what is stopping you?</a:t>
            </a:r>
          </a:p>
          <a:p>
            <a:r>
              <a:rPr lang="en-US" dirty="0" smtClean="0"/>
              <a:t>Path of PPM</a:t>
            </a:r>
          </a:p>
          <a:p>
            <a:pPr lvl="1"/>
            <a:r>
              <a:rPr lang="en-US" dirty="0" smtClean="0"/>
              <a:t>Passion New Business Owner</a:t>
            </a:r>
          </a:p>
          <a:p>
            <a:pPr lvl="1"/>
            <a:r>
              <a:rPr lang="en-US" dirty="0" smtClean="0"/>
              <a:t>Family Life Emergencies</a:t>
            </a:r>
          </a:p>
          <a:p>
            <a:pPr lvl="1"/>
            <a:r>
              <a:rPr lang="en-US" dirty="0" smtClean="0"/>
              <a:t>Overwhelmed with responsibility (work and life)</a:t>
            </a:r>
          </a:p>
          <a:p>
            <a:pPr lvl="1"/>
            <a:r>
              <a:rPr lang="en-US" dirty="0" smtClean="0"/>
              <a:t>Coaching – What did I want? (PTO &amp; Team)</a:t>
            </a:r>
            <a:endParaRPr lang="en-US" dirty="0"/>
          </a:p>
        </p:txBody>
      </p:sp>
    </p:spTree>
    <p:extLst>
      <p:ext uri="{BB962C8B-B14F-4D97-AF65-F5344CB8AC3E}">
        <p14:creationId xmlns:p14="http://schemas.microsoft.com/office/powerpoint/2010/main" val="22642676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of Wisdom</a:t>
            </a:r>
            <a:endParaRPr lang="en-US" dirty="0"/>
          </a:p>
        </p:txBody>
      </p:sp>
      <p:sp>
        <p:nvSpPr>
          <p:cNvPr id="3" name="Content Placeholder 2"/>
          <p:cNvSpPr>
            <a:spLocks noGrp="1"/>
          </p:cNvSpPr>
          <p:nvPr>
            <p:ph idx="1"/>
          </p:nvPr>
        </p:nvSpPr>
        <p:spPr/>
        <p:txBody>
          <a:bodyPr>
            <a:normAutofit lnSpcReduction="10000"/>
          </a:bodyPr>
          <a:lstStyle/>
          <a:p>
            <a:r>
              <a:rPr lang="en-US" dirty="0" smtClean="0"/>
              <a:t>You cannot make a mistake; opportunities for growth.</a:t>
            </a:r>
          </a:p>
          <a:p>
            <a:r>
              <a:rPr lang="en-US" dirty="0" smtClean="0"/>
              <a:t>Don’t take it personally.</a:t>
            </a:r>
          </a:p>
          <a:p>
            <a:r>
              <a:rPr lang="en-US" dirty="0" smtClean="0"/>
              <a:t>The only constant is Change.</a:t>
            </a:r>
          </a:p>
          <a:p>
            <a:r>
              <a:rPr lang="en-US" dirty="0" smtClean="0"/>
              <a:t>Pain is inevitable, suffering is optional.</a:t>
            </a:r>
          </a:p>
          <a:p>
            <a:r>
              <a:rPr lang="en-US" dirty="0" smtClean="0"/>
              <a:t>We either grow or die.</a:t>
            </a:r>
          </a:p>
          <a:p>
            <a:r>
              <a:rPr lang="en-US" dirty="0" smtClean="0"/>
              <a:t>The greatest freedom is the freedom of choice.</a:t>
            </a:r>
          </a:p>
          <a:p>
            <a:r>
              <a:rPr lang="en-US" dirty="0" smtClean="0"/>
              <a:t>Energy attracts like energy. </a:t>
            </a:r>
          </a:p>
          <a:p>
            <a:r>
              <a:rPr lang="en-US" dirty="0" smtClean="0"/>
              <a:t>Doing is work, Being is effortless</a:t>
            </a:r>
          </a:p>
          <a:p>
            <a:pPr lvl="1"/>
            <a:r>
              <a:rPr lang="en-US" dirty="0" smtClean="0"/>
              <a:t>“Hard work. Well, that’s all right for people who don’t know about anything else.” Dan </a:t>
            </a:r>
            <a:r>
              <a:rPr lang="en-US" dirty="0" err="1" smtClean="0"/>
              <a:t>Totheroh</a:t>
            </a:r>
            <a:endParaRPr lang="en-US" dirty="0"/>
          </a:p>
        </p:txBody>
      </p:sp>
    </p:spTree>
    <p:extLst>
      <p:ext uri="{BB962C8B-B14F-4D97-AF65-F5344CB8AC3E}">
        <p14:creationId xmlns:p14="http://schemas.microsoft.com/office/powerpoint/2010/main" val="9692844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Leader’s Tips</a:t>
            </a:r>
            <a:endParaRPr lang="en-US" dirty="0"/>
          </a:p>
        </p:txBody>
      </p:sp>
      <p:sp>
        <p:nvSpPr>
          <p:cNvPr id="3" name="Content Placeholder 2"/>
          <p:cNvSpPr>
            <a:spLocks noGrp="1"/>
          </p:cNvSpPr>
          <p:nvPr>
            <p:ph idx="1"/>
          </p:nvPr>
        </p:nvSpPr>
        <p:spPr/>
        <p:txBody>
          <a:bodyPr>
            <a:normAutofit/>
          </a:bodyPr>
          <a:lstStyle/>
          <a:p>
            <a:r>
              <a:rPr lang="en-US" dirty="0" smtClean="0"/>
              <a:t>Say YES to what feeds your Energy</a:t>
            </a:r>
          </a:p>
          <a:p>
            <a:r>
              <a:rPr lang="en-US" dirty="0" smtClean="0"/>
              <a:t>Express your struggles openly</a:t>
            </a:r>
          </a:p>
          <a:p>
            <a:r>
              <a:rPr lang="en-US" dirty="0" smtClean="0"/>
              <a:t>Life is a marathon</a:t>
            </a:r>
          </a:p>
          <a:p>
            <a:r>
              <a:rPr lang="en-US" dirty="0" smtClean="0"/>
              <a:t>Think more and work less</a:t>
            </a:r>
          </a:p>
          <a:p>
            <a:r>
              <a:rPr lang="en-US" dirty="0" smtClean="0"/>
              <a:t>Have reasonable expectations of people</a:t>
            </a:r>
          </a:p>
          <a:p>
            <a:r>
              <a:rPr lang="en-US" dirty="0" smtClean="0"/>
              <a:t>Get more sleep</a:t>
            </a:r>
          </a:p>
          <a:p>
            <a:r>
              <a:rPr lang="en-US" dirty="0" smtClean="0"/>
              <a:t>Calendar Fun</a:t>
            </a:r>
          </a:p>
          <a:p>
            <a:r>
              <a:rPr lang="en-US" dirty="0" smtClean="0"/>
              <a:t>Recognize and accept that you can’t do it all</a:t>
            </a:r>
          </a:p>
          <a:p>
            <a:endParaRPr lang="en-US" dirty="0"/>
          </a:p>
        </p:txBody>
      </p:sp>
    </p:spTree>
    <p:extLst>
      <p:ext uri="{BB962C8B-B14F-4D97-AF65-F5344CB8AC3E}">
        <p14:creationId xmlns:p14="http://schemas.microsoft.com/office/powerpoint/2010/main" val="17217414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Real World Tips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Calendar everything – even fun.</a:t>
            </a:r>
          </a:p>
          <a:p>
            <a:r>
              <a:rPr lang="en-US" dirty="0" smtClean="0"/>
              <a:t>Block tasks such as email, phone calls, projects.</a:t>
            </a:r>
          </a:p>
          <a:p>
            <a:r>
              <a:rPr lang="en-US" dirty="0" smtClean="0"/>
              <a:t>Have a routine – office time in a.m., field in p.m.</a:t>
            </a:r>
          </a:p>
          <a:p>
            <a:r>
              <a:rPr lang="en-US" dirty="0" smtClean="0"/>
              <a:t>Don’t overbook your calendar - block out open time.</a:t>
            </a:r>
          </a:p>
          <a:p>
            <a:r>
              <a:rPr lang="en-US" dirty="0" smtClean="0"/>
              <a:t>One to One meetings with Staff regularly.</a:t>
            </a:r>
          </a:p>
          <a:p>
            <a:r>
              <a:rPr lang="en-US" dirty="0" smtClean="0"/>
              <a:t>Set and Explain Expectations.</a:t>
            </a:r>
          </a:p>
          <a:p>
            <a:r>
              <a:rPr lang="en-US" dirty="0" smtClean="0"/>
              <a:t>Create Accountability and Ownership.</a:t>
            </a:r>
          </a:p>
          <a:p>
            <a:r>
              <a:rPr lang="en-US" dirty="0" smtClean="0"/>
              <a:t>Control your time fiercely – Learn to say NO.</a:t>
            </a:r>
          </a:p>
          <a:p>
            <a:r>
              <a:rPr lang="en-US" dirty="0" smtClean="0"/>
              <a:t>Steady growth with people and systems in place.</a:t>
            </a:r>
          </a:p>
          <a:p>
            <a:r>
              <a:rPr lang="en-US" dirty="0" smtClean="0"/>
              <a:t>Set clear boundaries for yourself &amp; your business.</a:t>
            </a:r>
          </a:p>
          <a:p>
            <a:r>
              <a:rPr lang="en-US" dirty="0" smtClean="0"/>
              <a:t>Other Tips?</a:t>
            </a:r>
          </a:p>
          <a:p>
            <a:pPr marL="0" indent="0">
              <a:buNone/>
            </a:pPr>
            <a:endParaRPr lang="en-US" dirty="0"/>
          </a:p>
        </p:txBody>
      </p:sp>
    </p:spTree>
    <p:extLst>
      <p:ext uri="{BB962C8B-B14F-4D97-AF65-F5344CB8AC3E}">
        <p14:creationId xmlns:p14="http://schemas.microsoft.com/office/powerpoint/2010/main" val="40847214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Away – Sail into the Sunset</a:t>
            </a:r>
            <a:endParaRPr lang="en-US" dirty="0"/>
          </a:p>
        </p:txBody>
      </p:sp>
      <p:sp>
        <p:nvSpPr>
          <p:cNvPr id="3" name="Content Placeholder 2"/>
          <p:cNvSpPr>
            <a:spLocks noGrp="1"/>
          </p:cNvSpPr>
          <p:nvPr>
            <p:ph idx="1"/>
          </p:nvPr>
        </p:nvSpPr>
        <p:spPr/>
        <p:txBody>
          <a:bodyPr>
            <a:normAutofit/>
          </a:bodyPr>
          <a:lstStyle/>
          <a:p>
            <a:r>
              <a:rPr lang="en-US" dirty="0" smtClean="0"/>
              <a:t>Decide on your ideal work/life situation.</a:t>
            </a:r>
          </a:p>
          <a:p>
            <a:r>
              <a:rPr lang="en-US" dirty="0" smtClean="0"/>
              <a:t>Assess your values.</a:t>
            </a:r>
          </a:p>
          <a:p>
            <a:r>
              <a:rPr lang="en-US" dirty="0" smtClean="0"/>
              <a:t>Are they in alignment with your vision?</a:t>
            </a:r>
          </a:p>
          <a:p>
            <a:r>
              <a:rPr lang="en-US" dirty="0" smtClean="0"/>
              <a:t>Remove barriers to your vision.</a:t>
            </a:r>
          </a:p>
          <a:p>
            <a:r>
              <a:rPr lang="en-US" dirty="0" smtClean="0"/>
              <a:t>Create systems (people &amp; processes).</a:t>
            </a:r>
          </a:p>
          <a:p>
            <a:r>
              <a:rPr lang="en-US" dirty="0" smtClean="0"/>
              <a:t>Prioritize and spend your energy on YES tasks.</a:t>
            </a:r>
          </a:p>
          <a:p>
            <a:r>
              <a:rPr lang="en-US" dirty="0" smtClean="0"/>
              <a:t>Allow time to implement.</a:t>
            </a:r>
          </a:p>
          <a:p>
            <a:r>
              <a:rPr lang="en-US" dirty="0" smtClean="0"/>
              <a:t>Live the life YOU create.</a:t>
            </a:r>
            <a:endParaRPr lang="en-US" dirty="0"/>
          </a:p>
        </p:txBody>
      </p:sp>
    </p:spTree>
    <p:extLst>
      <p:ext uri="{BB962C8B-B14F-4D97-AF65-F5344CB8AC3E}">
        <p14:creationId xmlns:p14="http://schemas.microsoft.com/office/powerpoint/2010/main" val="28537788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a:t>
            </a:r>
            <a:r>
              <a:rPr lang="en-US" smtClean="0"/>
              <a:t>the Presenter</a:t>
            </a:r>
            <a:endParaRPr lang="en-US" dirty="0"/>
          </a:p>
        </p:txBody>
      </p:sp>
      <p:sp>
        <p:nvSpPr>
          <p:cNvPr id="3" name="Content Placeholder 2"/>
          <p:cNvSpPr>
            <a:spLocks noGrp="1"/>
          </p:cNvSpPr>
          <p:nvPr>
            <p:ph idx="1"/>
          </p:nvPr>
        </p:nvSpPr>
        <p:spPr/>
        <p:txBody>
          <a:bodyPr/>
          <a:lstStyle/>
          <a:p>
            <a:r>
              <a:rPr lang="en-US" dirty="0" smtClean="0"/>
              <a:t>Kathleen Richards, MS, MPM®, RMP®</a:t>
            </a:r>
          </a:p>
          <a:p>
            <a:r>
              <a:rPr lang="en-US" dirty="0" smtClean="0"/>
              <a:t>Owner - Portola Property </a:t>
            </a:r>
            <a:r>
              <a:rPr lang="en-US" dirty="0" err="1" smtClean="0"/>
              <a:t>Mgt</a:t>
            </a:r>
            <a:r>
              <a:rPr lang="en-US" dirty="0" smtClean="0"/>
              <a:t>, Inc. CRMC®</a:t>
            </a:r>
          </a:p>
          <a:p>
            <a:r>
              <a:rPr lang="en-US" dirty="0" smtClean="0"/>
              <a:t>Instructor – Cabrillo College, SJSU, State Dept.</a:t>
            </a:r>
          </a:p>
          <a:p>
            <a:r>
              <a:rPr lang="en-US" dirty="0" smtClean="0"/>
              <a:t>Author – Property Management A-Z (2015)</a:t>
            </a:r>
          </a:p>
          <a:p>
            <a:r>
              <a:rPr lang="en-US" dirty="0" smtClean="0"/>
              <a:t>Certified Professional Coach®</a:t>
            </a:r>
          </a:p>
          <a:p>
            <a:r>
              <a:rPr lang="en-US" dirty="0" smtClean="0"/>
              <a:t>Founder – The Property </a:t>
            </a:r>
            <a:r>
              <a:rPr lang="en-US" smtClean="0"/>
              <a:t>Management Coach</a:t>
            </a:r>
            <a:endParaRPr lang="en-US" dirty="0"/>
          </a:p>
        </p:txBody>
      </p:sp>
    </p:spTree>
    <p:extLst>
      <p:ext uri="{BB962C8B-B14F-4D97-AF65-F5344CB8AC3E}">
        <p14:creationId xmlns:p14="http://schemas.microsoft.com/office/powerpoint/2010/main" val="209809144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Dream</a:t>
            </a:r>
            <a:endParaRPr lang="en-US" dirty="0"/>
          </a:p>
        </p:txBody>
      </p:sp>
      <p:sp>
        <p:nvSpPr>
          <p:cNvPr id="3" name="Content Placeholder 2"/>
          <p:cNvSpPr>
            <a:spLocks noGrp="1"/>
          </p:cNvSpPr>
          <p:nvPr>
            <p:ph idx="1"/>
          </p:nvPr>
        </p:nvSpPr>
        <p:spPr/>
        <p:txBody>
          <a:bodyPr>
            <a:normAutofit/>
          </a:bodyPr>
          <a:lstStyle/>
          <a:p>
            <a:r>
              <a:rPr lang="en-US" dirty="0" smtClean="0"/>
              <a:t>Financial Independence &amp; Security</a:t>
            </a:r>
          </a:p>
          <a:p>
            <a:r>
              <a:rPr lang="en-US" dirty="0" smtClean="0"/>
              <a:t>Time with Family &amp; Friends</a:t>
            </a:r>
          </a:p>
          <a:p>
            <a:r>
              <a:rPr lang="en-US" dirty="0" smtClean="0"/>
              <a:t>Flexible Schedule</a:t>
            </a:r>
          </a:p>
          <a:p>
            <a:r>
              <a:rPr lang="en-US" dirty="0" smtClean="0"/>
              <a:t>Being Your Own Boss</a:t>
            </a:r>
          </a:p>
          <a:p>
            <a:r>
              <a:rPr lang="en-US" dirty="0" smtClean="0"/>
              <a:t>Building a Legacy</a:t>
            </a:r>
          </a:p>
          <a:p>
            <a:r>
              <a:rPr lang="en-US" dirty="0" smtClean="0"/>
              <a:t>Control Your Own Destiny – Take your Passion and create a business</a:t>
            </a:r>
          </a:p>
          <a:p>
            <a:r>
              <a:rPr lang="en-US" dirty="0" smtClean="0"/>
              <a:t>Being Challenged </a:t>
            </a:r>
            <a:endParaRPr lang="en-US" dirty="0"/>
          </a:p>
        </p:txBody>
      </p:sp>
    </p:spTree>
    <p:extLst>
      <p:ext uri="{BB962C8B-B14F-4D97-AF65-F5344CB8AC3E}">
        <p14:creationId xmlns:p14="http://schemas.microsoft.com/office/powerpoint/2010/main" val="18189148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Reality</a:t>
            </a:r>
            <a:endParaRPr lang="en-US" dirty="0"/>
          </a:p>
        </p:txBody>
      </p:sp>
      <p:sp>
        <p:nvSpPr>
          <p:cNvPr id="3" name="Content Placeholder 2"/>
          <p:cNvSpPr>
            <a:spLocks noGrp="1"/>
          </p:cNvSpPr>
          <p:nvPr>
            <p:ph idx="1"/>
          </p:nvPr>
        </p:nvSpPr>
        <p:spPr/>
        <p:txBody>
          <a:bodyPr/>
          <a:lstStyle/>
          <a:p>
            <a:r>
              <a:rPr lang="en-US" dirty="0" smtClean="0"/>
              <a:t>Will never be able to retire</a:t>
            </a:r>
          </a:p>
          <a:p>
            <a:r>
              <a:rPr lang="en-US" dirty="0" smtClean="0"/>
              <a:t>Don’t recognize the person occupying the 3</a:t>
            </a:r>
            <a:r>
              <a:rPr lang="en-US" baseline="30000" dirty="0" smtClean="0"/>
              <a:t>rd</a:t>
            </a:r>
            <a:r>
              <a:rPr lang="en-US" dirty="0" smtClean="0"/>
              <a:t> bedroom of the family home</a:t>
            </a:r>
          </a:p>
          <a:p>
            <a:r>
              <a:rPr lang="en-US" dirty="0" smtClean="0"/>
              <a:t>You have a job – 24/7 – 365</a:t>
            </a:r>
          </a:p>
          <a:p>
            <a:r>
              <a:rPr lang="en-US" dirty="0" smtClean="0"/>
              <a:t>Can’t give 2 weeks notice </a:t>
            </a:r>
          </a:p>
          <a:p>
            <a:r>
              <a:rPr lang="en-US" dirty="0" smtClean="0"/>
              <a:t>No control and destiny looks bleak</a:t>
            </a:r>
          </a:p>
          <a:p>
            <a:r>
              <a:rPr lang="en-US" dirty="0" smtClean="0"/>
              <a:t>Everyday is a challenge and not in a good way</a:t>
            </a:r>
          </a:p>
          <a:p>
            <a:endParaRPr lang="en-US" dirty="0"/>
          </a:p>
        </p:txBody>
      </p:sp>
    </p:spTree>
    <p:extLst>
      <p:ext uri="{BB962C8B-B14F-4D97-AF65-F5344CB8AC3E}">
        <p14:creationId xmlns:p14="http://schemas.microsoft.com/office/powerpoint/2010/main" val="7385396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You?</a:t>
            </a:r>
            <a:endParaRPr lang="en-US" dirty="0"/>
          </a:p>
        </p:txBody>
      </p:sp>
      <p:pic>
        <p:nvPicPr>
          <p:cNvPr id="4" name="Content Placeholder 3" descr="https://scontent.fsnc1-1.fna.fbcdn.net/hphotos-xpt1/v/t1.0-9/11220481_10206887736666137_9023402452054903175_n.jpg?oh=d932f15b0a482f1346ec93a5808a0cc3&amp;oe=56B5241C"/>
          <p:cNvPicPr>
            <a:picLocks noGrp="1"/>
          </p:cNvPicPr>
          <p:nvPr>
            <p:ph idx="1"/>
          </p:nvPr>
        </p:nvPicPr>
        <p:blipFill rotWithShape="1">
          <a:blip r:embed="rId2">
            <a:extLst>
              <a:ext uri="{28A0092B-C50C-407E-A947-70E740481C1C}">
                <a14:useLocalDpi xmlns:a14="http://schemas.microsoft.com/office/drawing/2010/main" val="0"/>
              </a:ext>
            </a:extLst>
          </a:blip>
          <a:srcRect t="13780"/>
          <a:stretch/>
        </p:blipFill>
        <p:spPr bwMode="auto">
          <a:xfrm>
            <a:off x="914400" y="1905000"/>
            <a:ext cx="7391400" cy="4241800"/>
          </a:xfrm>
          <a:prstGeom prst="rect">
            <a:avLst/>
          </a:prstGeom>
          <a:noFill/>
          <a:ln>
            <a:noFill/>
          </a:ln>
        </p:spPr>
      </p:pic>
    </p:spTree>
    <p:extLst>
      <p:ext uri="{BB962C8B-B14F-4D97-AF65-F5344CB8AC3E}">
        <p14:creationId xmlns:p14="http://schemas.microsoft.com/office/powerpoint/2010/main" val="194677345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Work/Life Balance</a:t>
            </a:r>
            <a:endParaRPr lang="en-US" dirty="0"/>
          </a:p>
        </p:txBody>
      </p:sp>
      <p:sp>
        <p:nvSpPr>
          <p:cNvPr id="3" name="Content Placeholder 2"/>
          <p:cNvSpPr>
            <a:spLocks noGrp="1"/>
          </p:cNvSpPr>
          <p:nvPr>
            <p:ph idx="1"/>
          </p:nvPr>
        </p:nvSpPr>
        <p:spPr/>
        <p:txBody>
          <a:bodyPr/>
          <a:lstStyle/>
          <a:p>
            <a:r>
              <a:rPr lang="en-US" dirty="0" smtClean="0"/>
              <a:t>What is your definition?</a:t>
            </a:r>
          </a:p>
          <a:p>
            <a:r>
              <a:rPr lang="en-US" dirty="0" smtClean="0"/>
              <a:t>Is it True?</a:t>
            </a:r>
          </a:p>
          <a:p>
            <a:r>
              <a:rPr lang="en-US" dirty="0" smtClean="0"/>
              <a:t>What gets in the way?</a:t>
            </a:r>
          </a:p>
          <a:p>
            <a:r>
              <a:rPr lang="en-US" dirty="0" smtClean="0"/>
              <a:t>How will you know when you have it?</a:t>
            </a:r>
          </a:p>
          <a:p>
            <a:r>
              <a:rPr lang="en-US" dirty="0" smtClean="0"/>
              <a:t>What will it look like, feel like?</a:t>
            </a:r>
          </a:p>
          <a:p>
            <a:r>
              <a:rPr lang="en-US" dirty="0" smtClean="0"/>
              <a:t>What is the plan to get to the balance you desire?</a:t>
            </a:r>
            <a:endParaRPr lang="en-US" dirty="0"/>
          </a:p>
        </p:txBody>
      </p:sp>
    </p:spTree>
    <p:extLst>
      <p:ext uri="{BB962C8B-B14F-4D97-AF65-F5344CB8AC3E}">
        <p14:creationId xmlns:p14="http://schemas.microsoft.com/office/powerpoint/2010/main" val="34851252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b="1" dirty="0"/>
              <a:t>Work</a:t>
            </a:r>
            <a:r>
              <a:rPr lang="en-US" dirty="0"/>
              <a:t>–</a:t>
            </a:r>
            <a:r>
              <a:rPr lang="en-US" b="1" dirty="0"/>
              <a:t>life balance</a:t>
            </a:r>
            <a:r>
              <a:rPr lang="en-US" dirty="0"/>
              <a:t> is a concept including proper prioritizing between "</a:t>
            </a:r>
            <a:r>
              <a:rPr lang="en-US" b="1" dirty="0"/>
              <a:t>work</a:t>
            </a:r>
            <a:r>
              <a:rPr lang="en-US" dirty="0"/>
              <a:t>" (career and ambition) and "lifestyle" (health, pleasure, leisure, family and spiritual development/meditation).</a:t>
            </a:r>
          </a:p>
          <a:p>
            <a:endParaRPr lang="en-US" dirty="0"/>
          </a:p>
        </p:txBody>
      </p:sp>
    </p:spTree>
    <p:extLst>
      <p:ext uri="{BB962C8B-B14F-4D97-AF65-F5344CB8AC3E}">
        <p14:creationId xmlns:p14="http://schemas.microsoft.com/office/powerpoint/2010/main" val="92203387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True?</a:t>
            </a:r>
            <a:endParaRPr lang="en-US" dirty="0"/>
          </a:p>
        </p:txBody>
      </p:sp>
      <p:sp>
        <p:nvSpPr>
          <p:cNvPr id="3" name="Content Placeholder 2"/>
          <p:cNvSpPr>
            <a:spLocks noGrp="1"/>
          </p:cNvSpPr>
          <p:nvPr>
            <p:ph idx="1"/>
          </p:nvPr>
        </p:nvSpPr>
        <p:spPr/>
        <p:txBody>
          <a:bodyPr/>
          <a:lstStyle/>
          <a:p>
            <a:r>
              <a:rPr lang="en-US" dirty="0" smtClean="0"/>
              <a:t>Does work-life balance exist?</a:t>
            </a:r>
            <a:endParaRPr lang="en-US" dirty="0"/>
          </a:p>
          <a:p>
            <a:r>
              <a:rPr lang="en-US" dirty="0" smtClean="0"/>
              <a:t>Where does this idea/feeling that we need work-life balance come from?</a:t>
            </a:r>
          </a:p>
          <a:p>
            <a:pPr lvl="1"/>
            <a:r>
              <a:rPr lang="en-US" dirty="0" smtClean="0"/>
              <a:t>Our expectations which are influenced by:</a:t>
            </a:r>
          </a:p>
          <a:p>
            <a:pPr lvl="2"/>
            <a:r>
              <a:rPr lang="en-US" dirty="0" smtClean="0"/>
              <a:t>Family, Friends, Culture, Education, Religion, Beliefs and Values</a:t>
            </a:r>
          </a:p>
        </p:txBody>
      </p:sp>
    </p:spTree>
    <p:extLst>
      <p:ext uri="{BB962C8B-B14F-4D97-AF65-F5344CB8AC3E}">
        <p14:creationId xmlns:p14="http://schemas.microsoft.com/office/powerpoint/2010/main" val="1530569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Gets In The Way?</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The </a:t>
            </a:r>
            <a:r>
              <a:rPr lang="en-US" dirty="0"/>
              <a:t>I</a:t>
            </a:r>
            <a:r>
              <a:rPr lang="en-US" dirty="0" smtClean="0"/>
              <a:t>nner </a:t>
            </a:r>
            <a:r>
              <a:rPr lang="en-US" dirty="0"/>
              <a:t>C</a:t>
            </a:r>
            <a:r>
              <a:rPr lang="en-US" dirty="0" smtClean="0"/>
              <a:t>ritic</a:t>
            </a:r>
          </a:p>
          <a:p>
            <a:pPr lvl="2"/>
            <a:r>
              <a:rPr lang="en-US" dirty="0" smtClean="0"/>
              <a:t>I’m not good with numbers. I’m not a sales person.</a:t>
            </a:r>
          </a:p>
          <a:p>
            <a:pPr lvl="1"/>
            <a:r>
              <a:rPr lang="en-US" dirty="0" smtClean="0"/>
              <a:t>Assumptions - past experiences</a:t>
            </a:r>
          </a:p>
          <a:p>
            <a:pPr lvl="2"/>
            <a:r>
              <a:rPr lang="en-US" dirty="0" smtClean="0"/>
              <a:t>When I give employees tasks they don’t do it right so I have to do everything or it doesn’t get done.</a:t>
            </a:r>
          </a:p>
          <a:p>
            <a:pPr lvl="1"/>
            <a:r>
              <a:rPr lang="en-US" dirty="0" smtClean="0"/>
              <a:t>Interpretations – how we view situations/people</a:t>
            </a:r>
          </a:p>
          <a:p>
            <a:pPr lvl="2"/>
            <a:r>
              <a:rPr lang="en-US" dirty="0" smtClean="0"/>
              <a:t>That owner client is so demanding I can never do anything right – In actuality the owner is trying to control you because their spouse has terminal cancer and they feel out of control.</a:t>
            </a:r>
          </a:p>
          <a:p>
            <a:pPr lvl="1"/>
            <a:r>
              <a:rPr lang="en-US" dirty="0" smtClean="0"/>
              <a:t>Limiting Beliefs – you accept ideas that limits you.</a:t>
            </a:r>
          </a:p>
          <a:p>
            <a:pPr lvl="2"/>
            <a:r>
              <a:rPr lang="en-US" dirty="0" smtClean="0"/>
              <a:t>I need to have all the answers</a:t>
            </a:r>
          </a:p>
          <a:p>
            <a:pPr lvl="2"/>
            <a:r>
              <a:rPr lang="en-US" dirty="0" smtClean="0"/>
              <a:t>No one can do the job better than me</a:t>
            </a:r>
          </a:p>
          <a:p>
            <a:pPr lvl="2"/>
            <a:r>
              <a:rPr lang="en-US" dirty="0" smtClean="0"/>
              <a:t>It is a sign of weakness to show emotion</a:t>
            </a:r>
          </a:p>
        </p:txBody>
      </p:sp>
    </p:spTree>
    <p:extLst>
      <p:ext uri="{BB962C8B-B14F-4D97-AF65-F5344CB8AC3E}">
        <p14:creationId xmlns:p14="http://schemas.microsoft.com/office/powerpoint/2010/main" val="12664419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Work-Life Out-of-Balance</a:t>
            </a:r>
            <a:endParaRPr lang="en-US" dirty="0"/>
          </a:p>
        </p:txBody>
      </p:sp>
      <p:sp>
        <p:nvSpPr>
          <p:cNvPr id="3" name="Content Placeholder 2"/>
          <p:cNvSpPr>
            <a:spLocks noGrp="1"/>
          </p:cNvSpPr>
          <p:nvPr>
            <p:ph idx="1"/>
          </p:nvPr>
        </p:nvSpPr>
        <p:spPr/>
        <p:txBody>
          <a:bodyPr>
            <a:normAutofit/>
          </a:bodyPr>
          <a:lstStyle/>
          <a:p>
            <a:r>
              <a:rPr lang="en-US" dirty="0" smtClean="0"/>
              <a:t>Values Conflict</a:t>
            </a:r>
          </a:p>
          <a:p>
            <a:pPr marL="457200" lvl="1"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497247644"/>
              </p:ext>
            </p:extLst>
          </p:nvPr>
        </p:nvGraphicFramePr>
        <p:xfrm>
          <a:off x="3505200" y="1981202"/>
          <a:ext cx="3810000" cy="4450078"/>
        </p:xfrm>
        <a:graphic>
          <a:graphicData uri="http://schemas.openxmlformats.org/drawingml/2006/table">
            <a:tbl>
              <a:tblPr bandRow="1">
                <a:tableStyleId>{5C22544A-7EE6-4342-B048-85BDC9FD1C3A}</a:tableStyleId>
              </a:tblPr>
              <a:tblGrid>
                <a:gridCol w="1905000"/>
                <a:gridCol w="1905000"/>
              </a:tblGrid>
              <a:tr h="378730">
                <a:tc>
                  <a:txBody>
                    <a:bodyPr/>
                    <a:lstStyle/>
                    <a:p>
                      <a:r>
                        <a:rPr lang="en-US" dirty="0" smtClean="0"/>
                        <a:t>Family</a:t>
                      </a:r>
                      <a:endParaRPr lang="en-US" dirty="0"/>
                    </a:p>
                  </a:txBody>
                  <a:tcPr/>
                </a:tc>
                <a:tc>
                  <a:txBody>
                    <a:bodyPr/>
                    <a:lstStyle/>
                    <a:p>
                      <a:r>
                        <a:rPr lang="en-US" dirty="0" smtClean="0"/>
                        <a:t>Achievement</a:t>
                      </a:r>
                      <a:endParaRPr lang="en-US" dirty="0"/>
                    </a:p>
                  </a:txBody>
                  <a:tcPr/>
                </a:tc>
              </a:tr>
              <a:tr h="378730">
                <a:tc>
                  <a:txBody>
                    <a:bodyPr/>
                    <a:lstStyle/>
                    <a:p>
                      <a:r>
                        <a:rPr lang="en-US" dirty="0" smtClean="0"/>
                        <a:t>Honesty</a:t>
                      </a:r>
                      <a:endParaRPr lang="en-US" dirty="0"/>
                    </a:p>
                  </a:txBody>
                  <a:tcPr/>
                </a:tc>
                <a:tc>
                  <a:txBody>
                    <a:bodyPr/>
                    <a:lstStyle/>
                    <a:p>
                      <a:r>
                        <a:rPr lang="en-US" dirty="0" smtClean="0"/>
                        <a:t>Integrity</a:t>
                      </a:r>
                      <a:endParaRPr lang="en-US" dirty="0"/>
                    </a:p>
                  </a:txBody>
                  <a:tcPr/>
                </a:tc>
              </a:tr>
              <a:tr h="378730">
                <a:tc>
                  <a:txBody>
                    <a:bodyPr/>
                    <a:lstStyle/>
                    <a:p>
                      <a:r>
                        <a:rPr lang="en-US" dirty="0" smtClean="0"/>
                        <a:t>Respect</a:t>
                      </a:r>
                      <a:endParaRPr lang="en-US" dirty="0"/>
                    </a:p>
                  </a:txBody>
                  <a:tcPr/>
                </a:tc>
                <a:tc>
                  <a:txBody>
                    <a:bodyPr/>
                    <a:lstStyle/>
                    <a:p>
                      <a:r>
                        <a:rPr lang="en-US" dirty="0" smtClean="0"/>
                        <a:t>Power</a:t>
                      </a:r>
                      <a:endParaRPr lang="en-US" dirty="0"/>
                    </a:p>
                  </a:txBody>
                  <a:tcPr/>
                </a:tc>
              </a:tr>
              <a:tr h="378730">
                <a:tc>
                  <a:txBody>
                    <a:bodyPr/>
                    <a:lstStyle/>
                    <a:p>
                      <a:r>
                        <a:rPr lang="en-US" dirty="0" smtClean="0"/>
                        <a:t>Orderliness</a:t>
                      </a:r>
                      <a:endParaRPr lang="en-US" dirty="0"/>
                    </a:p>
                  </a:txBody>
                  <a:tcPr/>
                </a:tc>
                <a:tc>
                  <a:txBody>
                    <a:bodyPr/>
                    <a:lstStyle/>
                    <a:p>
                      <a:r>
                        <a:rPr lang="en-US" dirty="0" smtClean="0"/>
                        <a:t>Professionalism</a:t>
                      </a:r>
                      <a:endParaRPr lang="en-US" dirty="0"/>
                    </a:p>
                  </a:txBody>
                  <a:tcPr/>
                </a:tc>
              </a:tr>
              <a:tr h="378730">
                <a:tc>
                  <a:txBody>
                    <a:bodyPr/>
                    <a:lstStyle/>
                    <a:p>
                      <a:r>
                        <a:rPr lang="en-US" dirty="0" smtClean="0"/>
                        <a:t>Service</a:t>
                      </a:r>
                      <a:endParaRPr lang="en-US" dirty="0"/>
                    </a:p>
                  </a:txBody>
                  <a:tcPr/>
                </a:tc>
                <a:tc>
                  <a:txBody>
                    <a:bodyPr/>
                    <a:lstStyle/>
                    <a:p>
                      <a:r>
                        <a:rPr lang="en-US" dirty="0" smtClean="0"/>
                        <a:t>Fun</a:t>
                      </a:r>
                      <a:endParaRPr lang="en-US" dirty="0"/>
                    </a:p>
                  </a:txBody>
                  <a:tcPr/>
                </a:tc>
              </a:tr>
              <a:tr h="378730">
                <a:tc>
                  <a:txBody>
                    <a:bodyPr/>
                    <a:lstStyle/>
                    <a:p>
                      <a:r>
                        <a:rPr lang="en-US" dirty="0" smtClean="0"/>
                        <a:t>Recognition</a:t>
                      </a:r>
                      <a:endParaRPr lang="en-US" dirty="0"/>
                    </a:p>
                  </a:txBody>
                  <a:tcPr/>
                </a:tc>
                <a:tc>
                  <a:txBody>
                    <a:bodyPr/>
                    <a:lstStyle/>
                    <a:p>
                      <a:r>
                        <a:rPr lang="en-US" dirty="0" smtClean="0"/>
                        <a:t>Safety</a:t>
                      </a:r>
                      <a:endParaRPr lang="en-US" dirty="0"/>
                    </a:p>
                  </a:txBody>
                  <a:tcPr/>
                </a:tc>
              </a:tr>
              <a:tr h="378730">
                <a:tc>
                  <a:txBody>
                    <a:bodyPr/>
                    <a:lstStyle/>
                    <a:p>
                      <a:r>
                        <a:rPr lang="en-US" dirty="0" smtClean="0"/>
                        <a:t>Security</a:t>
                      </a:r>
                      <a:endParaRPr lang="en-US" dirty="0"/>
                    </a:p>
                  </a:txBody>
                  <a:tcPr/>
                </a:tc>
                <a:tc>
                  <a:txBody>
                    <a:bodyPr/>
                    <a:lstStyle/>
                    <a:p>
                      <a:r>
                        <a:rPr lang="en-US" dirty="0" smtClean="0"/>
                        <a:t>Freedom</a:t>
                      </a:r>
                      <a:endParaRPr lang="en-US" dirty="0"/>
                    </a:p>
                  </a:txBody>
                  <a:tcPr/>
                </a:tc>
              </a:tr>
              <a:tr h="378730">
                <a:tc>
                  <a:txBody>
                    <a:bodyPr/>
                    <a:lstStyle/>
                    <a:p>
                      <a:r>
                        <a:rPr lang="en-US" dirty="0" smtClean="0"/>
                        <a:t>Friendships</a:t>
                      </a:r>
                      <a:endParaRPr lang="en-US" dirty="0"/>
                    </a:p>
                  </a:txBody>
                  <a:tcPr/>
                </a:tc>
                <a:tc>
                  <a:txBody>
                    <a:bodyPr/>
                    <a:lstStyle/>
                    <a:p>
                      <a:r>
                        <a:rPr lang="en-US" dirty="0" smtClean="0"/>
                        <a:t>Fulfillment</a:t>
                      </a:r>
                      <a:endParaRPr lang="en-US" dirty="0"/>
                    </a:p>
                  </a:txBody>
                  <a:tcPr/>
                </a:tc>
              </a:tr>
              <a:tr h="378730">
                <a:tc>
                  <a:txBody>
                    <a:bodyPr/>
                    <a:lstStyle/>
                    <a:p>
                      <a:r>
                        <a:rPr lang="en-US" dirty="0" smtClean="0"/>
                        <a:t>Passion</a:t>
                      </a:r>
                      <a:endParaRPr lang="en-US" dirty="0"/>
                    </a:p>
                  </a:txBody>
                  <a:tcPr/>
                </a:tc>
                <a:tc>
                  <a:txBody>
                    <a:bodyPr/>
                    <a:lstStyle/>
                    <a:p>
                      <a:r>
                        <a:rPr lang="en-US" dirty="0" smtClean="0"/>
                        <a:t>Loyalty</a:t>
                      </a:r>
                      <a:endParaRPr lang="en-US" dirty="0"/>
                    </a:p>
                  </a:txBody>
                  <a:tcPr/>
                </a:tc>
              </a:tr>
              <a:tr h="662778">
                <a:tc>
                  <a:txBody>
                    <a:bodyPr/>
                    <a:lstStyle/>
                    <a:p>
                      <a:r>
                        <a:rPr lang="en-US" dirty="0" smtClean="0"/>
                        <a:t>Leadership</a:t>
                      </a:r>
                      <a:endParaRPr lang="en-US" dirty="0"/>
                    </a:p>
                  </a:txBody>
                  <a:tcPr/>
                </a:tc>
                <a:tc>
                  <a:txBody>
                    <a:bodyPr/>
                    <a:lstStyle/>
                    <a:p>
                      <a:r>
                        <a:rPr lang="en-US" dirty="0" smtClean="0"/>
                        <a:t>Avoidance</a:t>
                      </a:r>
                      <a:r>
                        <a:rPr lang="en-US" baseline="0" dirty="0" smtClean="0"/>
                        <a:t> of Conflict</a:t>
                      </a:r>
                      <a:endParaRPr lang="en-US" dirty="0"/>
                    </a:p>
                  </a:txBody>
                  <a:tcPr/>
                </a:tc>
              </a:tr>
              <a:tr h="378730">
                <a:tc>
                  <a:txBody>
                    <a:bodyPr/>
                    <a:lstStyle/>
                    <a:p>
                      <a:r>
                        <a:rPr lang="en-US" dirty="0" smtClean="0"/>
                        <a:t>Work</a:t>
                      </a:r>
                      <a:endParaRPr lang="en-US" dirty="0"/>
                    </a:p>
                  </a:txBody>
                  <a:tcPr/>
                </a:tc>
                <a:tc>
                  <a:txBody>
                    <a:bodyPr/>
                    <a:lstStyle/>
                    <a:p>
                      <a:r>
                        <a:rPr lang="en-US" dirty="0" smtClean="0"/>
                        <a:t>Autonomy</a:t>
                      </a:r>
                      <a:endParaRPr lang="en-US" dirty="0"/>
                    </a:p>
                  </a:txBody>
                  <a:tcPr/>
                </a:tc>
              </a:tr>
            </a:tbl>
          </a:graphicData>
        </a:graphic>
      </p:graphicFrame>
    </p:spTree>
    <p:extLst>
      <p:ext uri="{BB962C8B-B14F-4D97-AF65-F5344CB8AC3E}">
        <p14:creationId xmlns:p14="http://schemas.microsoft.com/office/powerpoint/2010/main" val="2839386658"/>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16108</TotalTime>
  <Words>2127</Words>
  <Application>Microsoft Office PowerPoint</Application>
  <PresentationFormat>On-screen Show (4:3)</PresentationFormat>
  <Paragraphs>240</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From Rough Seas  To Smooth Sailing</vt:lpstr>
      <vt:lpstr>The Dream</vt:lpstr>
      <vt:lpstr>The Reality</vt:lpstr>
      <vt:lpstr>Is This You?</vt:lpstr>
      <vt:lpstr>Work/Life Balance</vt:lpstr>
      <vt:lpstr>Definition</vt:lpstr>
      <vt:lpstr>Is It True?</vt:lpstr>
      <vt:lpstr>What Gets In The Way?</vt:lpstr>
      <vt:lpstr>Work-Life Out-of-Balance</vt:lpstr>
      <vt:lpstr>Yes, Smooth Sailing Is Possible</vt:lpstr>
      <vt:lpstr>Words of Wisdom</vt:lpstr>
      <vt:lpstr>Business Leader’s Tips</vt:lpstr>
      <vt:lpstr>Practical Real World Tips</vt:lpstr>
      <vt:lpstr>Take Away – Sail into the Sunset</vt:lpstr>
      <vt:lpstr>About the Presenter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 A Life</dc:title>
  <dc:creator>KathRichards</dc:creator>
  <cp:lastModifiedBy>Carla Earnest</cp:lastModifiedBy>
  <cp:revision>51</cp:revision>
  <cp:lastPrinted>2016-01-20T00:14:50Z</cp:lastPrinted>
  <dcterms:created xsi:type="dcterms:W3CDTF">2015-07-28T19:49:11Z</dcterms:created>
  <dcterms:modified xsi:type="dcterms:W3CDTF">2016-03-01T17:13:38Z</dcterms:modified>
</cp:coreProperties>
</file>