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3"/>
  </p:notesMasterIdLst>
  <p:handoutMasterIdLst>
    <p:handoutMasterId r:id="rId154"/>
  </p:handoutMasterIdLst>
  <p:sldIdLst>
    <p:sldId id="390" r:id="rId2"/>
    <p:sldId id="629" r:id="rId3"/>
    <p:sldId id="630" r:id="rId4"/>
    <p:sldId id="631" r:id="rId5"/>
    <p:sldId id="632" r:id="rId6"/>
    <p:sldId id="633" r:id="rId7"/>
    <p:sldId id="804" r:id="rId8"/>
    <p:sldId id="806" r:id="rId9"/>
    <p:sldId id="639" r:id="rId10"/>
    <p:sldId id="640" r:id="rId11"/>
    <p:sldId id="641" r:id="rId12"/>
    <p:sldId id="642" r:id="rId13"/>
    <p:sldId id="643" r:id="rId14"/>
    <p:sldId id="644" r:id="rId15"/>
    <p:sldId id="645" r:id="rId16"/>
    <p:sldId id="646" r:id="rId17"/>
    <p:sldId id="648" r:id="rId18"/>
    <p:sldId id="649" r:id="rId19"/>
    <p:sldId id="650" r:id="rId20"/>
    <p:sldId id="651" r:id="rId21"/>
    <p:sldId id="652" r:id="rId22"/>
    <p:sldId id="805" r:id="rId23"/>
    <p:sldId id="654" r:id="rId24"/>
    <p:sldId id="655" r:id="rId25"/>
    <p:sldId id="656" r:id="rId26"/>
    <p:sldId id="657" r:id="rId27"/>
    <p:sldId id="658" r:id="rId28"/>
    <p:sldId id="660" r:id="rId29"/>
    <p:sldId id="800" r:id="rId30"/>
    <p:sldId id="663" r:id="rId31"/>
    <p:sldId id="664" r:id="rId32"/>
    <p:sldId id="665" r:id="rId33"/>
    <p:sldId id="666" r:id="rId34"/>
    <p:sldId id="667" r:id="rId35"/>
    <p:sldId id="668" r:id="rId36"/>
    <p:sldId id="669" r:id="rId37"/>
    <p:sldId id="670" r:id="rId38"/>
    <p:sldId id="671" r:id="rId39"/>
    <p:sldId id="672" r:id="rId40"/>
    <p:sldId id="801" r:id="rId41"/>
    <p:sldId id="802" r:id="rId42"/>
    <p:sldId id="803" r:id="rId43"/>
    <p:sldId id="676" r:id="rId44"/>
    <p:sldId id="677" r:id="rId45"/>
    <p:sldId id="678" r:id="rId46"/>
    <p:sldId id="679" r:id="rId47"/>
    <p:sldId id="680" r:id="rId48"/>
    <p:sldId id="681" r:id="rId49"/>
    <p:sldId id="682" r:id="rId50"/>
    <p:sldId id="683" r:id="rId51"/>
    <p:sldId id="684" r:id="rId52"/>
    <p:sldId id="685" r:id="rId53"/>
    <p:sldId id="686" r:id="rId54"/>
    <p:sldId id="687" r:id="rId55"/>
    <p:sldId id="688" r:id="rId56"/>
    <p:sldId id="689" r:id="rId57"/>
    <p:sldId id="690" r:id="rId58"/>
    <p:sldId id="691" r:id="rId59"/>
    <p:sldId id="692" r:id="rId60"/>
    <p:sldId id="693" r:id="rId61"/>
    <p:sldId id="694" r:id="rId62"/>
    <p:sldId id="695" r:id="rId63"/>
    <p:sldId id="696" r:id="rId64"/>
    <p:sldId id="697" r:id="rId65"/>
    <p:sldId id="698" r:id="rId66"/>
    <p:sldId id="699" r:id="rId67"/>
    <p:sldId id="700" r:id="rId68"/>
    <p:sldId id="701" r:id="rId69"/>
    <p:sldId id="702" r:id="rId70"/>
    <p:sldId id="703" r:id="rId71"/>
    <p:sldId id="704" r:id="rId72"/>
    <p:sldId id="705" r:id="rId73"/>
    <p:sldId id="706" r:id="rId74"/>
    <p:sldId id="707" r:id="rId75"/>
    <p:sldId id="708" r:id="rId76"/>
    <p:sldId id="709" r:id="rId77"/>
    <p:sldId id="710" r:id="rId78"/>
    <p:sldId id="711" r:id="rId79"/>
    <p:sldId id="712" r:id="rId80"/>
    <p:sldId id="713" r:id="rId81"/>
    <p:sldId id="714" r:id="rId82"/>
    <p:sldId id="715" r:id="rId83"/>
    <p:sldId id="716" r:id="rId84"/>
    <p:sldId id="717" r:id="rId85"/>
    <p:sldId id="718" r:id="rId86"/>
    <p:sldId id="719" r:id="rId87"/>
    <p:sldId id="720" r:id="rId88"/>
    <p:sldId id="810" r:id="rId89"/>
    <p:sldId id="796" r:id="rId90"/>
    <p:sldId id="722" r:id="rId91"/>
    <p:sldId id="721" r:id="rId92"/>
    <p:sldId id="723" r:id="rId93"/>
    <p:sldId id="724" r:id="rId94"/>
    <p:sldId id="725" r:id="rId95"/>
    <p:sldId id="726" r:id="rId96"/>
    <p:sldId id="727" r:id="rId97"/>
    <p:sldId id="728" r:id="rId98"/>
    <p:sldId id="729" r:id="rId99"/>
    <p:sldId id="730" r:id="rId100"/>
    <p:sldId id="731" r:id="rId101"/>
    <p:sldId id="732" r:id="rId102"/>
    <p:sldId id="733" r:id="rId103"/>
    <p:sldId id="734" r:id="rId104"/>
    <p:sldId id="735" r:id="rId105"/>
    <p:sldId id="736" r:id="rId106"/>
    <p:sldId id="737" r:id="rId107"/>
    <p:sldId id="738" r:id="rId108"/>
    <p:sldId id="739" r:id="rId109"/>
    <p:sldId id="740" r:id="rId110"/>
    <p:sldId id="741" r:id="rId111"/>
    <p:sldId id="742" r:id="rId112"/>
    <p:sldId id="743" r:id="rId113"/>
    <p:sldId id="744" r:id="rId114"/>
    <p:sldId id="745" r:id="rId115"/>
    <p:sldId id="746" r:id="rId116"/>
    <p:sldId id="811" r:id="rId117"/>
    <p:sldId id="747" r:id="rId118"/>
    <p:sldId id="821" r:id="rId119"/>
    <p:sldId id="822" r:id="rId120"/>
    <p:sldId id="748" r:id="rId121"/>
    <p:sldId id="749" r:id="rId122"/>
    <p:sldId id="750" r:id="rId123"/>
    <p:sldId id="751" r:id="rId124"/>
    <p:sldId id="752" r:id="rId125"/>
    <p:sldId id="753" r:id="rId126"/>
    <p:sldId id="754" r:id="rId127"/>
    <p:sldId id="755" r:id="rId128"/>
    <p:sldId id="756" r:id="rId129"/>
    <p:sldId id="757" r:id="rId130"/>
    <p:sldId id="758" r:id="rId131"/>
    <p:sldId id="759" r:id="rId132"/>
    <p:sldId id="760" r:id="rId133"/>
    <p:sldId id="761" r:id="rId134"/>
    <p:sldId id="762" r:id="rId135"/>
    <p:sldId id="764" r:id="rId136"/>
    <p:sldId id="808" r:id="rId137"/>
    <p:sldId id="809" r:id="rId138"/>
    <p:sldId id="782" r:id="rId139"/>
    <p:sldId id="765" r:id="rId140"/>
    <p:sldId id="766" r:id="rId141"/>
    <p:sldId id="767" r:id="rId142"/>
    <p:sldId id="768" r:id="rId143"/>
    <p:sldId id="779" r:id="rId144"/>
    <p:sldId id="814" r:id="rId145"/>
    <p:sldId id="812" r:id="rId146"/>
    <p:sldId id="815" r:id="rId147"/>
    <p:sldId id="818" r:id="rId148"/>
    <p:sldId id="820" r:id="rId149"/>
    <p:sldId id="823" r:id="rId150"/>
    <p:sldId id="777" r:id="rId151"/>
    <p:sldId id="824" r:id="rId1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46" autoAdjust="0"/>
  </p:normalViewPr>
  <p:slideViewPr>
    <p:cSldViewPr snapToGrid="0" snapToObjects="1">
      <p:cViewPr>
        <p:scale>
          <a:sx n="43" d="100"/>
          <a:sy n="43" d="100"/>
        </p:scale>
        <p:origin x="-989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4DB84-46ED-D844-A04D-0127F9BAFA5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3B4FF-C15C-7A4F-B963-9AD9BF97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0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AEEB-5887-C048-9A08-B941B210A26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9D495-EF65-B54E-A8E2-E0218D4B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99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(11/13/15 10:43) -----</a:t>
            </a:r>
          </a:p>
          <a:p>
            <a:r>
              <a:rPr lang="en-US"/>
              <a:t>test 1-2-3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D495-EF65-B54E-A8E2-E0218D4B9D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(11/13/15 10:41) -----</a:t>
            </a:r>
          </a:p>
          <a:p>
            <a:r>
              <a:rPr lang="en-US"/>
              <a:t>test123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D495-EF65-B54E-A8E2-E0218D4B9DB4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F597-0365-3A40-B1A6-4ACE171A439B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6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2FBB-0DB9-A741-BA26-B69071B1EDB7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3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9D70-98BB-124A-9F69-B03137A9C13B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9C6E-211B-8F4A-9CAF-DE0D1C226777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5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FD7-3966-9346-824A-EE5D57C0A4A2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6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707-26E5-2E41-9F31-2F6C795F6BBF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7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46B7-CC9D-6043-9CE8-CC565675498E}" type="datetime1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AE13-AE3C-FB4B-8544-630F46577C2B}" type="datetime1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F6BA-4075-E945-BDC5-87B06DC44311}" type="datetime1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0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9231-9990-214E-812C-7BA626A98C9F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9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DCD0-62A5-F046-9843-AF7AA7F1EEBE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3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13194-7A50-1248-95D5-7BE6BF393311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9481" y="362824"/>
            <a:ext cx="6164097" cy="2526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Systematizing For Success</a:t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11" y="4954574"/>
            <a:ext cx="7715203" cy="140177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Marc Cunningham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Marc Cunningham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Download session workbook now a </a:t>
            </a:r>
            <a:r>
              <a:rPr lang="en-US" sz="2000" b="1" u="sng" dirty="0" smtClean="0">
                <a:solidFill>
                  <a:srgbClr val="0000FF"/>
                </a:solidFill>
              </a:rPr>
              <a:t>www.RentGrace.com/systems</a:t>
            </a:r>
            <a:endParaRPr lang="en-US" u="sng" dirty="0" smtClean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6" name="Picture 5" descr="Screen Shot 2016-12-02 at 3.04.4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5" y="2039947"/>
            <a:ext cx="7342862" cy="34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9" name="Picture 8" descr="Screen Shot 2015-08-14 at 10.25.1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3" y="489079"/>
            <a:ext cx="5673448" cy="56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>
            <a:normAutofit/>
          </a:bodyPr>
          <a:lstStyle/>
          <a:p>
            <a:r>
              <a:rPr lang="en-US" dirty="0" smtClean="0"/>
              <a:t>1 time per month with each individual </a:t>
            </a:r>
          </a:p>
          <a:p>
            <a:r>
              <a:rPr lang="en-US" dirty="0" smtClean="0"/>
              <a:t>Calendared</a:t>
            </a:r>
          </a:p>
          <a:p>
            <a:r>
              <a:rPr lang="en-US" dirty="0" smtClean="0"/>
              <a:t>30-60 min in length</a:t>
            </a:r>
          </a:p>
          <a:p>
            <a:r>
              <a:rPr lang="en-US" dirty="0" smtClean="0"/>
              <a:t>First 5 min is their personal time with me</a:t>
            </a:r>
          </a:p>
          <a:p>
            <a:r>
              <a:rPr lang="en-US" dirty="0" smtClean="0"/>
              <a:t>Address non-urgent questions /</a:t>
            </a:r>
            <a:r>
              <a:rPr lang="en-US" dirty="0"/>
              <a:t> </a:t>
            </a:r>
            <a:r>
              <a:rPr lang="en-US" dirty="0" smtClean="0"/>
              <a:t>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>
            <a:normAutofit/>
          </a:bodyPr>
          <a:lstStyle/>
          <a:p>
            <a:r>
              <a:rPr lang="en-US" dirty="0" smtClean="0"/>
              <a:t>1 time per month with each individual </a:t>
            </a:r>
          </a:p>
          <a:p>
            <a:r>
              <a:rPr lang="en-US" dirty="0" smtClean="0"/>
              <a:t>Calendared</a:t>
            </a:r>
          </a:p>
          <a:p>
            <a:r>
              <a:rPr lang="en-US" dirty="0" smtClean="0"/>
              <a:t>30-60 min in length</a:t>
            </a:r>
          </a:p>
          <a:p>
            <a:r>
              <a:rPr lang="en-US" dirty="0" smtClean="0"/>
              <a:t>First 5 min is their personal time with me</a:t>
            </a:r>
          </a:p>
          <a:p>
            <a:r>
              <a:rPr lang="en-US" dirty="0" smtClean="0"/>
              <a:t>Address non-urgent questions /</a:t>
            </a:r>
            <a:r>
              <a:rPr lang="en-US" dirty="0"/>
              <a:t>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Review 1 or 2 KRA’s in detail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questions to keep in mind while reviewing each Key Result Area (KRA):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Is the SM correct?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questions to keep in mind while reviewing each Key Result Area (KRA):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Is the SM correct?</a:t>
            </a:r>
          </a:p>
          <a:p>
            <a:pPr marL="514350" indent="-514350">
              <a:buAutoNum type="arabicPeriod"/>
            </a:pPr>
            <a:r>
              <a:rPr lang="en-US" dirty="0" smtClean="0"/>
              <a:t>Are you doing it the way the SM says?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questions to keep in mind while reviewing each Key Result Area (KRA):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Is the SM correct?</a:t>
            </a:r>
          </a:p>
          <a:p>
            <a:pPr marL="514350" indent="-514350">
              <a:buAutoNum type="arabicPeriod"/>
            </a:pPr>
            <a:r>
              <a:rPr lang="en-US" dirty="0" smtClean="0"/>
              <a:t>Are you doing it the way the SM says?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we improve the System?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/>
          <a:lstStyle/>
          <a:p>
            <a:r>
              <a:rPr lang="en-US" dirty="0"/>
              <a:t>I have a</a:t>
            </a:r>
            <a:r>
              <a:rPr lang="en-US" dirty="0" smtClean="0"/>
              <a:t> </a:t>
            </a:r>
            <a:r>
              <a:rPr lang="en-US" dirty="0"/>
              <a:t>‘team </a:t>
            </a:r>
            <a:r>
              <a:rPr lang="en-US" dirty="0" smtClean="0"/>
              <a:t>member coaching’ form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/>
          <a:lstStyle/>
          <a:p>
            <a:r>
              <a:rPr lang="en-US" dirty="0"/>
              <a:t>I have a</a:t>
            </a:r>
            <a:r>
              <a:rPr lang="en-US" dirty="0" smtClean="0"/>
              <a:t> </a:t>
            </a:r>
            <a:r>
              <a:rPr lang="en-US" dirty="0"/>
              <a:t>‘team </a:t>
            </a:r>
            <a:r>
              <a:rPr lang="en-US" dirty="0" smtClean="0"/>
              <a:t>member coaching’ form </a:t>
            </a:r>
          </a:p>
          <a:p>
            <a:r>
              <a:rPr lang="en-US" dirty="0" smtClean="0"/>
              <a:t>Team member fills out a PE sheet in advance of the meeting and gives to me at the meeting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/>
          <a:lstStyle/>
          <a:p>
            <a:r>
              <a:rPr lang="en-US" dirty="0"/>
              <a:t>I have a</a:t>
            </a:r>
            <a:r>
              <a:rPr lang="en-US" dirty="0" smtClean="0"/>
              <a:t> </a:t>
            </a:r>
            <a:r>
              <a:rPr lang="en-US" dirty="0"/>
              <a:t>‘team </a:t>
            </a:r>
            <a:r>
              <a:rPr lang="en-US" dirty="0" smtClean="0"/>
              <a:t>member coaching’ form </a:t>
            </a:r>
          </a:p>
          <a:p>
            <a:r>
              <a:rPr lang="en-US" dirty="0" smtClean="0"/>
              <a:t>Team member fills out a PE sheet in advance of the meeting and gives to me at the meeting</a:t>
            </a:r>
          </a:p>
          <a:p>
            <a:r>
              <a:rPr lang="en-US" dirty="0" smtClean="0"/>
              <a:t>Common </a:t>
            </a:r>
            <a:r>
              <a:rPr lang="en-US" dirty="0" err="1" smtClean="0"/>
              <a:t>vs</a:t>
            </a:r>
            <a:r>
              <a:rPr lang="en-US" dirty="0" smtClean="0"/>
              <a:t>  position specific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/>
          <a:lstStyle/>
          <a:p>
            <a:r>
              <a:rPr lang="en-US" dirty="0"/>
              <a:t>I have a</a:t>
            </a:r>
            <a:r>
              <a:rPr lang="en-US" dirty="0" smtClean="0"/>
              <a:t> </a:t>
            </a:r>
            <a:r>
              <a:rPr lang="en-US" dirty="0"/>
              <a:t>‘team </a:t>
            </a:r>
            <a:r>
              <a:rPr lang="en-US" dirty="0" smtClean="0"/>
              <a:t>member coaching’ form </a:t>
            </a:r>
          </a:p>
          <a:p>
            <a:r>
              <a:rPr lang="en-US" dirty="0" smtClean="0"/>
              <a:t>Team member fills out a PE sheet in advance of the meeting and gives to me at the meeting</a:t>
            </a:r>
          </a:p>
          <a:p>
            <a:r>
              <a:rPr lang="en-US" dirty="0" smtClean="0"/>
              <a:t>Common </a:t>
            </a:r>
            <a:r>
              <a:rPr lang="en-US" dirty="0" err="1" smtClean="0"/>
              <a:t>vs</a:t>
            </a:r>
            <a:r>
              <a:rPr lang="en-US" dirty="0" smtClean="0"/>
              <a:t>  position specific questions</a:t>
            </a:r>
          </a:p>
          <a:p>
            <a:r>
              <a:rPr lang="en-US" dirty="0" smtClean="0"/>
              <a:t>Review their self-scored measures of success for each Key Result Area (KRA)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156885"/>
            <a:ext cx="7583487" cy="37473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For </a:t>
            </a:r>
            <a:r>
              <a:rPr lang="en-US" sz="2400" dirty="0"/>
              <a:t>each item, circle the number corresponding to the percentage of your success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Director of Leasing - KRA 1: </a:t>
            </a:r>
            <a:br>
              <a:rPr lang="en-US" sz="2400" dirty="0" smtClean="0"/>
            </a:br>
            <a:r>
              <a:rPr lang="en-US" sz="2400" dirty="0" smtClean="0"/>
              <a:t>Phone Inquiries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Measure of Success:</a:t>
            </a:r>
            <a:br>
              <a:rPr lang="en-US" sz="2400" dirty="0" smtClean="0"/>
            </a:br>
            <a:r>
              <a:rPr lang="en-US" sz="2400" dirty="0" smtClean="0"/>
              <a:t>Return each </a:t>
            </a:r>
            <a:r>
              <a:rPr lang="en-US" sz="2400" dirty="0"/>
              <a:t>phone </a:t>
            </a:r>
            <a:r>
              <a:rPr lang="en-US" sz="2400" dirty="0" smtClean="0"/>
              <a:t>call </a:t>
            </a:r>
            <a:r>
              <a:rPr lang="en-US" sz="2400" dirty="0"/>
              <a:t>the same business day the message was left 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10%   2    3    4    5    6    7    8    </a:t>
            </a:r>
            <a:r>
              <a:rPr lang="en-US" sz="2400" dirty="0"/>
              <a:t>9 </a:t>
            </a:r>
            <a:r>
              <a:rPr lang="en-US" sz="2400" dirty="0" smtClean="0"/>
              <a:t>   100%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__________________________________________________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515569"/>
            <a:ext cx="7583487" cy="829938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4" name="Picture 3" descr="Screen Shot 2016-03-22 at 5.18.48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6" y="418352"/>
            <a:ext cx="6350000" cy="55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156885"/>
            <a:ext cx="7583487" cy="37473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For </a:t>
            </a:r>
            <a:r>
              <a:rPr lang="en-US" sz="2400" dirty="0"/>
              <a:t>each item, circle the number corresponding to the percentage of your success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Resident Services Coordinator - KRA </a:t>
            </a:r>
            <a:r>
              <a:rPr lang="en-US" sz="2400" dirty="0"/>
              <a:t>8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Re-invoicing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Measure of Success:</a:t>
            </a:r>
            <a:br>
              <a:rPr lang="en-US" sz="2400" dirty="0" smtClean="0"/>
            </a:br>
            <a:r>
              <a:rPr lang="en-US" sz="2400" dirty="0" smtClean="0"/>
              <a:t>Re-invoice all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vendor invoices within 48 business hours of receipt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10%   2    3    4    5    6    7    8    </a:t>
            </a:r>
            <a:r>
              <a:rPr lang="en-US" sz="2400" dirty="0"/>
              <a:t>9 </a:t>
            </a:r>
            <a:r>
              <a:rPr lang="en-US" sz="2400" dirty="0" smtClean="0"/>
              <a:t>   100%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_________________________________________________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515569"/>
            <a:ext cx="7583487" cy="829938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07949"/>
            <a:ext cx="7583487" cy="4660906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…Marc is </a:t>
            </a:r>
            <a:br>
              <a:rPr lang="en-US" sz="8000" dirty="0" smtClean="0"/>
            </a:br>
            <a:r>
              <a:rPr lang="en-US" sz="8000" dirty="0" smtClean="0"/>
              <a:t>naive &amp; gullible…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07949"/>
            <a:ext cx="7583487" cy="4660906"/>
          </a:xfrm>
        </p:spPr>
        <p:txBody>
          <a:bodyPr>
            <a:normAutofit/>
          </a:bodyPr>
          <a:lstStyle/>
          <a:p>
            <a:pPr algn="ctr"/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3" name="Picture 2" descr="Screen Shot 2016-12-02 at 3.26.5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9" y="13838"/>
            <a:ext cx="8587627" cy="68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156885"/>
            <a:ext cx="7583487" cy="37473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For </a:t>
            </a:r>
            <a:r>
              <a:rPr lang="en-US" sz="2400" dirty="0"/>
              <a:t>each item, circle the number corresponding to the percentage of your success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Resident Services Coordinator - KRA </a:t>
            </a:r>
            <a:r>
              <a:rPr lang="en-US" sz="2400" dirty="0"/>
              <a:t>8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Re-invoicing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Measure of Success:</a:t>
            </a:r>
            <a:br>
              <a:rPr lang="en-US" sz="2400" dirty="0" smtClean="0"/>
            </a:br>
            <a:r>
              <a:rPr lang="en-US" sz="2400" dirty="0" smtClean="0"/>
              <a:t>Re-invoice all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vendor invoices within 48 business hours of receipt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10%   2    3    4    5    6    7    8    </a:t>
            </a:r>
            <a:r>
              <a:rPr lang="en-US" sz="2400" dirty="0"/>
              <a:t>9 </a:t>
            </a:r>
            <a:r>
              <a:rPr lang="en-US" sz="2400" dirty="0" smtClean="0"/>
              <a:t>   100%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_________________________________________________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515569"/>
            <a:ext cx="7583487" cy="829938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4345818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3" name="Picture 2" descr="Screen Shot 2016-03-14 at 10.36.3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0" y="579864"/>
            <a:ext cx="8187765" cy="479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4824" y="5498353"/>
            <a:ext cx="690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r>
              <a:rPr lang="en-US" b="1" dirty="0" smtClean="0"/>
              <a:t>   Haw</a:t>
            </a:r>
            <a:r>
              <a:rPr lang="en-US" sz="2000" b="1" dirty="0" smtClean="0"/>
              <a:t>thorne Works, Cicero, Illinois </a:t>
            </a:r>
            <a:r>
              <a:rPr lang="en-US" sz="2000" b="1" dirty="0"/>
              <a:t> </a:t>
            </a:r>
            <a:r>
              <a:rPr lang="en-US" sz="2000" b="1" dirty="0" smtClean="0"/>
              <a:t>   1905 – 1983 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572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4345818"/>
          </a:xfrm>
        </p:spPr>
        <p:txBody>
          <a:bodyPr/>
          <a:lstStyle/>
          <a:p>
            <a:pPr algn="ctr"/>
            <a:r>
              <a:rPr lang="en-US" u="sng" dirty="0" smtClean="0"/>
              <a:t>Hawthorn Effect: </a:t>
            </a:r>
            <a:r>
              <a:rPr lang="en-US" dirty="0" smtClean="0"/>
              <a:t>When people think their work is being measured, their productivity increases.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4345818"/>
          </a:xfrm>
        </p:spPr>
        <p:txBody>
          <a:bodyPr/>
          <a:lstStyle/>
          <a:p>
            <a:pPr algn="ctr"/>
            <a:r>
              <a:rPr lang="en-US" u="sng" dirty="0" smtClean="0"/>
              <a:t>Hawthorn Effect: </a:t>
            </a:r>
            <a:r>
              <a:rPr lang="en-US" dirty="0" smtClean="0"/>
              <a:t>When people </a:t>
            </a:r>
            <a:r>
              <a:rPr lang="en-US" sz="5400" b="1" u="sng" dirty="0" smtClean="0">
                <a:solidFill>
                  <a:srgbClr val="FF0000"/>
                </a:solidFill>
              </a:rPr>
              <a:t>THINK</a:t>
            </a:r>
            <a:r>
              <a:rPr lang="en-US" dirty="0" smtClean="0"/>
              <a:t> their work is being measured, their productivity increases.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End with feedback, encouragement, compliments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7" name="Picture 6" descr="Screen Shot 2017-03-21 at 9.09.3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33" y="140261"/>
            <a:ext cx="7631574" cy="65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6" name="Picture 5" descr="Screen Shot 2017-03-21 at 9.11.3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0" cy="62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095" y="6510970"/>
            <a:ext cx="827705" cy="2105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4" name="Picture 3" descr="Screen Shot 2015-11-13 at 10.51.2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455"/>
            <a:ext cx="8076724" cy="60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8000" u="sng" dirty="0" smtClean="0"/>
              <a:t>System Manual Overview</a:t>
            </a:r>
          </a:p>
          <a:p>
            <a:pPr marL="0" indent="0">
              <a:buNone/>
            </a:pPr>
            <a:r>
              <a:rPr lang="en-US" sz="6000" dirty="0"/>
              <a:t>The system shall run the business, and the team members shall run the system. </a:t>
            </a:r>
          </a:p>
          <a:p>
            <a:pPr marL="0" indent="0">
              <a:buNone/>
            </a:pPr>
            <a:r>
              <a:rPr lang="en-US" sz="6000" dirty="0"/>
              <a:t>Systems are simply road maps or instructions that allow the Grace Management processes to be repeated and easily duplicated.</a:t>
            </a:r>
          </a:p>
          <a:p>
            <a:pPr marL="0" indent="0" algn="ctr">
              <a:buNone/>
            </a:pPr>
            <a:endParaRPr lang="en-US" sz="6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 smtClean="0"/>
              <a:t>Property </a:t>
            </a:r>
            <a:r>
              <a:rPr lang="en-US" sz="4200" dirty="0"/>
              <a:t>management done on a large scale is an extremely complex business with many moving parts. In order for Grace </a:t>
            </a:r>
            <a:r>
              <a:rPr lang="en-US" sz="4200" dirty="0" smtClean="0"/>
              <a:t>Management </a:t>
            </a:r>
            <a:r>
              <a:rPr lang="en-US" sz="4200" dirty="0"/>
              <a:t>to be successful, it must be </a:t>
            </a:r>
            <a:r>
              <a:rPr lang="en-US" sz="4200" u="sng" dirty="0"/>
              <a:t>consistent.</a:t>
            </a:r>
            <a:endParaRPr lang="en-US" sz="4200" dirty="0"/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purpose of the system manual is to provide a </a:t>
            </a:r>
            <a:r>
              <a:rPr lang="en-US" sz="4400" u="sng" dirty="0"/>
              <a:t>consistent</a:t>
            </a:r>
            <a:r>
              <a:rPr lang="en-US" sz="4400" dirty="0"/>
              <a:t> and specific way of doing business, and to ensure that each property, resident, owner, and as much as possible, each situation, are treated the same.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Also </a:t>
            </a:r>
            <a:r>
              <a:rPr lang="en-US" sz="4400" dirty="0"/>
              <a:t>to define </a:t>
            </a:r>
            <a:r>
              <a:rPr lang="en-US" sz="4400" u="sng" dirty="0"/>
              <a:t>HOW</a:t>
            </a:r>
            <a:r>
              <a:rPr lang="en-US" sz="4400" dirty="0"/>
              <a:t> Grace </a:t>
            </a:r>
            <a:r>
              <a:rPr lang="en-US" sz="4400" dirty="0" smtClean="0"/>
              <a:t>Management </a:t>
            </a:r>
            <a:r>
              <a:rPr lang="en-US" sz="4400" dirty="0"/>
              <a:t>will do property management. </a:t>
            </a:r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System Manual will provide each team member with specific </a:t>
            </a:r>
            <a:r>
              <a:rPr lang="en-US" sz="4400" u="sng" dirty="0"/>
              <a:t>KRA’s</a:t>
            </a:r>
            <a:r>
              <a:rPr lang="en-US" sz="4400" dirty="0"/>
              <a:t> (Key Result </a:t>
            </a:r>
            <a:r>
              <a:rPr lang="en-US" sz="4500" dirty="0"/>
              <a:t>Areas) for which they are responsible </a:t>
            </a:r>
            <a:r>
              <a:rPr lang="en-US" sz="4500" dirty="0" smtClean="0"/>
              <a:t>and a specific </a:t>
            </a:r>
            <a:r>
              <a:rPr lang="en-US" sz="4500" u="sng" dirty="0" smtClean="0"/>
              <a:t>measure </a:t>
            </a:r>
            <a:r>
              <a:rPr lang="en-US" sz="4500" u="sng" dirty="0"/>
              <a:t>of success</a:t>
            </a:r>
            <a:r>
              <a:rPr lang="en-US" sz="4500" dirty="0"/>
              <a:t> for each </a:t>
            </a:r>
            <a:r>
              <a:rPr lang="en-US" sz="4400" dirty="0"/>
              <a:t>KRA, so that each team member always knows whether or not they are succeeding.</a:t>
            </a:r>
          </a:p>
          <a:p>
            <a:pPr marL="0" indent="0">
              <a:buNone/>
            </a:pPr>
            <a:r>
              <a:rPr lang="en-US" sz="4000" dirty="0"/>
              <a:t> </a:t>
            </a:r>
            <a:endParaRPr lang="en-US" sz="6000" dirty="0"/>
          </a:p>
          <a:p>
            <a:pPr marL="0" indent="0" algn="ctr">
              <a:buNone/>
            </a:pPr>
            <a:endParaRPr lang="en-US" sz="6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 </a:t>
            </a:r>
          </a:p>
          <a:p>
            <a:pPr marL="0" indent="0">
              <a:buNone/>
            </a:pPr>
            <a:r>
              <a:rPr lang="en-US" sz="4000" dirty="0"/>
              <a:t>Team members should always refer to their specific </a:t>
            </a:r>
            <a:r>
              <a:rPr lang="en-US" sz="4000" u="sng" dirty="0"/>
              <a:t>system manual</a:t>
            </a:r>
            <a:r>
              <a:rPr lang="en-US" sz="4000" dirty="0"/>
              <a:t> to determine the answer to a question before bringing that question to the Director of Operations.</a:t>
            </a:r>
          </a:p>
          <a:p>
            <a:pPr marL="0" indent="0">
              <a:buNone/>
            </a:pPr>
            <a:r>
              <a:rPr lang="en-US" sz="4000" dirty="0"/>
              <a:t> </a:t>
            </a:r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 </a:t>
            </a:r>
          </a:p>
          <a:p>
            <a:pPr marL="0" indent="0">
              <a:buNone/>
            </a:pPr>
            <a:r>
              <a:rPr lang="en-US" sz="4000" dirty="0"/>
              <a:t>Any deviation outside of the system must be recognized as an </a:t>
            </a:r>
            <a:r>
              <a:rPr lang="en-US" sz="4000" u="sng" dirty="0"/>
              <a:t>exception to the system</a:t>
            </a:r>
            <a:r>
              <a:rPr lang="en-US" sz="4000" dirty="0"/>
              <a:t>. While exceptions are necessary from time to time, each exception is by nature </a:t>
            </a:r>
            <a:r>
              <a:rPr lang="en-US" sz="4000" u="sng" dirty="0"/>
              <a:t>inefficient</a:t>
            </a:r>
            <a:r>
              <a:rPr lang="en-US" sz="4000" dirty="0"/>
              <a:t>, and should therefore be avoided.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fontScale="92500"/>
          </a:bodyPr>
          <a:lstStyle/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Each team member shall constantly work to improve the system. One purpose of the monthly Performance / </a:t>
            </a:r>
            <a:r>
              <a:rPr lang="en-US" sz="4000" dirty="0" smtClean="0"/>
              <a:t>Evaluation (PE) </a:t>
            </a:r>
            <a:r>
              <a:rPr lang="en-US" sz="4000" dirty="0"/>
              <a:t>meeting with the Director of Operations is to ensure that on-going system improvements are suggested, </a:t>
            </a:r>
            <a:r>
              <a:rPr lang="en-US" sz="4000" dirty="0" smtClean="0"/>
              <a:t>discussed, </a:t>
            </a:r>
            <a:r>
              <a:rPr lang="en-US" sz="4000" dirty="0"/>
              <a:t>and implemented.</a:t>
            </a:r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15 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	Does it stifle employee creativity?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	Does it stifle employee creativity?</a:t>
            </a:r>
          </a:p>
          <a:p>
            <a:endParaRPr lang="en-US" sz="4000" dirty="0" smtClean="0"/>
          </a:p>
          <a:p>
            <a:r>
              <a:rPr lang="en-US" sz="4000" dirty="0" smtClean="0"/>
              <a:t>2.	Can the SM be in digital format?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0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6000" u="sng" dirty="0" smtClean="0"/>
              <a:t>System: </a:t>
            </a:r>
          </a:p>
          <a:p>
            <a:pPr marL="0" indent="0" algn="ctr">
              <a:buNone/>
            </a:pPr>
            <a:r>
              <a:rPr lang="en-US" sz="6000" smtClean="0"/>
              <a:t>“The </a:t>
            </a:r>
            <a:r>
              <a:rPr lang="en-US" sz="6000" dirty="0" smtClean="0"/>
              <a:t>way we do it here”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	Does it stifle employee creativity?</a:t>
            </a:r>
          </a:p>
          <a:p>
            <a:endParaRPr lang="en-US" sz="4000" dirty="0" smtClean="0"/>
          </a:p>
          <a:p>
            <a:r>
              <a:rPr lang="en-US" sz="4000" dirty="0" smtClean="0"/>
              <a:t>2.	Can the SM be in digital format?</a:t>
            </a:r>
          </a:p>
          <a:p>
            <a:endParaRPr lang="en-US" sz="4000" dirty="0" smtClean="0"/>
          </a:p>
          <a:p>
            <a:r>
              <a:rPr lang="en-US" sz="4000" dirty="0" smtClean="0"/>
              <a:t>3.	When should I step outside the SM?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	Does it stifle employee creativity?</a:t>
            </a:r>
          </a:p>
          <a:p>
            <a:endParaRPr lang="en-US" sz="4000" dirty="0" smtClean="0"/>
          </a:p>
          <a:p>
            <a:r>
              <a:rPr lang="en-US" sz="4000" dirty="0" smtClean="0"/>
              <a:t>2.	Can the SM be in digital format?</a:t>
            </a:r>
          </a:p>
          <a:p>
            <a:endParaRPr lang="en-US" sz="4000" dirty="0" smtClean="0"/>
          </a:p>
          <a:p>
            <a:r>
              <a:rPr lang="en-US" sz="4000" dirty="0" smtClean="0"/>
              <a:t>3.	When should I step outside the SM?</a:t>
            </a:r>
          </a:p>
          <a:p>
            <a:endParaRPr lang="en-US" sz="4000" dirty="0" smtClean="0"/>
          </a:p>
          <a:p>
            <a:r>
              <a:rPr lang="en-US" sz="4000" dirty="0" smtClean="0"/>
              <a:t>4.	Should the boss have a SM?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5.	How </a:t>
            </a:r>
            <a:r>
              <a:rPr lang="en-US" sz="4000" dirty="0"/>
              <a:t>well should employees know </a:t>
            </a:r>
            <a:r>
              <a:rPr lang="en-US" sz="4000" dirty="0" smtClean="0"/>
              <a:t>	their </a:t>
            </a:r>
            <a:r>
              <a:rPr lang="en-US" sz="4000" dirty="0"/>
              <a:t>SM</a:t>
            </a:r>
            <a:r>
              <a:rPr lang="en-US" sz="4000" dirty="0" smtClean="0"/>
              <a:t>?</a:t>
            </a:r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5"/>
            </a:pPr>
            <a:r>
              <a:rPr lang="en-US" sz="4000" dirty="0" smtClean="0"/>
              <a:t> How </a:t>
            </a:r>
            <a:r>
              <a:rPr lang="en-US" sz="4000" dirty="0"/>
              <a:t>well should employees know </a:t>
            </a:r>
            <a:r>
              <a:rPr lang="en-US" sz="4000" dirty="0" smtClean="0"/>
              <a:t>	their </a:t>
            </a:r>
            <a:r>
              <a:rPr lang="en-US" sz="4000" dirty="0"/>
              <a:t>SM</a:t>
            </a:r>
            <a:r>
              <a:rPr lang="en-US" sz="4000" dirty="0" smtClean="0"/>
              <a:t>?</a:t>
            </a:r>
          </a:p>
          <a:p>
            <a:pPr marL="742950" indent="-742950">
              <a:buAutoNum type="arabicPeriod" startAt="5"/>
            </a:pPr>
            <a:endParaRPr lang="en-US" sz="4000" dirty="0"/>
          </a:p>
          <a:p>
            <a:r>
              <a:rPr lang="en-US" sz="4000" dirty="0" smtClean="0"/>
              <a:t>6.	Can 1 person have multiple SM’s?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5"/>
            </a:pPr>
            <a:r>
              <a:rPr lang="en-US" sz="4000" dirty="0" smtClean="0"/>
              <a:t> How </a:t>
            </a:r>
            <a:r>
              <a:rPr lang="en-US" sz="4000" dirty="0"/>
              <a:t>well should employees know </a:t>
            </a:r>
            <a:r>
              <a:rPr lang="en-US" sz="4000" dirty="0" smtClean="0"/>
              <a:t>	their </a:t>
            </a:r>
            <a:r>
              <a:rPr lang="en-US" sz="4000" dirty="0"/>
              <a:t>SM</a:t>
            </a:r>
            <a:r>
              <a:rPr lang="en-US" sz="4000" dirty="0" smtClean="0"/>
              <a:t>?</a:t>
            </a:r>
          </a:p>
          <a:p>
            <a:pPr marL="742950" indent="-742950">
              <a:buAutoNum type="arabicPeriod" startAt="5"/>
            </a:pPr>
            <a:endParaRPr lang="en-US" sz="4000" dirty="0"/>
          </a:p>
          <a:p>
            <a:pPr marL="742950" indent="-742950">
              <a:buAutoNum type="arabicPeriod" startAt="6"/>
            </a:pPr>
            <a:r>
              <a:rPr lang="en-US" sz="4000" dirty="0" smtClean="0"/>
              <a:t> Can 1 person have multiple SM’s?</a:t>
            </a:r>
          </a:p>
          <a:p>
            <a:pPr marL="742950" indent="-742950">
              <a:buAutoNum type="arabicPeriod" startAt="6"/>
            </a:pPr>
            <a:endParaRPr lang="en-US" sz="4000" dirty="0" smtClean="0"/>
          </a:p>
          <a:p>
            <a:r>
              <a:rPr lang="en-US" sz="4000" dirty="0" smtClean="0"/>
              <a:t>7.	What should NOT go into a SM?</a:t>
            </a:r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8"/>
            </a:pPr>
            <a:r>
              <a:rPr lang="en-US" sz="4000" dirty="0" smtClean="0"/>
              <a:t>Should </a:t>
            </a:r>
            <a:r>
              <a:rPr lang="en-US" sz="4000" dirty="0"/>
              <a:t>I still </a:t>
            </a:r>
            <a:r>
              <a:rPr lang="en-US" sz="4000" dirty="0" smtClean="0"/>
              <a:t>do </a:t>
            </a:r>
            <a:r>
              <a:rPr lang="en-US" sz="4000" dirty="0"/>
              <a:t>annual </a:t>
            </a:r>
            <a:r>
              <a:rPr lang="en-US" sz="4000" dirty="0" smtClean="0"/>
              <a:t>reviews?</a:t>
            </a:r>
          </a:p>
          <a:p>
            <a:pPr marL="742950" indent="-742950">
              <a:buAutoNum type="arabicPeriod" startAt="8"/>
            </a:pPr>
            <a:endParaRPr lang="en-US" sz="4000" dirty="0"/>
          </a:p>
          <a:p>
            <a:pPr marL="742950" indent="-742950">
              <a:buAutoNum type="arabicPeriod" startAt="8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8"/>
            </a:pPr>
            <a:r>
              <a:rPr lang="en-US" sz="4000" dirty="0" smtClean="0"/>
              <a:t>Should </a:t>
            </a:r>
            <a:r>
              <a:rPr lang="en-US" sz="4000" dirty="0"/>
              <a:t>I still </a:t>
            </a:r>
            <a:r>
              <a:rPr lang="en-US" sz="4000" dirty="0" smtClean="0"/>
              <a:t>do </a:t>
            </a:r>
            <a:r>
              <a:rPr lang="en-US" sz="4000" dirty="0"/>
              <a:t>annual </a:t>
            </a:r>
            <a:r>
              <a:rPr lang="en-US" sz="4000" dirty="0" smtClean="0"/>
              <a:t>reviews?</a:t>
            </a:r>
          </a:p>
          <a:p>
            <a:pPr marL="742950" indent="-742950">
              <a:buAutoNum type="arabicPeriod" startAt="8"/>
            </a:pPr>
            <a:endParaRPr lang="en-US" sz="4000" dirty="0"/>
          </a:p>
          <a:p>
            <a:pPr marL="742950" indent="-742950">
              <a:buFontTx/>
              <a:buAutoNum type="arabicPeriod" startAt="8"/>
            </a:pPr>
            <a:r>
              <a:rPr lang="en-US" sz="4000" dirty="0"/>
              <a:t>What about small </a:t>
            </a:r>
            <a:r>
              <a:rPr lang="en-US" sz="4000" dirty="0" err="1"/>
              <a:t>misc</a:t>
            </a:r>
            <a:r>
              <a:rPr lang="en-US" sz="4000" dirty="0"/>
              <a:t> tasks, where should they go in the SM?</a:t>
            </a:r>
          </a:p>
          <a:p>
            <a:pPr marL="742950" indent="-742950">
              <a:buAutoNum type="arabicPeriod" startAt="8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898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8"/>
            </a:pPr>
            <a:r>
              <a:rPr lang="en-US" sz="4000" dirty="0" smtClean="0"/>
              <a:t>Should </a:t>
            </a:r>
            <a:r>
              <a:rPr lang="en-US" sz="4000" dirty="0"/>
              <a:t>I still </a:t>
            </a:r>
            <a:r>
              <a:rPr lang="en-US" sz="4000" dirty="0" smtClean="0"/>
              <a:t>do </a:t>
            </a:r>
            <a:r>
              <a:rPr lang="en-US" sz="4000" dirty="0"/>
              <a:t>annual </a:t>
            </a:r>
            <a:r>
              <a:rPr lang="en-US" sz="4000" dirty="0" smtClean="0"/>
              <a:t>reviews?</a:t>
            </a:r>
          </a:p>
          <a:p>
            <a:pPr marL="742950" indent="-742950">
              <a:buAutoNum type="arabicPeriod" startAt="8"/>
            </a:pPr>
            <a:endParaRPr lang="en-US" sz="4000" dirty="0"/>
          </a:p>
          <a:p>
            <a:pPr marL="742950" indent="-742950">
              <a:buFontTx/>
              <a:buAutoNum type="arabicPeriod" startAt="8"/>
            </a:pPr>
            <a:r>
              <a:rPr lang="en-US" sz="4000" dirty="0"/>
              <a:t>What about small </a:t>
            </a:r>
            <a:r>
              <a:rPr lang="en-US" sz="4000" dirty="0" err="1"/>
              <a:t>misc</a:t>
            </a:r>
            <a:r>
              <a:rPr lang="en-US" sz="4000" dirty="0"/>
              <a:t> tasks, where should they go in the SM</a:t>
            </a:r>
            <a:r>
              <a:rPr lang="en-US" sz="4000" dirty="0" smtClean="0"/>
              <a:t>?</a:t>
            </a:r>
          </a:p>
          <a:p>
            <a:pPr marL="742950" indent="-742950">
              <a:buFontTx/>
              <a:buAutoNum type="arabicPeriod" startAt="8"/>
            </a:pPr>
            <a:endParaRPr lang="en-US" sz="4000" dirty="0"/>
          </a:p>
          <a:p>
            <a:pPr marL="742950" indent="-742950">
              <a:buFontTx/>
              <a:buAutoNum type="arabicPeriod" startAt="8"/>
            </a:pPr>
            <a:r>
              <a:rPr lang="en-US" sz="4000" dirty="0"/>
              <a:t>This won’t work for me because I don’t have the “personality” for it</a:t>
            </a:r>
            <a:r>
              <a:rPr lang="en-US" sz="4000" dirty="0" smtClean="0"/>
              <a:t>.</a:t>
            </a:r>
            <a:r>
              <a:rPr lang="en-US" sz="40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2400" dirty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endParaRPr lang="en-US" sz="2400" dirty="0"/>
          </a:p>
          <a:p>
            <a:pPr marL="742950" indent="-742950">
              <a:buFontTx/>
              <a:buAutoNum type="arabicPeriod" startAt="8"/>
            </a:pPr>
            <a:endParaRPr lang="en-US" sz="4000" dirty="0"/>
          </a:p>
          <a:p>
            <a:pPr marL="742950" indent="-742950">
              <a:buFontTx/>
              <a:buAutoNum type="arabicPeriod" startAt="8"/>
            </a:pPr>
            <a:endParaRPr lang="en-US" sz="4000" dirty="0"/>
          </a:p>
          <a:p>
            <a:pPr marL="742950" indent="-742950">
              <a:buAutoNum type="arabicPeriod" startAt="8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Second Rule of the Army: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“If it’s stupid but works, 		it’s not stupid”</a:t>
            </a:r>
          </a:p>
          <a:p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11.	Do all employees report to the ‘boss’ 	for the Performance Evaluation (PE) 	meetings?</a:t>
            </a:r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7200" dirty="0" smtClean="0"/>
              <a:t>Documented Automation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11"/>
            </a:pPr>
            <a:r>
              <a:rPr lang="en-US" sz="4000" dirty="0" smtClean="0"/>
              <a:t> Do all employees report to the ‘boss’ 	for the Performance Evaluation (PE) 	meetings?</a:t>
            </a:r>
          </a:p>
          <a:p>
            <a:pPr marL="742950" indent="-742950">
              <a:buAutoNum type="arabicPeriod" startAt="11"/>
            </a:pPr>
            <a:endParaRPr lang="en-US" sz="4000" dirty="0" smtClean="0"/>
          </a:p>
          <a:p>
            <a:r>
              <a:rPr lang="en-US" sz="4000" dirty="0" smtClean="0"/>
              <a:t>12.	Does </a:t>
            </a:r>
            <a:r>
              <a:rPr lang="en-US" sz="4000" dirty="0"/>
              <a:t>it have to be all or nothing, or </a:t>
            </a:r>
            <a:r>
              <a:rPr lang="en-US" sz="4000" dirty="0" smtClean="0"/>
              <a:t>	can </a:t>
            </a:r>
            <a:r>
              <a:rPr lang="en-US" sz="4000" dirty="0"/>
              <a:t>I implement a few pieces of this </a:t>
            </a:r>
            <a:r>
              <a:rPr lang="en-US" sz="4000" dirty="0" smtClean="0"/>
              <a:t>	concept</a:t>
            </a:r>
            <a:r>
              <a:rPr lang="en-US" sz="4000" dirty="0"/>
              <a:t>?</a:t>
            </a:r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13.	How often should the System 	Manuals be updated?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13.	How often should the System 	Manuals be updated?</a:t>
            </a:r>
          </a:p>
          <a:p>
            <a:endParaRPr lang="en-US" sz="4000" dirty="0" smtClean="0"/>
          </a:p>
          <a:p>
            <a:r>
              <a:rPr lang="en-US" sz="4000" dirty="0" smtClean="0"/>
              <a:t>14.	Is it hard to change the System 	Manuals with company growth?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359"/>
            <a:ext cx="7583487" cy="729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FAQs &amp; Tips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116" y="2067026"/>
            <a:ext cx="900888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eriod" startAt="15"/>
            </a:pPr>
            <a:r>
              <a:rPr lang="en-US" sz="4000" dirty="0" smtClean="0"/>
              <a:t>Should </a:t>
            </a:r>
            <a:r>
              <a:rPr lang="en-US" sz="4000" dirty="0"/>
              <a:t>every aspect of the business be ‘systematized’?</a:t>
            </a:r>
          </a:p>
          <a:p>
            <a:pPr marL="742950" indent="-742950">
              <a:buAutoNum type="arabicPeriod" startAt="15"/>
            </a:pPr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u="sng" dirty="0"/>
              <a:t>5</a:t>
            </a:r>
            <a:r>
              <a:rPr lang="en-US" sz="6000" u="sng" dirty="0" smtClean="0"/>
              <a:t> Final Thoughts:</a:t>
            </a:r>
          </a:p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endParaRPr lang="en-US" sz="660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1. The Foundation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Variation is evil</a:t>
            </a:r>
          </a:p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endParaRPr lang="en-US" sz="660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2. The Importance of People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Even the best system, if run by the wrong people</a:t>
            </a:r>
            <a:r>
              <a:rPr lang="mr-IN" sz="6000" dirty="0" smtClean="0">
                <a:solidFill>
                  <a:srgbClr val="FF0000"/>
                </a:solidFill>
              </a:rPr>
              <a:t>…</a:t>
            </a:r>
            <a:r>
              <a:rPr lang="en-US" sz="6000" dirty="0" smtClean="0">
                <a:solidFill>
                  <a:srgbClr val="FF0000"/>
                </a:solidFill>
              </a:rPr>
              <a:t>  will fail</a:t>
            </a:r>
            <a:endParaRPr lang="en-US" sz="6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endParaRPr lang="en-US" sz="660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3</a:t>
            </a:r>
            <a:r>
              <a:rPr lang="en-US" sz="4000" dirty="0" smtClean="0"/>
              <a:t>. The Importance of Execution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A mediocre system run well, will be more effective than a great system run poorly</a:t>
            </a:r>
            <a:endParaRPr lang="en-US" sz="6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endParaRPr lang="en-US" sz="660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4. A System Manual Proverb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u="sng" dirty="0" smtClean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Your job </a:t>
            </a:r>
            <a:r>
              <a:rPr lang="en-US" sz="6000" dirty="0">
                <a:solidFill>
                  <a:srgbClr val="FF0000"/>
                </a:solidFill>
              </a:rPr>
              <a:t>is to </a:t>
            </a:r>
            <a:r>
              <a:rPr lang="en-US" sz="6000" u="sng" dirty="0">
                <a:solidFill>
                  <a:srgbClr val="FF0000"/>
                </a:solidFill>
              </a:rPr>
              <a:t>build</a:t>
            </a:r>
            <a:r>
              <a:rPr lang="en-US" sz="6000" dirty="0">
                <a:solidFill>
                  <a:srgbClr val="FF0000"/>
                </a:solidFill>
              </a:rPr>
              <a:t> the System,</a:t>
            </a:r>
            <a:br>
              <a:rPr lang="en-US" sz="6000" dirty="0">
                <a:solidFill>
                  <a:srgbClr val="FF0000"/>
                </a:solidFill>
              </a:rPr>
            </a:br>
            <a:endParaRPr lang="en-US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The team members job </a:t>
            </a:r>
            <a:r>
              <a:rPr lang="en-US" sz="6000" dirty="0">
                <a:solidFill>
                  <a:srgbClr val="FF0000"/>
                </a:solidFill>
              </a:rPr>
              <a:t>is to </a:t>
            </a:r>
            <a:r>
              <a:rPr lang="en-US" sz="6000" u="sng" dirty="0">
                <a:solidFill>
                  <a:srgbClr val="FF0000"/>
                </a:solidFill>
              </a:rPr>
              <a:t>run</a:t>
            </a:r>
            <a:r>
              <a:rPr lang="en-US" sz="6000" dirty="0">
                <a:solidFill>
                  <a:srgbClr val="FF0000"/>
                </a:solidFill>
              </a:rPr>
              <a:t> the System,</a:t>
            </a:r>
            <a:br>
              <a:rPr lang="en-US" sz="6000" dirty="0">
                <a:solidFill>
                  <a:srgbClr val="FF0000"/>
                </a:solidFill>
              </a:rPr>
            </a:br>
            <a:endParaRPr lang="en-US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the </a:t>
            </a:r>
            <a:r>
              <a:rPr lang="en-US" sz="6000" u="sng" dirty="0">
                <a:solidFill>
                  <a:srgbClr val="FF0000"/>
                </a:solidFill>
              </a:rPr>
              <a:t>SYSTEMS</a:t>
            </a:r>
            <a:r>
              <a:rPr lang="en-US" sz="6000" dirty="0">
                <a:solidFill>
                  <a:srgbClr val="FF0000"/>
                </a:solidFill>
              </a:rPr>
              <a:t> job is to make the business successful</a:t>
            </a:r>
          </a:p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endParaRPr lang="en-US" sz="660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You Do Noble Work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7200" dirty="0" smtClean="0"/>
              <a:t>Playbook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43617"/>
            <a:ext cx="7583487" cy="44531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	</a:t>
            </a:r>
            <a:r>
              <a:rPr lang="en-US" dirty="0" smtClean="0"/>
              <a:t>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D</a:t>
            </a:r>
            <a:r>
              <a:rPr lang="en-US" dirty="0" smtClean="0"/>
              <a:t>ownload a free sample of each of the 9 Grace Management System Manuals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 smtClean="0"/>
              <a:t>www.RentGrace.com</a:t>
            </a:r>
            <a:r>
              <a:rPr lang="en-US" dirty="0" smtClean="0"/>
              <a:t>/systems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u="sng" dirty="0" err="1" smtClean="0">
                <a:solidFill>
                  <a:schemeClr val="tx2"/>
                </a:solidFill>
              </a:rPr>
              <a:t>Success@RentGrace.com</a:t>
            </a:r>
            <a:r>
              <a:rPr lang="en-US" sz="4000" u="sng" dirty="0" smtClean="0">
                <a:solidFill>
                  <a:schemeClr val="tx2"/>
                </a:solidFill>
              </a:rPr>
              <a:t/>
            </a:r>
            <a:br>
              <a:rPr lang="en-US" sz="4000" u="sng" dirty="0" smtClean="0">
                <a:solidFill>
                  <a:schemeClr val="tx2"/>
                </a:solidFill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068856"/>
            <a:ext cx="758348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2015 Marc Cunningham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100" dirty="0" smtClean="0"/>
              <a:t>.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pic>
        <p:nvPicPr>
          <p:cNvPr id="5" name="Content Placeholder 4" descr="Screen Shot 2016-12-02 at 3.10.19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r="6171"/>
          <a:stretch>
            <a:fillRect/>
          </a:stretch>
        </p:blipFill>
        <p:spPr>
          <a:xfrm>
            <a:off x="1" y="274638"/>
            <a:ext cx="9144000" cy="63088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7200" dirty="0" smtClean="0"/>
              <a:t>Roadmap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8000" u="sng" dirty="0" smtClean="0"/>
              <a:t>System Manual Overview</a:t>
            </a:r>
          </a:p>
          <a:p>
            <a:pPr marL="0" indent="0">
              <a:buNone/>
            </a:pPr>
            <a:r>
              <a:rPr lang="en-US" sz="6000" dirty="0"/>
              <a:t>The system shall run the business, and the team members shall run the system. </a:t>
            </a:r>
          </a:p>
          <a:p>
            <a:pPr marL="0" indent="0">
              <a:buNone/>
            </a:pPr>
            <a:r>
              <a:rPr lang="en-US" sz="6000" dirty="0"/>
              <a:t>Systems are simply road maps or instructions that allow the Grace Management </a:t>
            </a:r>
            <a:r>
              <a:rPr lang="en-US" sz="6000" dirty="0" smtClean="0"/>
              <a:t>process </a:t>
            </a:r>
            <a:r>
              <a:rPr lang="en-US" sz="6000" dirty="0"/>
              <a:t>to be repeated and easily duplicated.</a:t>
            </a:r>
          </a:p>
          <a:p>
            <a:pPr marL="0" indent="0" algn="ctr">
              <a:buNone/>
            </a:pPr>
            <a:endParaRPr lang="en-US" sz="6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 smtClean="0"/>
              <a:t>Property </a:t>
            </a:r>
            <a:r>
              <a:rPr lang="en-US" sz="4200" dirty="0"/>
              <a:t>management done on a large scale is an extremely complex business with many moving parts. In order for Grace </a:t>
            </a:r>
            <a:r>
              <a:rPr lang="en-US" sz="4200" dirty="0" smtClean="0"/>
              <a:t>Management </a:t>
            </a:r>
            <a:r>
              <a:rPr lang="en-US" sz="4200" dirty="0"/>
              <a:t>to be successful, it must be </a:t>
            </a:r>
            <a:r>
              <a:rPr lang="en-US" sz="4200" u="sng" dirty="0"/>
              <a:t>consistent.</a:t>
            </a:r>
            <a:endParaRPr lang="en-US" sz="4200" dirty="0"/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800" dirty="0" smtClean="0"/>
              <a:t>What is a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purpose of the system manual is to provide a </a:t>
            </a:r>
            <a:r>
              <a:rPr lang="en-US" sz="4400" u="sng" dirty="0"/>
              <a:t>consistent</a:t>
            </a:r>
            <a:r>
              <a:rPr lang="en-US" sz="4400" dirty="0"/>
              <a:t> and specific way of doing business, and to ensure that each property, resident, owner, and as much as possible, each situation, </a:t>
            </a:r>
            <a:r>
              <a:rPr lang="en-US" sz="4400" dirty="0" smtClean="0"/>
              <a:t>is </a:t>
            </a:r>
            <a:r>
              <a:rPr lang="en-US" sz="4400" dirty="0"/>
              <a:t>treated the same.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Also </a:t>
            </a:r>
            <a:r>
              <a:rPr lang="en-US" sz="4400" dirty="0"/>
              <a:t>to define </a:t>
            </a:r>
            <a:r>
              <a:rPr lang="en-US" sz="4400" u="sng" dirty="0"/>
              <a:t>HOW</a:t>
            </a:r>
            <a:r>
              <a:rPr lang="en-US" sz="4400" dirty="0"/>
              <a:t> Grace </a:t>
            </a:r>
            <a:r>
              <a:rPr lang="en-US" sz="4400" dirty="0" smtClean="0"/>
              <a:t>Management </a:t>
            </a:r>
            <a:r>
              <a:rPr lang="en-US" sz="4400" dirty="0"/>
              <a:t>will do property management. </a:t>
            </a:r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The Finished Product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17 Reasons Why you need a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1.	Stops the revolving door to your 	office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1.	Stops the revolving door to your 	office</a:t>
            </a:r>
          </a:p>
          <a:p>
            <a:pPr marL="0" indent="0">
              <a:buNone/>
            </a:pPr>
            <a:r>
              <a:rPr lang="en-US" sz="4000" dirty="0" smtClean="0"/>
              <a:t>2.	Improves new employee training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1.	Stops the revolving door to your 	office</a:t>
            </a:r>
          </a:p>
          <a:p>
            <a:pPr marL="0" indent="0">
              <a:buNone/>
            </a:pPr>
            <a:r>
              <a:rPr lang="en-US" sz="4000" dirty="0" smtClean="0"/>
              <a:t>2.	Improves new employee training</a:t>
            </a:r>
          </a:p>
          <a:p>
            <a:pPr marL="0" indent="0">
              <a:buNone/>
            </a:pPr>
            <a:r>
              <a:rPr lang="en-US" sz="4000" dirty="0" smtClean="0"/>
              <a:t>3.	Reduces liability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6-12-05 at 6.20.3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41" y="382473"/>
            <a:ext cx="4996904" cy="62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12-05 at 6.22.3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43" y="562003"/>
            <a:ext cx="5837107" cy="61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creen Shot 2016-12-05 at 6.26.1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70" y="80963"/>
            <a:ext cx="47244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1.	Stops the revolving door to your 	office</a:t>
            </a:r>
          </a:p>
          <a:p>
            <a:pPr marL="0" indent="0">
              <a:buNone/>
            </a:pPr>
            <a:r>
              <a:rPr lang="en-US" sz="4000" dirty="0" smtClean="0"/>
              <a:t>2.	Improves new employee training</a:t>
            </a:r>
          </a:p>
          <a:p>
            <a:pPr marL="0" indent="0">
              <a:buNone/>
            </a:pPr>
            <a:r>
              <a:rPr lang="en-US" sz="4000" dirty="0" smtClean="0"/>
              <a:t>3.	Reduces liability</a:t>
            </a:r>
          </a:p>
          <a:p>
            <a:pPr marL="0" indent="0">
              <a:buNone/>
            </a:pPr>
            <a:r>
              <a:rPr lang="en-US" sz="4000" dirty="0" smtClean="0"/>
              <a:t>4.	Increases company value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800" dirty="0" smtClean="0"/>
              <a:t>What is a System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Why you need a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1.	Stops the revolving door to your 	office</a:t>
            </a:r>
          </a:p>
          <a:p>
            <a:pPr marL="0" indent="0">
              <a:buNone/>
            </a:pPr>
            <a:r>
              <a:rPr lang="en-US" sz="4000" dirty="0" smtClean="0"/>
              <a:t>2.	Improves new employee training</a:t>
            </a:r>
          </a:p>
          <a:p>
            <a:pPr marL="0" indent="0">
              <a:buNone/>
            </a:pPr>
            <a:r>
              <a:rPr lang="en-US" sz="4000" dirty="0" smtClean="0"/>
              <a:t>3.	Reduces liability</a:t>
            </a:r>
          </a:p>
          <a:p>
            <a:pPr marL="0" indent="0">
              <a:buNone/>
            </a:pPr>
            <a:r>
              <a:rPr lang="en-US" sz="4000" dirty="0" smtClean="0"/>
              <a:t>4.	Increases company value</a:t>
            </a:r>
          </a:p>
          <a:p>
            <a:pPr marL="0" indent="0">
              <a:buNone/>
            </a:pPr>
            <a:r>
              <a:rPr lang="en-US" sz="4000" dirty="0" smtClean="0"/>
              <a:t>5.	Improves employee clarity on the 	WHAT and the HOW    </a:t>
            </a:r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6.	Gets you in compliance with 	required Policy &amp; Procedure 	manual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6.	Gets you in compliance with 	required Policy &amp; Procedure 	manual</a:t>
            </a:r>
          </a:p>
          <a:p>
            <a:pPr marL="0" indent="0">
              <a:buNone/>
            </a:pPr>
            <a:r>
              <a:rPr lang="en-US" sz="4000" dirty="0" smtClean="0"/>
              <a:t>7.	Creates a storage repository for 	your templates and checklists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6.	Gets you in compliance with 	required Policy &amp; Procedure 	manual</a:t>
            </a:r>
          </a:p>
          <a:p>
            <a:pPr marL="0" indent="0">
              <a:buNone/>
            </a:pPr>
            <a:r>
              <a:rPr lang="en-US" sz="4000" dirty="0" smtClean="0"/>
              <a:t>7.	Creates a storage repository for 	your templates and checklists</a:t>
            </a:r>
          </a:p>
          <a:p>
            <a:pPr marL="0" indent="0">
              <a:buNone/>
            </a:pPr>
            <a:r>
              <a:rPr lang="en-US" sz="4000" dirty="0" smtClean="0"/>
              <a:t>8.	Allows you to feel ‘ok’ about 	giving up control and delegating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9.	Creates </a:t>
            </a:r>
            <a:r>
              <a:rPr lang="en-US" sz="4000" dirty="0"/>
              <a:t>employee </a:t>
            </a:r>
            <a:r>
              <a:rPr lang="en-US" sz="4000" dirty="0" smtClean="0"/>
              <a:t>accountability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7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9.	Creates </a:t>
            </a:r>
            <a:r>
              <a:rPr lang="en-US" sz="4000" dirty="0"/>
              <a:t>employee accountability</a:t>
            </a:r>
          </a:p>
          <a:p>
            <a:pPr marL="0" indent="0">
              <a:buNone/>
            </a:pPr>
            <a:r>
              <a:rPr lang="en-US" sz="4000" dirty="0" smtClean="0"/>
              <a:t>10.	Makes everyone replaceable  </a:t>
            </a:r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9.	Creates employee accountability</a:t>
            </a:r>
          </a:p>
          <a:p>
            <a:pPr marL="0" indent="0">
              <a:buNone/>
            </a:pPr>
            <a:r>
              <a:rPr lang="en-US" sz="4000" dirty="0" smtClean="0"/>
              <a:t>10.	Makes everyone replaceable </a:t>
            </a:r>
          </a:p>
          <a:p>
            <a:pPr marL="0" indent="0">
              <a:buNone/>
            </a:pPr>
            <a:r>
              <a:rPr lang="en-US" sz="4000" dirty="0" smtClean="0"/>
              <a:t>11.	Creates </a:t>
            </a:r>
            <a:r>
              <a:rPr lang="en-US" sz="4000" dirty="0"/>
              <a:t>simplicity of process </a:t>
            </a:r>
            <a:r>
              <a:rPr lang="en-US" sz="4000" dirty="0" smtClean="0"/>
              <a:t>		and </a:t>
            </a:r>
            <a:r>
              <a:rPr lang="en-US" sz="4000" dirty="0"/>
              <a:t>consistency of outcome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9.	Creates </a:t>
            </a:r>
            <a:r>
              <a:rPr lang="en-US" sz="4000" dirty="0"/>
              <a:t>employee accountability</a:t>
            </a:r>
          </a:p>
          <a:p>
            <a:pPr marL="0" indent="0">
              <a:buNone/>
            </a:pPr>
            <a:r>
              <a:rPr lang="en-US" sz="4000" dirty="0" smtClean="0"/>
              <a:t>10.	Makes everyone replaceable</a:t>
            </a:r>
          </a:p>
          <a:p>
            <a:pPr marL="742950" indent="-742950">
              <a:buAutoNum type="arabicPeriod" startAt="11"/>
            </a:pPr>
            <a:r>
              <a:rPr lang="en-US" sz="4000" dirty="0" smtClean="0"/>
              <a:t> Creates simplicity of process 		and consistency of outcome</a:t>
            </a:r>
          </a:p>
          <a:p>
            <a:pPr marL="742950" indent="-742950">
              <a:buAutoNum type="arabicPeriod" startAt="11"/>
            </a:pPr>
            <a:r>
              <a:rPr lang="en-US" sz="4000" dirty="0" smtClean="0"/>
              <a:t>Makes </a:t>
            </a:r>
            <a:r>
              <a:rPr lang="en-US" sz="4000" dirty="0"/>
              <a:t>the business </a:t>
            </a:r>
            <a:r>
              <a:rPr lang="en-US" sz="4000" dirty="0" smtClean="0"/>
              <a:t>scalable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9.	Creates </a:t>
            </a:r>
            <a:r>
              <a:rPr lang="en-US" sz="4000" dirty="0"/>
              <a:t>employee accountability</a:t>
            </a:r>
          </a:p>
          <a:p>
            <a:pPr marL="0" indent="0">
              <a:buNone/>
            </a:pPr>
            <a:r>
              <a:rPr lang="en-US" sz="4000" dirty="0" smtClean="0"/>
              <a:t>10.	Makes everyone replaceable</a:t>
            </a:r>
          </a:p>
          <a:p>
            <a:pPr marL="0" indent="0">
              <a:buNone/>
            </a:pPr>
            <a:r>
              <a:rPr lang="en-US" sz="4000" dirty="0" smtClean="0"/>
              <a:t>11.	Creates simplicity of process 		and consistency of outcome</a:t>
            </a:r>
          </a:p>
          <a:p>
            <a:pPr marL="0" indent="0">
              <a:buNone/>
            </a:pPr>
            <a:r>
              <a:rPr lang="en-US" sz="4000" dirty="0" smtClean="0"/>
              <a:t>12.	Makes </a:t>
            </a:r>
            <a:r>
              <a:rPr lang="en-US" sz="4000" dirty="0"/>
              <a:t>the business scalable</a:t>
            </a:r>
          </a:p>
          <a:p>
            <a:pPr marL="0" indent="0">
              <a:buNone/>
            </a:pPr>
            <a:r>
              <a:rPr lang="en-US" sz="4000" dirty="0" smtClean="0"/>
              <a:t>13.	Prioritizes </a:t>
            </a:r>
            <a:r>
              <a:rPr lang="en-US" sz="4000" dirty="0"/>
              <a:t>the tasks and work </a:t>
            </a:r>
            <a:r>
              <a:rPr lang="en-US" sz="4000" dirty="0" smtClean="0"/>
              <a:t>		to </a:t>
            </a:r>
            <a:r>
              <a:rPr lang="en-US" sz="4000" dirty="0"/>
              <a:t>be </a:t>
            </a:r>
            <a:r>
              <a:rPr lang="en-US" sz="4000" dirty="0" smtClean="0"/>
              <a:t>done  </a:t>
            </a:r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14.	Helps you go from being 			  		reactive to proactive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800" dirty="0" smtClean="0"/>
              <a:t>What is a System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Why you need a System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How to create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14.	Helps you go from being 			  		reactive to proactive</a:t>
            </a:r>
          </a:p>
          <a:p>
            <a:pPr marL="0" indent="0">
              <a:buNone/>
            </a:pPr>
            <a:r>
              <a:rPr lang="en-US" sz="4000" dirty="0" smtClean="0"/>
              <a:t>15.	Sustains </a:t>
            </a:r>
            <a:r>
              <a:rPr lang="en-US" sz="4000" dirty="0"/>
              <a:t>the business beyond </a:t>
            </a:r>
            <a:r>
              <a:rPr lang="en-US" sz="4000" dirty="0" smtClean="0"/>
              <a:t>		you</a:t>
            </a:r>
            <a:endParaRPr lang="en-US" sz="40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14.	Helps you go from being 	 		    		reactive to proactive</a:t>
            </a:r>
          </a:p>
          <a:p>
            <a:pPr marL="0" indent="0">
              <a:buNone/>
            </a:pPr>
            <a:r>
              <a:rPr lang="en-US" sz="4000" dirty="0" smtClean="0"/>
              <a:t>15.	Sustains </a:t>
            </a:r>
            <a:r>
              <a:rPr lang="en-US" sz="4000" dirty="0"/>
              <a:t>the business beyond </a:t>
            </a:r>
            <a:r>
              <a:rPr lang="en-US" sz="4000" dirty="0" smtClean="0"/>
              <a:t>		you</a:t>
            </a:r>
          </a:p>
          <a:p>
            <a:pPr marL="0" indent="0">
              <a:buNone/>
            </a:pPr>
            <a:r>
              <a:rPr lang="en-US" sz="4000" dirty="0" smtClean="0"/>
              <a:t>16.	Breaks down property 				  		management tasks into their 		smallest components</a:t>
            </a:r>
            <a:endParaRPr lang="en-US" sz="4000" dirty="0"/>
          </a:p>
          <a:p>
            <a:endParaRPr lang="en-US" sz="40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Why you need a System</a:t>
            </a:r>
          </a:p>
          <a:p>
            <a:pPr marL="0" indent="0">
              <a:buNone/>
            </a:pPr>
            <a:r>
              <a:rPr lang="en-US" sz="4000" dirty="0" smtClean="0"/>
              <a:t>17.	Protects </a:t>
            </a:r>
            <a:r>
              <a:rPr lang="en-US" sz="4000" dirty="0"/>
              <a:t>the current and future </a:t>
            </a:r>
            <a:r>
              <a:rPr lang="en-US" sz="4000" dirty="0" smtClean="0"/>
              <a:t>		culture </a:t>
            </a:r>
            <a:r>
              <a:rPr lang="en-US" sz="4000" dirty="0"/>
              <a:t>of the organization</a:t>
            </a:r>
          </a:p>
          <a:p>
            <a:endParaRPr lang="en-US" sz="40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Unicorn 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7" name="Picture 6" descr="Screen Shot 2015-11-13 at 11.12.1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" y="1553647"/>
            <a:ext cx="7773403" cy="5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/>
              <a:t>How to create a System Manual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u="sng" dirty="0" smtClean="0"/>
              <a:t>How to create a System Manual</a:t>
            </a:r>
          </a:p>
          <a:p>
            <a:pPr marL="0" indent="0" algn="ctr">
              <a:buNone/>
            </a:pPr>
            <a:endParaRPr lang="en-US" sz="3600" u="sng" dirty="0"/>
          </a:p>
          <a:p>
            <a:pPr marL="0" indent="0" algn="ctr">
              <a:buNone/>
            </a:pPr>
            <a:r>
              <a:rPr lang="en-US" sz="3600" dirty="0" smtClean="0"/>
              <a:t>Note – </a:t>
            </a:r>
          </a:p>
          <a:p>
            <a:pPr marL="0" indent="0" algn="ctr">
              <a:buNone/>
            </a:pPr>
            <a:r>
              <a:rPr lang="en-US" sz="3600" dirty="0" smtClean="0"/>
              <a:t>As you work through creating your Systems, they should be a combination of the best of what your organization is </a:t>
            </a:r>
            <a:r>
              <a:rPr lang="en-US" sz="3600" b="1" u="sng" dirty="0" smtClean="0">
                <a:solidFill>
                  <a:srgbClr val="800000"/>
                </a:solidFill>
              </a:rPr>
              <a:t>today, </a:t>
            </a:r>
          </a:p>
          <a:p>
            <a:pPr marL="0" indent="0" algn="ctr">
              <a:buNone/>
            </a:pPr>
            <a:r>
              <a:rPr lang="en-US" sz="3600" b="1" dirty="0"/>
              <a:t>p</a:t>
            </a:r>
            <a:r>
              <a:rPr lang="en-US" sz="3600" b="1" dirty="0" smtClean="0"/>
              <a:t>lus</a:t>
            </a:r>
            <a:r>
              <a:rPr lang="en-US" sz="3600" dirty="0" smtClean="0"/>
              <a:t> what you want it to be</a:t>
            </a:r>
          </a:p>
          <a:p>
            <a:pPr marL="0" indent="0" algn="ctr">
              <a:buNone/>
            </a:pPr>
            <a:r>
              <a:rPr lang="en-US" sz="3600" b="1" i="1" u="sng" dirty="0" smtClean="0">
                <a:solidFill>
                  <a:srgbClr val="800000"/>
                </a:solidFill>
              </a:rPr>
              <a:t>tomorrow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/>
              <a:t>How to create a System Manual</a:t>
            </a:r>
          </a:p>
          <a:p>
            <a:pPr marL="0" indent="0">
              <a:buNone/>
            </a:pPr>
            <a:r>
              <a:rPr lang="en-US" sz="3600" dirty="0" smtClean="0"/>
              <a:t>Step 1. List the major functions of the 	  	         company.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Rent collection</a:t>
            </a:r>
          </a:p>
          <a:p>
            <a:r>
              <a:rPr lang="en-US" dirty="0" smtClean="0"/>
              <a:t>Accounting </a:t>
            </a:r>
          </a:p>
          <a:p>
            <a:r>
              <a:rPr lang="en-US" dirty="0" smtClean="0"/>
              <a:t>Leasing</a:t>
            </a:r>
          </a:p>
          <a:p>
            <a:r>
              <a:rPr lang="en-US" dirty="0" smtClean="0"/>
              <a:t>Tenant relations</a:t>
            </a:r>
          </a:p>
          <a:p>
            <a:r>
              <a:rPr lang="en-US" dirty="0" smtClean="0"/>
              <a:t>Managing the office</a:t>
            </a:r>
          </a:p>
          <a:p>
            <a:r>
              <a:rPr lang="en-US" dirty="0" smtClean="0"/>
              <a:t>Owner relations</a:t>
            </a:r>
          </a:p>
          <a:p>
            <a:r>
              <a:rPr lang="en-US" dirty="0" smtClean="0"/>
              <a:t>Managing employees</a:t>
            </a:r>
          </a:p>
          <a:p>
            <a:r>
              <a:rPr lang="en-US" dirty="0" smtClean="0"/>
              <a:t>Maintenance </a:t>
            </a:r>
            <a:r>
              <a:rPr lang="en-US" dirty="0"/>
              <a:t>c</a:t>
            </a:r>
            <a:r>
              <a:rPr lang="en-US" dirty="0" smtClean="0"/>
              <a:t>oordination</a:t>
            </a:r>
          </a:p>
          <a:p>
            <a:r>
              <a:rPr lang="en-US" dirty="0" smtClean="0"/>
              <a:t>New account acquisition</a:t>
            </a:r>
          </a:p>
          <a:p>
            <a:r>
              <a:rPr lang="en-US" dirty="0" smtClean="0"/>
              <a:t>Vendor oversight</a:t>
            </a:r>
          </a:p>
          <a:p>
            <a:r>
              <a:rPr lang="en-US" dirty="0" smtClean="0"/>
              <a:t>Property Inspections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/>
              <a:t>How to create a System Manual</a:t>
            </a:r>
          </a:p>
          <a:p>
            <a:pPr marL="0" indent="0">
              <a:buNone/>
            </a:pPr>
            <a:r>
              <a:rPr lang="en-US" sz="3600" dirty="0" smtClean="0"/>
              <a:t>Step 1. List the major functions of the 	    	         company.</a:t>
            </a:r>
          </a:p>
          <a:p>
            <a:pPr marL="0" indent="0">
              <a:buNone/>
            </a:pPr>
            <a:r>
              <a:rPr lang="en-US" sz="3600" dirty="0" smtClean="0"/>
              <a:t>Step 2. </a:t>
            </a:r>
            <a:r>
              <a:rPr lang="en-US" sz="3600" smtClean="0"/>
              <a:t>Assign </a:t>
            </a:r>
            <a:r>
              <a:rPr lang="en-US" sz="3600" dirty="0" smtClean="0"/>
              <a:t>a job title to </a:t>
            </a:r>
            <a:r>
              <a:rPr lang="en-US" sz="3600" smtClean="0"/>
              <a:t>each 	  	   	  	         function</a:t>
            </a:r>
            <a:r>
              <a:rPr lang="en-US" sz="36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Rent </a:t>
            </a:r>
            <a:r>
              <a:rPr lang="en-US" dirty="0"/>
              <a:t>c</a:t>
            </a:r>
            <a:r>
              <a:rPr lang="en-US" dirty="0" smtClean="0"/>
              <a:t>ollection – </a:t>
            </a:r>
            <a:r>
              <a:rPr lang="en-US" b="1" dirty="0" smtClean="0">
                <a:solidFill>
                  <a:srgbClr val="FF0000"/>
                </a:solidFill>
              </a:rPr>
              <a:t>Director of Accounting</a:t>
            </a:r>
          </a:p>
          <a:p>
            <a:r>
              <a:rPr lang="en-US" dirty="0" smtClean="0"/>
              <a:t>Vendor Oversight – </a:t>
            </a:r>
            <a:r>
              <a:rPr lang="en-US" b="1" dirty="0" smtClean="0">
                <a:solidFill>
                  <a:srgbClr val="FF0000"/>
                </a:solidFill>
              </a:rPr>
              <a:t>Vendor Coordinator</a:t>
            </a:r>
          </a:p>
          <a:p>
            <a:r>
              <a:rPr lang="en-US" dirty="0" smtClean="0"/>
              <a:t>Accounting  - </a:t>
            </a:r>
            <a:r>
              <a:rPr lang="en-US" b="1" dirty="0" smtClean="0">
                <a:solidFill>
                  <a:srgbClr val="FF0000"/>
                </a:solidFill>
              </a:rPr>
              <a:t>Director of Accounting</a:t>
            </a:r>
          </a:p>
          <a:p>
            <a:r>
              <a:rPr lang="en-US" dirty="0" smtClean="0"/>
              <a:t>Leasing – </a:t>
            </a:r>
            <a:r>
              <a:rPr lang="en-US" b="1" dirty="0" smtClean="0">
                <a:solidFill>
                  <a:srgbClr val="FF0000"/>
                </a:solidFill>
              </a:rPr>
              <a:t>Director of Leasing</a:t>
            </a:r>
          </a:p>
          <a:p>
            <a:r>
              <a:rPr lang="en-US" dirty="0" smtClean="0"/>
              <a:t>Tenant relations – </a:t>
            </a:r>
            <a:r>
              <a:rPr lang="en-US" b="1" dirty="0" smtClean="0">
                <a:solidFill>
                  <a:srgbClr val="FF0000"/>
                </a:solidFill>
              </a:rPr>
              <a:t>Property Manager</a:t>
            </a:r>
          </a:p>
          <a:p>
            <a:r>
              <a:rPr lang="en-US" dirty="0" smtClean="0"/>
              <a:t>Managing the office – </a:t>
            </a:r>
            <a:r>
              <a:rPr lang="en-US" b="1" dirty="0" smtClean="0">
                <a:solidFill>
                  <a:srgbClr val="FF0000"/>
                </a:solidFill>
              </a:rPr>
              <a:t>Director of Operations</a:t>
            </a:r>
          </a:p>
          <a:p>
            <a:r>
              <a:rPr lang="en-US" dirty="0" smtClean="0"/>
              <a:t>Owner relations – </a:t>
            </a:r>
            <a:r>
              <a:rPr lang="en-US" b="1" dirty="0" smtClean="0">
                <a:solidFill>
                  <a:srgbClr val="FF0000"/>
                </a:solidFill>
              </a:rPr>
              <a:t>Property Manager</a:t>
            </a:r>
          </a:p>
          <a:p>
            <a:r>
              <a:rPr lang="en-US" dirty="0" smtClean="0"/>
              <a:t>Managing employees – </a:t>
            </a:r>
            <a:r>
              <a:rPr lang="en-US" b="1" dirty="0" smtClean="0">
                <a:solidFill>
                  <a:srgbClr val="FF0000"/>
                </a:solidFill>
              </a:rPr>
              <a:t>Director of Operations</a:t>
            </a:r>
          </a:p>
          <a:p>
            <a:r>
              <a:rPr lang="en-US" dirty="0" smtClean="0"/>
              <a:t>Maintenance coordination – </a:t>
            </a:r>
            <a:r>
              <a:rPr lang="en-US" b="1" dirty="0" smtClean="0">
                <a:solidFill>
                  <a:srgbClr val="FF0000"/>
                </a:solidFill>
              </a:rPr>
              <a:t>Property Manager</a:t>
            </a:r>
          </a:p>
          <a:p>
            <a:r>
              <a:rPr lang="en-US" dirty="0" smtClean="0"/>
              <a:t>New </a:t>
            </a:r>
            <a:r>
              <a:rPr lang="en-US" dirty="0"/>
              <a:t>a</a:t>
            </a:r>
            <a:r>
              <a:rPr lang="en-US" dirty="0" smtClean="0"/>
              <a:t>ccount acquisitions – </a:t>
            </a:r>
            <a:r>
              <a:rPr lang="en-US" b="1" dirty="0" smtClean="0">
                <a:solidFill>
                  <a:srgbClr val="FF0000"/>
                </a:solidFill>
              </a:rPr>
              <a:t>New Account Specialist</a:t>
            </a:r>
          </a:p>
          <a:p>
            <a:r>
              <a:rPr lang="en-US" dirty="0" smtClean="0"/>
              <a:t>Property Inspections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Assistant Property Manager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800" dirty="0" smtClean="0"/>
              <a:t>What is a System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Why you need a System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How to create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How to implement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7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932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Director of Accounting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Director of Leasing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Property Manager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Resident Services Coordinator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Director of Operations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President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Vendor Coordinator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Account Specialist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Assistant Property Manager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How to create a System Manual</a:t>
            </a:r>
          </a:p>
          <a:p>
            <a:pPr marL="0" indent="0">
              <a:buNone/>
            </a:pPr>
            <a:r>
              <a:rPr lang="en-US" sz="3600" dirty="0" smtClean="0"/>
              <a:t>Step 1. List the major functions of the 	  	         company.</a:t>
            </a:r>
          </a:p>
          <a:p>
            <a:pPr marL="0" indent="0">
              <a:buNone/>
            </a:pPr>
            <a:r>
              <a:rPr lang="en-US" sz="3600" dirty="0" smtClean="0"/>
              <a:t>Step 2. Assign a job title to each 	  	   	   	         function.</a:t>
            </a:r>
          </a:p>
          <a:p>
            <a:pPr marL="0" indent="0">
              <a:buNone/>
            </a:pPr>
            <a:r>
              <a:rPr lang="en-US" sz="3600" dirty="0" smtClean="0"/>
              <a:t>Step 3. List 5 to 10 Key Result Areas 	  	  	         (KRAs) for each job title.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K</a:t>
            </a:r>
            <a:r>
              <a:rPr lang="en-US" sz="2800" b="1" u="sng" dirty="0" smtClean="0"/>
              <a:t>ey </a:t>
            </a:r>
            <a:r>
              <a:rPr lang="en-US" sz="2800" b="1" u="sng" dirty="0"/>
              <a:t>R</a:t>
            </a:r>
            <a:r>
              <a:rPr lang="en-US" sz="2800" b="1" u="sng" dirty="0" smtClean="0"/>
              <a:t>esult Areas (KRAs)</a:t>
            </a:r>
            <a:r>
              <a:rPr lang="en-US" sz="2800" b="1" dirty="0" smtClean="0"/>
              <a:t> </a:t>
            </a:r>
            <a:r>
              <a:rPr lang="en-US" sz="2800" dirty="0" smtClean="0"/>
              <a:t>are the essential tasks and activities </a:t>
            </a:r>
            <a:r>
              <a:rPr lang="en-US" sz="2800" dirty="0"/>
              <a:t>for which </a:t>
            </a:r>
            <a:r>
              <a:rPr lang="en-US" sz="2800" dirty="0" smtClean="0"/>
              <a:t>that job title is </a:t>
            </a:r>
            <a:r>
              <a:rPr lang="en-US" sz="2800" dirty="0"/>
              <a:t>completely </a:t>
            </a:r>
            <a:r>
              <a:rPr lang="en-US" sz="2800" dirty="0" smtClean="0"/>
              <a:t>responsible. 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K</a:t>
            </a:r>
            <a:r>
              <a:rPr lang="en-US" sz="2800" b="1" u="sng" dirty="0" smtClean="0"/>
              <a:t>ey </a:t>
            </a:r>
            <a:r>
              <a:rPr lang="en-US" sz="2800" b="1" u="sng" dirty="0"/>
              <a:t>R</a:t>
            </a:r>
            <a:r>
              <a:rPr lang="en-US" sz="2800" b="1" u="sng" dirty="0" smtClean="0"/>
              <a:t>esult Areas (KRAs)</a:t>
            </a:r>
            <a:r>
              <a:rPr lang="en-US" sz="2800" b="1" dirty="0" smtClean="0"/>
              <a:t> </a:t>
            </a:r>
            <a:r>
              <a:rPr lang="en-US" sz="2800" dirty="0" smtClean="0"/>
              <a:t>are the essential tasks and activities </a:t>
            </a:r>
            <a:r>
              <a:rPr lang="en-US" sz="2800" dirty="0"/>
              <a:t>for which </a:t>
            </a:r>
            <a:r>
              <a:rPr lang="en-US" sz="2800" dirty="0" smtClean="0"/>
              <a:t>that job title is </a:t>
            </a:r>
            <a:r>
              <a:rPr lang="en-US" sz="2800" dirty="0"/>
              <a:t>completely </a:t>
            </a:r>
            <a:r>
              <a:rPr lang="en-US" sz="2800" dirty="0" smtClean="0"/>
              <a:t>responsible.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This means </a:t>
            </a:r>
            <a:r>
              <a:rPr lang="en-US" sz="2800" dirty="0"/>
              <a:t>that if </a:t>
            </a:r>
            <a:r>
              <a:rPr lang="en-US" sz="2800" dirty="0" smtClean="0"/>
              <a:t>that ‘job title’ doesn't </a:t>
            </a:r>
            <a:r>
              <a:rPr lang="en-US" sz="2800" dirty="0"/>
              <a:t>do it, it doesn't get done.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K</a:t>
            </a:r>
            <a:r>
              <a:rPr lang="en-US" sz="2800" b="1" u="sng" dirty="0" smtClean="0"/>
              <a:t>ey </a:t>
            </a:r>
            <a:r>
              <a:rPr lang="en-US" sz="2800" b="1" u="sng" dirty="0"/>
              <a:t>R</a:t>
            </a:r>
            <a:r>
              <a:rPr lang="en-US" sz="2800" b="1" u="sng" dirty="0" smtClean="0"/>
              <a:t>esult Areas (KRAs)</a:t>
            </a:r>
            <a:r>
              <a:rPr lang="en-US" sz="2800" b="1" dirty="0" smtClean="0"/>
              <a:t> </a:t>
            </a:r>
            <a:r>
              <a:rPr lang="en-US" sz="2800" dirty="0" smtClean="0"/>
              <a:t>are the essential tasks and activities </a:t>
            </a:r>
            <a:r>
              <a:rPr lang="en-US" sz="2800" dirty="0"/>
              <a:t>for which </a:t>
            </a:r>
            <a:r>
              <a:rPr lang="en-US" sz="2800" dirty="0" smtClean="0"/>
              <a:t>that job title is </a:t>
            </a:r>
            <a:r>
              <a:rPr lang="en-US" sz="2800" dirty="0"/>
              <a:t>completely </a:t>
            </a:r>
            <a:r>
              <a:rPr lang="en-US" sz="2800" dirty="0" smtClean="0"/>
              <a:t>responsible.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This means </a:t>
            </a:r>
            <a:r>
              <a:rPr lang="en-US" sz="2800" dirty="0"/>
              <a:t>that if </a:t>
            </a:r>
            <a:r>
              <a:rPr lang="en-US" sz="2800" dirty="0" smtClean="0"/>
              <a:t>that ‘job title’ doesn't </a:t>
            </a:r>
            <a:r>
              <a:rPr lang="en-US" sz="2800" dirty="0"/>
              <a:t>do it, it doesn't get done. 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It is the ‘what’, not the ‘how’.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r>
              <a:rPr lang="en-US" dirty="0" smtClean="0"/>
              <a:t>Director of Leasing</a:t>
            </a:r>
            <a:br>
              <a:rPr lang="en-US" dirty="0" smtClean="0"/>
            </a:br>
            <a:r>
              <a:rPr lang="en-US" dirty="0" smtClean="0"/>
              <a:t>Key Result Areas - KRAs: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Phone inquiries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E-mail inquiries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Schedule Showings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Showing 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Application Processing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Lease Signing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Move-in Coordination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Other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r>
              <a:rPr lang="en-US" dirty="0" smtClean="0"/>
              <a:t>Property Manager</a:t>
            </a:r>
            <a:br>
              <a:rPr lang="en-US" dirty="0" smtClean="0"/>
            </a:br>
            <a:r>
              <a:rPr lang="en-US" dirty="0" smtClean="0"/>
              <a:t>Key Result Areas - KRAs: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Resident Relations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Owner Relations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Security Deposit Returns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Prepare / List new properties for rent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Assist DA with delinquent rent collection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Show vacant units outside office geographic showing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Maintenance coordination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r>
              <a:rPr lang="en-US" dirty="0" smtClean="0"/>
              <a:t>Director of Accounting</a:t>
            </a:r>
            <a:br>
              <a:rPr lang="en-US" dirty="0" smtClean="0"/>
            </a:br>
            <a:r>
              <a:rPr lang="en-US" dirty="0" smtClean="0"/>
              <a:t>Key Result Areas - KRAs: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457200" indent="-457200">
              <a:buFont typeface="+mj-lt"/>
              <a:buAutoNum type="arabicPeriod"/>
            </a:pPr>
            <a:r>
              <a:rPr lang="en-US" sz="2000" smtClean="0"/>
              <a:t>Create bank </a:t>
            </a:r>
            <a:r>
              <a:rPr lang="en-US" sz="2000" dirty="0"/>
              <a:t>d</a:t>
            </a:r>
            <a:r>
              <a:rPr lang="en-US" sz="2000" dirty="0" smtClean="0"/>
              <a:t>eposits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Post bank deposits into Appfolio 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Prepare 3-day demand notices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Drive the collection of delinquent rents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Process NSF payments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Close out the monthly accounting cycle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Drive the ex-resident collection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Other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u="sng" dirty="0" smtClean="0"/>
              <a:t>How to create a System Manual</a:t>
            </a:r>
          </a:p>
          <a:p>
            <a:pPr marL="0" indent="0">
              <a:buNone/>
            </a:pPr>
            <a:r>
              <a:rPr lang="en-US" sz="3600" dirty="0" smtClean="0"/>
              <a:t>Step 1. List </a:t>
            </a:r>
            <a:r>
              <a:rPr lang="en-US" sz="3600" dirty="0"/>
              <a:t>the major functions of the </a:t>
            </a:r>
            <a:r>
              <a:rPr lang="en-US" sz="3600" dirty="0" smtClean="0"/>
              <a:t>	   	         company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dirty="0" smtClean="0"/>
              <a:t>Step 2. Assign </a:t>
            </a:r>
            <a:r>
              <a:rPr lang="en-US" sz="3600" dirty="0"/>
              <a:t>a job title to each </a:t>
            </a:r>
            <a:r>
              <a:rPr lang="en-US" sz="3600" dirty="0" smtClean="0"/>
              <a:t>	  	  	 	         function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dirty="0" smtClean="0"/>
              <a:t>Step 3. List </a:t>
            </a:r>
            <a:r>
              <a:rPr lang="en-US" sz="3600" dirty="0"/>
              <a:t>5 to 10 Key Result Areas </a:t>
            </a:r>
            <a:r>
              <a:rPr lang="en-US" sz="3600" dirty="0" smtClean="0"/>
              <a:t>	  	  	         (KRAs</a:t>
            </a:r>
            <a:r>
              <a:rPr lang="en-US" sz="3600" dirty="0"/>
              <a:t>) for each job title.</a:t>
            </a:r>
          </a:p>
          <a:p>
            <a:pPr marL="0" indent="0">
              <a:buNone/>
            </a:pPr>
            <a:r>
              <a:rPr lang="en-US" sz="3600" dirty="0" smtClean="0"/>
              <a:t>Step 4. Create a Measure of Success for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each KRA.  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381000"/>
            <a:ext cx="7583487" cy="5656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 Measure of Success defines what winning looks like for the person doing the task, – it is a metric</a:t>
            </a:r>
          </a:p>
          <a:p>
            <a:pPr>
              <a:buFont typeface="Wingdings" charset="2"/>
              <a:buChar char="ü"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779463" y="1425387"/>
            <a:ext cx="7372727" cy="45719"/>
          </a:xfrm>
        </p:spPr>
        <p:txBody>
          <a:bodyPr>
            <a:normAutofit fontScale="90000"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800" dirty="0" smtClean="0"/>
              <a:t>What is a System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Why you need a System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How to create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How to implement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How to improve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381000"/>
            <a:ext cx="7583487" cy="5656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 Measure of Success defines what winning looks like for the person doing the task, </a:t>
            </a:r>
            <a:r>
              <a:rPr lang="en-US" sz="3600" dirty="0"/>
              <a:t>-</a:t>
            </a:r>
            <a:r>
              <a:rPr lang="en-US" sz="3600" dirty="0" smtClean="0"/>
              <a:t> it is a metric</a:t>
            </a:r>
          </a:p>
          <a:p>
            <a:pPr>
              <a:buFont typeface="Wingdings" charset="2"/>
              <a:buChar char="ü"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 Measure of Success must be:</a:t>
            </a:r>
            <a:endParaRPr lang="en-US" sz="3600" dirty="0"/>
          </a:p>
          <a:p>
            <a:pPr marL="742950" indent="-742950">
              <a:buFont typeface="+mj-ea"/>
              <a:buAutoNum type="circleNumDbPlain"/>
            </a:pPr>
            <a:r>
              <a:rPr lang="en-US" sz="3600" dirty="0" smtClean="0"/>
              <a:t>Specific</a:t>
            </a:r>
          </a:p>
          <a:p>
            <a:pPr marL="0" indent="0">
              <a:buNone/>
            </a:pPr>
            <a:r>
              <a:rPr lang="en-US" sz="3600" dirty="0" smtClean="0"/>
              <a:t>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381000"/>
            <a:ext cx="7583487" cy="5656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 Measure of Success defines what winning looks like for the person doing the task, - it is a metric</a:t>
            </a:r>
          </a:p>
          <a:p>
            <a:pPr>
              <a:buFont typeface="Wingdings" charset="2"/>
              <a:buChar char="ü"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 Measure of Success must be:</a:t>
            </a:r>
            <a:endParaRPr lang="en-US" sz="3600" dirty="0"/>
          </a:p>
          <a:p>
            <a:pPr marL="742950" indent="-742950">
              <a:buFont typeface="+mj-ea"/>
              <a:buAutoNum type="circleNumDbPlain"/>
            </a:pPr>
            <a:r>
              <a:rPr lang="en-US" sz="3600" dirty="0" smtClean="0"/>
              <a:t>Specific</a:t>
            </a:r>
          </a:p>
          <a:p>
            <a:pPr marL="742950" indent="-742950">
              <a:buFont typeface="+mj-ea"/>
              <a:buAutoNum type="circleNumDbPlain"/>
            </a:pPr>
            <a:r>
              <a:rPr lang="en-US" sz="3600" dirty="0" smtClean="0"/>
              <a:t>Timely</a:t>
            </a:r>
          </a:p>
          <a:p>
            <a:pPr marL="0" indent="0">
              <a:buNone/>
            </a:pPr>
            <a:r>
              <a:rPr lang="en-US" sz="3600" dirty="0" smtClean="0"/>
              <a:t>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381000"/>
            <a:ext cx="7583487" cy="56567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A Measure of Success defines what winning looks like for the person doing the task, - it is a metric</a:t>
            </a:r>
          </a:p>
          <a:p>
            <a:pPr>
              <a:buFont typeface="Wingdings" charset="2"/>
              <a:buChar char="ü"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 Measure of Success must be:</a:t>
            </a:r>
            <a:endParaRPr lang="en-US" sz="3600" dirty="0"/>
          </a:p>
          <a:p>
            <a:pPr marL="742950" indent="-742950">
              <a:buFont typeface="+mj-ea"/>
              <a:buAutoNum type="circleNumDbPlain"/>
            </a:pPr>
            <a:r>
              <a:rPr lang="en-US" sz="3600" dirty="0" smtClean="0"/>
              <a:t>Specific</a:t>
            </a:r>
          </a:p>
          <a:p>
            <a:pPr marL="742950" indent="-742950">
              <a:buFont typeface="+mj-ea"/>
              <a:buAutoNum type="circleNumDbPlain"/>
            </a:pPr>
            <a:r>
              <a:rPr lang="en-US" sz="3600" dirty="0" smtClean="0"/>
              <a:t>Timely</a:t>
            </a:r>
          </a:p>
          <a:p>
            <a:pPr marL="742950" indent="-742950">
              <a:buFont typeface="+mj-ea"/>
              <a:buAutoNum type="circleNumDbPlain"/>
            </a:pPr>
            <a:r>
              <a:rPr lang="en-US" sz="3600" dirty="0" smtClean="0"/>
              <a:t>Measurable</a:t>
            </a:r>
          </a:p>
          <a:p>
            <a:pPr marL="0" indent="0">
              <a:buNone/>
            </a:pPr>
            <a:r>
              <a:rPr lang="en-US" sz="3600" dirty="0" smtClean="0"/>
              <a:t>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Director of 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 smtClean="0"/>
              <a:t>KRA: Phone inquiries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Director of 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 smtClean="0"/>
              <a:t>KRA: Phone inquiries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Return phone calls quickly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Director of 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 smtClean="0"/>
              <a:t>KRA: Phone inquiries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Return phone calls quickly</a:t>
            </a:r>
          </a:p>
          <a:p>
            <a:pPr>
              <a:buFont typeface="Arial"/>
              <a:buChar char="•"/>
            </a:pPr>
            <a:r>
              <a:rPr lang="en-US" dirty="0" smtClean="0"/>
              <a:t>Do your best to call back and be friendly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Director of 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 smtClean="0"/>
              <a:t>KRA: Phone inquiries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Return phone calls quickly</a:t>
            </a:r>
          </a:p>
          <a:p>
            <a:pPr>
              <a:buFont typeface="Arial"/>
              <a:buChar char="•"/>
            </a:pPr>
            <a:r>
              <a:rPr lang="en-US" dirty="0"/>
              <a:t>Do your best to call back and be friendly</a:t>
            </a:r>
          </a:p>
          <a:p>
            <a:pPr>
              <a:buFont typeface="Arial"/>
              <a:buChar char="•"/>
            </a:pPr>
            <a:r>
              <a:rPr lang="en-US" dirty="0" smtClean="0"/>
              <a:t>Calls should be returned as soon as possible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Director of 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 smtClean="0"/>
              <a:t>KRA: Phone inquiries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Return phone calls quickly</a:t>
            </a:r>
          </a:p>
          <a:p>
            <a:pPr>
              <a:buFont typeface="Arial"/>
              <a:buChar char="•"/>
            </a:pPr>
            <a:r>
              <a:rPr lang="en-US" dirty="0"/>
              <a:t>Do your best to call back and be friendly</a:t>
            </a:r>
          </a:p>
          <a:p>
            <a:pPr>
              <a:buFont typeface="Arial"/>
              <a:buChar char="•"/>
            </a:pPr>
            <a:r>
              <a:rPr lang="en-US" dirty="0" smtClean="0"/>
              <a:t>Calls should be returned as soon as possible</a:t>
            </a:r>
          </a:p>
          <a:p>
            <a:pPr>
              <a:buFont typeface="Arial"/>
              <a:buChar char="•"/>
            </a:pPr>
            <a:r>
              <a:rPr lang="en-US" dirty="0"/>
              <a:t>Return </a:t>
            </a:r>
            <a:r>
              <a:rPr lang="en-US" dirty="0" smtClean="0"/>
              <a:t>each </a:t>
            </a:r>
            <a:r>
              <a:rPr lang="en-US" dirty="0"/>
              <a:t>phone </a:t>
            </a:r>
            <a:r>
              <a:rPr lang="en-US" dirty="0" smtClean="0"/>
              <a:t>call </a:t>
            </a:r>
            <a:r>
              <a:rPr lang="en-US" dirty="0"/>
              <a:t>the same business day it was </a:t>
            </a:r>
            <a:r>
              <a:rPr lang="en-US" dirty="0" smtClean="0"/>
              <a:t>left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Director of 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 smtClean="0"/>
              <a:t>KRA: Application Processing</a:t>
            </a:r>
          </a:p>
          <a:p>
            <a:pPr>
              <a:buFont typeface="Arial"/>
              <a:buChar char="•"/>
            </a:pPr>
            <a:r>
              <a:rPr lang="en-US" dirty="0" smtClean="0"/>
              <a:t>Approve only high quality applicants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Director of 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 smtClean="0"/>
              <a:t>KRA: Application Processing</a:t>
            </a:r>
          </a:p>
          <a:p>
            <a:pPr>
              <a:buFont typeface="Arial"/>
              <a:buChar char="•"/>
            </a:pPr>
            <a:r>
              <a:rPr lang="en-US" dirty="0" smtClean="0"/>
              <a:t>Approve only high quality applicants</a:t>
            </a:r>
          </a:p>
          <a:p>
            <a:pPr>
              <a:buFont typeface="Arial"/>
              <a:buChar char="•"/>
            </a:pPr>
            <a:r>
              <a:rPr lang="en-US" dirty="0"/>
              <a:t>Run applications and get information as soon as </a:t>
            </a:r>
            <a:r>
              <a:rPr lang="en-US" dirty="0" smtClean="0"/>
              <a:t>possible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u="sng" dirty="0" smtClean="0"/>
              <a:t>The Foundation of a System:</a:t>
            </a:r>
          </a:p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endParaRPr lang="en-US" sz="660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Director of 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 smtClean="0"/>
              <a:t>KRA: Application Processing</a:t>
            </a:r>
          </a:p>
          <a:p>
            <a:pPr>
              <a:buFont typeface="Arial"/>
              <a:buChar char="•"/>
            </a:pPr>
            <a:r>
              <a:rPr lang="en-US" dirty="0" smtClean="0"/>
              <a:t>Approve only high quality applicants</a:t>
            </a:r>
          </a:p>
          <a:p>
            <a:pPr>
              <a:buFont typeface="Arial"/>
              <a:buChar char="•"/>
            </a:pPr>
            <a:r>
              <a:rPr lang="en-US" dirty="0"/>
              <a:t>Run applications and get information as soon as </a:t>
            </a:r>
            <a:r>
              <a:rPr lang="en-US" dirty="0" smtClean="0"/>
              <a:t>possible</a:t>
            </a:r>
          </a:p>
          <a:p>
            <a:pPr>
              <a:buFont typeface="Arial"/>
              <a:buChar char="•"/>
            </a:pPr>
            <a:r>
              <a:rPr lang="en-US" dirty="0" smtClean="0"/>
              <a:t>Run applications immediately upon receipt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Director of 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KRA: Application Processing</a:t>
            </a:r>
          </a:p>
          <a:p>
            <a:pPr>
              <a:buFont typeface="Arial"/>
              <a:buChar char="•"/>
            </a:pPr>
            <a:r>
              <a:rPr lang="en-US" dirty="0" smtClean="0"/>
              <a:t>Approve only high quality applicants</a:t>
            </a:r>
          </a:p>
          <a:p>
            <a:pPr>
              <a:buFont typeface="Arial"/>
              <a:buChar char="•"/>
            </a:pPr>
            <a:r>
              <a:rPr lang="en-US" dirty="0"/>
              <a:t>Run applications and get information as soon as </a:t>
            </a:r>
            <a:r>
              <a:rPr lang="en-US" dirty="0" smtClean="0"/>
              <a:t>possible</a:t>
            </a:r>
          </a:p>
          <a:p>
            <a:pPr>
              <a:buFont typeface="Arial"/>
              <a:buChar char="•"/>
            </a:pPr>
            <a:r>
              <a:rPr lang="en-US" dirty="0" smtClean="0"/>
              <a:t>Run applications immediately upon receipt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Have all applications processed within </a:t>
            </a:r>
            <a:r>
              <a:rPr lang="en-US" dirty="0" smtClean="0"/>
              <a:t>24 </a:t>
            </a:r>
            <a:r>
              <a:rPr lang="en-US" dirty="0"/>
              <a:t>business hours of receipt and notification made to applicant.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Property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 smtClean="0"/>
              <a:t>KRA: Resident Relations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Keep residents happy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Property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 smtClean="0"/>
              <a:t>KRA: Resident Relations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Keep residents happy</a:t>
            </a:r>
          </a:p>
          <a:p>
            <a:pPr>
              <a:buFont typeface="Arial"/>
              <a:buChar char="•"/>
            </a:pPr>
            <a:r>
              <a:rPr lang="en-US" dirty="0" smtClean="0"/>
              <a:t>Provide the highest level of customer service 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Property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 smtClean="0"/>
              <a:t>KRA: Resident Relations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Keep residents happy</a:t>
            </a:r>
          </a:p>
          <a:p>
            <a:pPr>
              <a:buFont typeface="Arial"/>
              <a:buChar char="•"/>
            </a:pPr>
            <a:r>
              <a:rPr lang="en-US" dirty="0" smtClean="0"/>
              <a:t>Provide the highest level of customer service  </a:t>
            </a:r>
          </a:p>
          <a:p>
            <a:pPr>
              <a:buFont typeface="Arial"/>
              <a:buChar char="•"/>
            </a:pPr>
            <a:r>
              <a:rPr lang="en-US" dirty="0" smtClean="0"/>
              <a:t>Respond to all tenant phone calls within 2 days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Title: Property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7583486" cy="4312302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KRA: Resident Relations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Keep residents happy</a:t>
            </a:r>
          </a:p>
          <a:p>
            <a:pPr>
              <a:buFont typeface="Arial"/>
              <a:buChar char="•"/>
            </a:pPr>
            <a:r>
              <a:rPr lang="en-US" dirty="0" smtClean="0"/>
              <a:t>Provide the highest level of customer service  </a:t>
            </a:r>
          </a:p>
          <a:p>
            <a:pPr>
              <a:buFont typeface="Arial"/>
              <a:buChar char="•"/>
            </a:pPr>
            <a:r>
              <a:rPr lang="en-US" dirty="0" smtClean="0"/>
              <a:t>Respond to all tenant phone calls within 2 days</a:t>
            </a:r>
          </a:p>
          <a:p>
            <a:pPr>
              <a:buFont typeface="Arial"/>
              <a:buChar char="•"/>
            </a:pPr>
            <a:r>
              <a:rPr lang="en-US" dirty="0" smtClean="0"/>
              <a:t>Receive 1 written compliment and no complaints each month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u="sng" dirty="0" smtClean="0"/>
              <a:t>How to create a System Manual</a:t>
            </a:r>
          </a:p>
          <a:p>
            <a:pPr marL="0" indent="0">
              <a:buNone/>
            </a:pPr>
            <a:r>
              <a:rPr lang="en-US" sz="3600" dirty="0" smtClean="0"/>
              <a:t>Step 1. List </a:t>
            </a:r>
            <a:r>
              <a:rPr lang="en-US" sz="3600" dirty="0"/>
              <a:t>the major functions of the </a:t>
            </a:r>
            <a:r>
              <a:rPr lang="en-US" sz="3600" dirty="0" smtClean="0"/>
              <a:t>	  	   	  	        company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dirty="0" smtClean="0"/>
              <a:t>Step 2. Assign </a:t>
            </a:r>
            <a:r>
              <a:rPr lang="en-US" sz="3600" dirty="0"/>
              <a:t>a job title to each function.</a:t>
            </a:r>
          </a:p>
          <a:p>
            <a:pPr marL="0" indent="0">
              <a:buNone/>
            </a:pPr>
            <a:r>
              <a:rPr lang="en-US" sz="3600" dirty="0" smtClean="0"/>
              <a:t>Step 3. List </a:t>
            </a:r>
            <a:r>
              <a:rPr lang="en-US" sz="3600" dirty="0"/>
              <a:t>5 to 10 Key Result Areas (KRA’s) </a:t>
            </a:r>
            <a:r>
              <a:rPr lang="en-US" sz="3600" dirty="0" smtClean="0"/>
              <a:t>	  	        for </a:t>
            </a:r>
            <a:r>
              <a:rPr lang="en-US" sz="3600" dirty="0"/>
              <a:t>each job title.</a:t>
            </a:r>
          </a:p>
          <a:p>
            <a:pPr marL="0" indent="0">
              <a:buNone/>
            </a:pPr>
            <a:r>
              <a:rPr lang="en-US" sz="3600" dirty="0" smtClean="0"/>
              <a:t>Step 4. Create a Measure of Success for each 	 	        KRA. </a:t>
            </a:r>
          </a:p>
          <a:p>
            <a:pPr marL="0" indent="0">
              <a:buNone/>
            </a:pPr>
            <a:r>
              <a:rPr lang="en-US" sz="3600" dirty="0" smtClean="0"/>
              <a:t>Step 5. Write </a:t>
            </a:r>
            <a:r>
              <a:rPr lang="en-US" sz="3600" dirty="0"/>
              <a:t>a detailed step-by-step </a:t>
            </a:r>
            <a:r>
              <a:rPr lang="en-US" sz="3600" dirty="0" smtClean="0"/>
              <a:t>	  	   	  	        describing </a:t>
            </a:r>
            <a:r>
              <a:rPr lang="en-US" sz="3600" i="1" u="sng" dirty="0"/>
              <a:t>how</a:t>
            </a:r>
            <a:r>
              <a:rPr lang="en-US" sz="3600" dirty="0"/>
              <a:t> each KRA will be done, </a:t>
            </a:r>
            <a:r>
              <a:rPr lang="en-US" sz="3600" dirty="0" smtClean="0"/>
              <a:t>	   	   in </a:t>
            </a:r>
            <a:r>
              <a:rPr lang="en-US" sz="3600" dirty="0"/>
              <a:t>order to achieve the Measure of </a:t>
            </a:r>
            <a:r>
              <a:rPr lang="en-US" sz="3600" dirty="0" smtClean="0"/>
              <a:t>	  	    	        Success  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 smtClean="0"/>
              <a:t>How Detailed 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endParaRPr lang="en-US" dirty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endParaRPr lang="en-US" dirty="0" smtClean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endParaRPr lang="en-US" dirty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endParaRPr lang="en-US" dirty="0" smtClean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endParaRPr lang="en-US" dirty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endParaRPr lang="en-US" dirty="0" smtClean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9" name="Picture 8" descr="Screen Shot 2015-08-14 at 10.25.1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3" y="489079"/>
            <a:ext cx="5673448" cy="56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600" u="sng" dirty="0" smtClean="0"/>
              <a:t>How to create a System Manual</a:t>
            </a:r>
          </a:p>
          <a:p>
            <a:pPr marL="0" indent="0">
              <a:buNone/>
            </a:pPr>
            <a:r>
              <a:rPr lang="en-US" sz="4100" dirty="0" smtClean="0"/>
              <a:t>Step 1. List </a:t>
            </a:r>
            <a:r>
              <a:rPr lang="en-US" sz="4100" dirty="0"/>
              <a:t>the major functions of the </a:t>
            </a:r>
            <a:r>
              <a:rPr lang="en-US" sz="4100" dirty="0" smtClean="0"/>
              <a:t>	  	  	   	 	        company</a:t>
            </a:r>
            <a:r>
              <a:rPr lang="en-US" sz="4100" dirty="0"/>
              <a:t>.</a:t>
            </a:r>
          </a:p>
          <a:p>
            <a:pPr marL="0" indent="0">
              <a:buNone/>
            </a:pPr>
            <a:r>
              <a:rPr lang="en-US" sz="4100" dirty="0" smtClean="0"/>
              <a:t>Step 2. Assign </a:t>
            </a:r>
            <a:r>
              <a:rPr lang="en-US" sz="4100" dirty="0"/>
              <a:t>a job title to each function.</a:t>
            </a:r>
          </a:p>
          <a:p>
            <a:pPr marL="0" indent="0">
              <a:buNone/>
            </a:pPr>
            <a:r>
              <a:rPr lang="en-US" sz="4100" dirty="0" smtClean="0"/>
              <a:t>Step 3. List </a:t>
            </a:r>
            <a:r>
              <a:rPr lang="en-US" sz="4100" dirty="0"/>
              <a:t>5 to 10 Key Result Areas (KRA’s) </a:t>
            </a:r>
            <a:r>
              <a:rPr lang="en-US" sz="4100" dirty="0" smtClean="0"/>
              <a:t>		        	        for </a:t>
            </a:r>
            <a:r>
              <a:rPr lang="en-US" sz="4100" dirty="0"/>
              <a:t>each job title.</a:t>
            </a:r>
          </a:p>
          <a:p>
            <a:pPr marL="0" indent="0">
              <a:buNone/>
            </a:pPr>
            <a:r>
              <a:rPr lang="en-US" sz="4100" dirty="0" smtClean="0"/>
              <a:t>Step 4. Create a Measure of Success for each 	 	           	        KRA. </a:t>
            </a:r>
          </a:p>
          <a:p>
            <a:pPr marL="0" indent="0">
              <a:buNone/>
            </a:pPr>
            <a:r>
              <a:rPr lang="en-US" sz="4100" dirty="0" smtClean="0"/>
              <a:t>Step 5. Write </a:t>
            </a:r>
            <a:r>
              <a:rPr lang="en-US" sz="4100" dirty="0"/>
              <a:t>a detailed step-by-step </a:t>
            </a:r>
            <a:r>
              <a:rPr lang="en-US" sz="4100" dirty="0" smtClean="0"/>
              <a:t>	  	   	   	        	        describing </a:t>
            </a:r>
            <a:r>
              <a:rPr lang="en-US" sz="4100" i="1" u="sng" dirty="0"/>
              <a:t>how</a:t>
            </a:r>
            <a:r>
              <a:rPr lang="en-US" sz="4100" dirty="0"/>
              <a:t> each KRA will be done, </a:t>
            </a:r>
            <a:r>
              <a:rPr lang="en-US" sz="4100" dirty="0" smtClean="0"/>
              <a:t>	  		   in </a:t>
            </a:r>
            <a:r>
              <a:rPr lang="en-US" sz="4100" dirty="0"/>
              <a:t>order to achieve the Measure of </a:t>
            </a:r>
            <a:r>
              <a:rPr lang="en-US" sz="4100" dirty="0" smtClean="0"/>
              <a:t>   	  	   	        Success</a:t>
            </a:r>
          </a:p>
          <a:p>
            <a:pPr marL="0" indent="0">
              <a:buNone/>
            </a:pPr>
            <a:r>
              <a:rPr lang="en-US" sz="4100" dirty="0" smtClean="0"/>
              <a:t>Step 6. Organize, order, and insert templates  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u="sng" dirty="0" smtClean="0"/>
              <a:t>The Foundation of a System:</a:t>
            </a:r>
          </a:p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Variation is evil</a:t>
            </a:r>
          </a:p>
          <a:p>
            <a:pPr marL="0" indent="0" algn="ctr">
              <a:buNone/>
            </a:pPr>
            <a:endParaRPr lang="en-US" sz="6000" u="sng" dirty="0" smtClean="0"/>
          </a:p>
          <a:p>
            <a:pPr marL="0" indent="0" algn="ctr">
              <a:buNone/>
            </a:pPr>
            <a:endParaRPr lang="en-US" sz="660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/>
              <a:t>How to create a System Manual</a:t>
            </a:r>
          </a:p>
          <a:p>
            <a:pPr marL="0" indent="0" algn="ctr">
              <a:buNone/>
            </a:pPr>
            <a:r>
              <a:rPr lang="en-US" sz="4100" dirty="0" smtClean="0"/>
              <a:t>What are templates?</a:t>
            </a:r>
          </a:p>
          <a:p>
            <a:pPr marL="0" indent="0">
              <a:buNone/>
            </a:pPr>
            <a:r>
              <a:rPr lang="en-US" sz="4100" dirty="0" smtClean="0"/>
              <a:t>Any and every checklist, office document, written policy, reoccurring e-mail, guideline, lease template, etc., that you have on hand.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/>
              <a:t>Examples of templates</a:t>
            </a:r>
          </a:p>
          <a:p>
            <a:r>
              <a:rPr lang="en-US" sz="3600" dirty="0" smtClean="0"/>
              <a:t>Canned e-mail responses  </a:t>
            </a:r>
          </a:p>
          <a:p>
            <a:pPr lvl="1"/>
            <a:r>
              <a:rPr lang="en-US" dirty="0" smtClean="0"/>
              <a:t>you write it with your voice and your heart</a:t>
            </a:r>
          </a:p>
          <a:p>
            <a:pPr lvl="1"/>
            <a:r>
              <a:rPr lang="en-US" dirty="0" smtClean="0"/>
              <a:t>set up as auto-signatures</a:t>
            </a:r>
          </a:p>
          <a:p>
            <a:endParaRPr lang="en-US" sz="3600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/>
              <a:t>Examples of templates</a:t>
            </a:r>
          </a:p>
          <a:p>
            <a:r>
              <a:rPr lang="en-US" sz="3600" dirty="0" smtClean="0"/>
              <a:t>Canned e-mail responses  </a:t>
            </a:r>
          </a:p>
          <a:p>
            <a:pPr lvl="1"/>
            <a:r>
              <a:rPr lang="en-US" dirty="0" smtClean="0"/>
              <a:t>you write it with your voice and your heart</a:t>
            </a:r>
          </a:p>
          <a:p>
            <a:pPr lvl="1"/>
            <a:r>
              <a:rPr lang="en-US" dirty="0" smtClean="0"/>
              <a:t>set up as auto-signatures</a:t>
            </a:r>
          </a:p>
          <a:p>
            <a:r>
              <a:rPr lang="en-US" sz="3600" dirty="0" smtClean="0"/>
              <a:t>Checklists</a:t>
            </a:r>
          </a:p>
          <a:p>
            <a:endParaRPr lang="en-US" sz="3600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/>
              <a:t>Examples of templates</a:t>
            </a:r>
          </a:p>
          <a:p>
            <a:r>
              <a:rPr lang="en-US" sz="3600" dirty="0" smtClean="0"/>
              <a:t>Canned e-mail responses  </a:t>
            </a:r>
          </a:p>
          <a:p>
            <a:pPr lvl="1"/>
            <a:r>
              <a:rPr lang="en-US" dirty="0" smtClean="0"/>
              <a:t>you write it with your voice and your heart</a:t>
            </a:r>
          </a:p>
          <a:p>
            <a:pPr lvl="1"/>
            <a:r>
              <a:rPr lang="en-US" dirty="0" smtClean="0"/>
              <a:t>set up as auto-signatures</a:t>
            </a:r>
          </a:p>
          <a:p>
            <a:r>
              <a:rPr lang="en-US" sz="3600" dirty="0" smtClean="0"/>
              <a:t>Checklists</a:t>
            </a:r>
          </a:p>
          <a:p>
            <a:r>
              <a:rPr lang="en-US" sz="3600" dirty="0" smtClean="0"/>
              <a:t>Lease and management agreement</a:t>
            </a:r>
          </a:p>
          <a:p>
            <a:endParaRPr lang="en-US" sz="3600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/>
              <a:t>Examples of templates</a:t>
            </a:r>
          </a:p>
          <a:p>
            <a:r>
              <a:rPr lang="en-US" sz="3600" dirty="0" smtClean="0"/>
              <a:t>Canned e-mail responses  </a:t>
            </a:r>
          </a:p>
          <a:p>
            <a:pPr lvl="1"/>
            <a:r>
              <a:rPr lang="en-US" dirty="0" smtClean="0"/>
              <a:t>you write it with your voice and your heart</a:t>
            </a:r>
          </a:p>
          <a:p>
            <a:pPr lvl="1"/>
            <a:r>
              <a:rPr lang="en-US" dirty="0" smtClean="0"/>
              <a:t>set up as auto-signatures</a:t>
            </a:r>
          </a:p>
          <a:p>
            <a:r>
              <a:rPr lang="en-US" sz="3600" dirty="0" smtClean="0"/>
              <a:t>Checklists</a:t>
            </a:r>
          </a:p>
          <a:p>
            <a:r>
              <a:rPr lang="en-US" sz="3600" dirty="0" smtClean="0"/>
              <a:t>Lease and management agreement</a:t>
            </a:r>
          </a:p>
          <a:p>
            <a:r>
              <a:rPr lang="en-US" sz="3600" dirty="0" smtClean="0"/>
              <a:t>FAQ training info</a:t>
            </a:r>
          </a:p>
          <a:p>
            <a:endParaRPr lang="en-US" sz="3600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/>
              <a:t>Examples of templates</a:t>
            </a:r>
          </a:p>
          <a:p>
            <a:r>
              <a:rPr lang="en-US" sz="3600" dirty="0" smtClean="0"/>
              <a:t>Canned e-mail responses  </a:t>
            </a:r>
          </a:p>
          <a:p>
            <a:pPr lvl="1"/>
            <a:r>
              <a:rPr lang="en-US" dirty="0" smtClean="0"/>
              <a:t>you write it with your voice and your heart</a:t>
            </a:r>
          </a:p>
          <a:p>
            <a:pPr lvl="1"/>
            <a:r>
              <a:rPr lang="en-US" dirty="0" smtClean="0"/>
              <a:t>set up as auto-signatures</a:t>
            </a:r>
          </a:p>
          <a:p>
            <a:r>
              <a:rPr lang="en-US" sz="3600" dirty="0" smtClean="0"/>
              <a:t>Checklists</a:t>
            </a:r>
          </a:p>
          <a:p>
            <a:r>
              <a:rPr lang="en-US" sz="3600" dirty="0" smtClean="0"/>
              <a:t>Lease and management agreement</a:t>
            </a:r>
          </a:p>
          <a:p>
            <a:r>
              <a:rPr lang="en-US" sz="3600" dirty="0" smtClean="0"/>
              <a:t>FAQ training info</a:t>
            </a:r>
          </a:p>
          <a:p>
            <a:r>
              <a:rPr lang="en-US" sz="3600" dirty="0" smtClean="0"/>
              <a:t>Fair housing guidelines</a:t>
            </a:r>
          </a:p>
          <a:p>
            <a:endParaRPr lang="en-US" sz="3600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77300"/>
            <a:ext cx="7583487" cy="3247321"/>
          </a:xfrm>
        </p:spPr>
        <p:txBody>
          <a:bodyPr/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497574"/>
            <a:ext cx="758348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5" name="Picture 4" descr="template 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0" y="715082"/>
            <a:ext cx="7886700" cy="51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77300"/>
            <a:ext cx="7583487" cy="32473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6000" dirty="0" smtClean="0"/>
              <a:t>4. How to Implement a System Manual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497574"/>
            <a:ext cx="758348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77300"/>
            <a:ext cx="7583487" cy="32473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6700" dirty="0" smtClean="0"/>
              <a:t>One person shop</a:t>
            </a:r>
            <a:br>
              <a:rPr lang="en-US" sz="6700" dirty="0" smtClean="0"/>
            </a:br>
            <a:r>
              <a:rPr lang="en-US" sz="6700" dirty="0" err="1" smtClean="0"/>
              <a:t>vs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>Large Team</a:t>
            </a:r>
            <a:endParaRPr lang="en-US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497574"/>
            <a:ext cx="758348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4620922"/>
          </a:xfrm>
        </p:spPr>
        <p:txBody>
          <a:bodyPr/>
          <a:lstStyle/>
          <a:p>
            <a:pPr algn="ctr"/>
            <a:r>
              <a:rPr lang="en-US" sz="6000" dirty="0" smtClean="0"/>
              <a:t>Implementation: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One person shop: 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33266"/>
            <a:ext cx="7583487" cy="530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What is a System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4620922"/>
          </a:xfrm>
        </p:spPr>
        <p:txBody>
          <a:bodyPr/>
          <a:lstStyle/>
          <a:p>
            <a:pPr algn="ctr"/>
            <a:r>
              <a:rPr lang="en-US" sz="6000" dirty="0" smtClean="0"/>
              <a:t>Implementation: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Large team: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77300"/>
            <a:ext cx="7583487" cy="32473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6000" dirty="0" smtClean="0"/>
              <a:t>Warning !!</a:t>
            </a:r>
            <a:br>
              <a:rPr lang="en-US" sz="6000" dirty="0" smtClean="0"/>
            </a:br>
            <a:r>
              <a:rPr lang="en-US" sz="6000" dirty="0" smtClean="0"/>
              <a:t>Do NOT implement your System Manuals around your existing team – rather implement your team around your System Manuals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497574"/>
            <a:ext cx="758348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77300"/>
            <a:ext cx="7583487" cy="3247321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497574"/>
            <a:ext cx="758348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5" name="Picture 4" descr="Screen Shot 2016-02-08 at 1.29.3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0" y="307530"/>
            <a:ext cx="8116314" cy="60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829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  <p:pic>
        <p:nvPicPr>
          <p:cNvPr id="3" name="Picture 2" descr="Screen Shot 2017-03-19 at 8.12.5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4620922"/>
          </a:xfrm>
        </p:spPr>
        <p:txBody>
          <a:bodyPr/>
          <a:lstStyle/>
          <a:p>
            <a:pPr algn="ctr"/>
            <a:r>
              <a:rPr lang="en-US" sz="6000" dirty="0" smtClean="0"/>
              <a:t>5. How to Measure &amp; Improve a System Manual</a:t>
            </a: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>
            <a:normAutofit/>
          </a:bodyPr>
          <a:lstStyle/>
          <a:p>
            <a:r>
              <a:rPr lang="en-US" dirty="0" smtClean="0"/>
              <a:t>1 time per month with each individual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>
            <a:normAutofit/>
          </a:bodyPr>
          <a:lstStyle/>
          <a:p>
            <a:r>
              <a:rPr lang="en-US" dirty="0" smtClean="0"/>
              <a:t>1 time per month with each individual </a:t>
            </a:r>
          </a:p>
          <a:p>
            <a:r>
              <a:rPr lang="en-US" dirty="0" smtClean="0"/>
              <a:t>Calendared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>
            <a:normAutofit/>
          </a:bodyPr>
          <a:lstStyle/>
          <a:p>
            <a:r>
              <a:rPr lang="en-US" dirty="0" smtClean="0"/>
              <a:t>1 time per month with each individual </a:t>
            </a:r>
          </a:p>
          <a:p>
            <a:r>
              <a:rPr lang="en-US" dirty="0" smtClean="0"/>
              <a:t>Calendared</a:t>
            </a:r>
          </a:p>
          <a:p>
            <a:r>
              <a:rPr lang="en-US" dirty="0" smtClean="0"/>
              <a:t>30-60 min in length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2510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Performance / Evaluation (PE) Meetings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4104"/>
            <a:ext cx="7583487" cy="4061344"/>
          </a:xfrm>
        </p:spPr>
        <p:txBody>
          <a:bodyPr>
            <a:normAutofit/>
          </a:bodyPr>
          <a:lstStyle/>
          <a:p>
            <a:r>
              <a:rPr lang="en-US" dirty="0" smtClean="0"/>
              <a:t>1 time per month with each individual </a:t>
            </a:r>
          </a:p>
          <a:p>
            <a:r>
              <a:rPr lang="en-US" dirty="0" smtClean="0"/>
              <a:t>Calendared</a:t>
            </a:r>
          </a:p>
          <a:p>
            <a:r>
              <a:rPr lang="en-US" dirty="0" smtClean="0"/>
              <a:t>30-60 min in length</a:t>
            </a:r>
          </a:p>
          <a:p>
            <a:r>
              <a:rPr lang="en-US" dirty="0" smtClean="0"/>
              <a:t>First 5 min is their personal time with 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Marc Cunningham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4812</TotalTime>
  <Words>3019</Words>
  <Application>Microsoft Office PowerPoint</Application>
  <PresentationFormat>On-screen Show (4:3)</PresentationFormat>
  <Paragraphs>718</Paragraphs>
  <Slides>151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151</vt:i4>
      </vt:variant>
    </vt:vector>
  </HeadingPairs>
  <TitlesOfParts>
    <vt:vector size="152" baseType="lpstr">
      <vt:lpstr>Office Theme</vt:lpstr>
      <vt:lpstr>Systematizing For Success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Titles</vt:lpstr>
      <vt:lpstr>PowerPoint Presentation</vt:lpstr>
      <vt:lpstr>PowerPoint Presentation</vt:lpstr>
      <vt:lpstr>PowerPoint Presentation</vt:lpstr>
      <vt:lpstr>PowerPoint Presentation</vt:lpstr>
      <vt:lpstr>Director of Leasing Key Result Areas - KRAs:</vt:lpstr>
      <vt:lpstr>Property Manager Key Result Areas - KRAs:</vt:lpstr>
      <vt:lpstr>Director of Accounting Key Result Areas - KRAs: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Position Title: Director of Leasing</vt:lpstr>
      <vt:lpstr>Position Title: Director of Leasing</vt:lpstr>
      <vt:lpstr>Position Title: Director of Leasing</vt:lpstr>
      <vt:lpstr>Position Title: Director of Leasing</vt:lpstr>
      <vt:lpstr>Position Title: Director of Leasing</vt:lpstr>
      <vt:lpstr>Position Title: Director of Leasing</vt:lpstr>
      <vt:lpstr>Position Title: Director of Leasing</vt:lpstr>
      <vt:lpstr>Position Title: Director of Leasing</vt:lpstr>
      <vt:lpstr>Position Title: Director of Leasing</vt:lpstr>
      <vt:lpstr>Position Title: Property Manager</vt:lpstr>
      <vt:lpstr>Position Title: Property Manager</vt:lpstr>
      <vt:lpstr>Position Title: Property Manager</vt:lpstr>
      <vt:lpstr>Position Title: Property Manager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4. How to Implement a System Manual  </vt:lpstr>
      <vt:lpstr> One person shop vs Large Team</vt:lpstr>
      <vt:lpstr>Implementation:  One person shop:  </vt:lpstr>
      <vt:lpstr>Implementation:  Large team: </vt:lpstr>
      <vt:lpstr> Warning !! Do NOT implement your System Manuals around your existing team – rather implement your team around your System Manuals</vt:lpstr>
      <vt:lpstr> </vt:lpstr>
      <vt:lpstr>PowerPoint Presentation</vt:lpstr>
      <vt:lpstr>5. How to Measure &amp; Improve a System Manual</vt:lpstr>
      <vt:lpstr>Performance / Evaluation (PE) Meetings  </vt:lpstr>
      <vt:lpstr>Performance / Evaluation (PE) Meetings  </vt:lpstr>
      <vt:lpstr>Performance / Evaluation (PE) Meetings  </vt:lpstr>
      <vt:lpstr>Performance / Evaluation (PE) Meetings  </vt:lpstr>
      <vt:lpstr>Performance / Evaluation (PE) Meetings  </vt:lpstr>
      <vt:lpstr>Performance / Evaluation (PE) Meetings  </vt:lpstr>
      <vt:lpstr>Performance / Evaluation (PE) Meetings  </vt:lpstr>
      <vt:lpstr>Performance / Evaluation (PE) Meetings  </vt:lpstr>
      <vt:lpstr>Performance / Evaluation (PE) Meetings  </vt:lpstr>
      <vt:lpstr>Performance / Evaluation (PE) Meetings  </vt:lpstr>
      <vt:lpstr>Performance / Evaluation (PE) Meetings  </vt:lpstr>
      <vt:lpstr>Performance / Evaluation (PE) Meetings  </vt:lpstr>
      <vt:lpstr>Performance / Evaluation (PE) Meetings  </vt:lpstr>
      <vt:lpstr>Performance / Evaluation (PE) Meetings  </vt:lpstr>
      <vt:lpstr>For each item, circle the number corresponding to the percentage of your success.    Director of Leasing - KRA 1:  Phone Inquiries    Measure of Success: Return each phone call the same business day the message was left   10%   2    3    4    5    6    7    8    9    100%  __________________________________________________</vt:lpstr>
      <vt:lpstr>For each item, circle the number corresponding to the percentage of your success.    Resident Services Coordinator - KRA 8:  Re-invoicing   Measure of Success: Re-invoice all 3rd party vendor invoices within 48 business hours of receipt  10%   2    3    4    5    6    7    8    9    100%   _________________________________________________</vt:lpstr>
      <vt:lpstr>…Marc is  naive &amp; gullible…</vt:lpstr>
      <vt:lpstr>PowerPoint Presentation</vt:lpstr>
      <vt:lpstr>For each item, circle the number corresponding to the percentage of your success.    Resident Services Coordinator - KRA 8:  Re-invoicing   Measure of Success: Re-invoice all 3rd party vendor invoices within 48 business hours of receipt  10%   2    3    4    5    6    7    8    9    100%   _________________________________________________</vt:lpstr>
      <vt:lpstr>PowerPoint Presentation</vt:lpstr>
      <vt:lpstr>Hawthorn Effect: When people think their work is being measured, their productivity increases. </vt:lpstr>
      <vt:lpstr>Hawthorn Effect: When people THINK their work is being measured, their productivity increases. </vt:lpstr>
      <vt:lpstr>Performance / Evaluation (PE) Meetings 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15 FAQs &amp; Tips</vt:lpstr>
      <vt:lpstr>FAQs &amp; Tips</vt:lpstr>
      <vt:lpstr>FAQs &amp; Tips</vt:lpstr>
      <vt:lpstr>FAQs &amp; Tips</vt:lpstr>
      <vt:lpstr>FAQs &amp; Tips</vt:lpstr>
      <vt:lpstr>FAQs &amp; Tips</vt:lpstr>
      <vt:lpstr>FAQs &amp; Tips</vt:lpstr>
      <vt:lpstr>FAQs &amp; Tips</vt:lpstr>
      <vt:lpstr>FAQs &amp; Tips</vt:lpstr>
      <vt:lpstr>FAQs &amp; Tips</vt:lpstr>
      <vt:lpstr>FAQs &amp; Tips</vt:lpstr>
      <vt:lpstr>Second Rule of the Army:</vt:lpstr>
      <vt:lpstr>FAQs &amp; Tips</vt:lpstr>
      <vt:lpstr>FAQs &amp; Tips</vt:lpstr>
      <vt:lpstr>FAQs &amp; Tips</vt:lpstr>
      <vt:lpstr>FAQs &amp; Tips</vt:lpstr>
      <vt:lpstr>FAQs &amp; Tips</vt:lpstr>
      <vt:lpstr>PowerPoint Presentation</vt:lpstr>
      <vt:lpstr>1. The Foundation</vt:lpstr>
      <vt:lpstr>2. The Importance of People</vt:lpstr>
      <vt:lpstr>3. The Importance of Execution</vt:lpstr>
      <vt:lpstr>4. A System Manual Proverb</vt:lpstr>
      <vt:lpstr>PowerPoint Presentation</vt:lpstr>
      <vt:lpstr>               Download a free sample of each of the 9 Grace Management System Manuals   www.RentGrace.com/systems   Success@RentGrace.com 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is not an Accident</dc:title>
  <dc:creator>Marc Cunningham</dc:creator>
  <cp:lastModifiedBy>Carla Earnest</cp:lastModifiedBy>
  <cp:revision>250</cp:revision>
  <dcterms:created xsi:type="dcterms:W3CDTF">2014-02-15T15:04:12Z</dcterms:created>
  <dcterms:modified xsi:type="dcterms:W3CDTF">2017-03-30T12:09:28Z</dcterms:modified>
</cp:coreProperties>
</file>