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7" r:id="rId1"/>
  </p:sldMasterIdLst>
  <p:notesMasterIdLst>
    <p:notesMasterId r:id="rId22"/>
  </p:notesMasterIdLst>
  <p:handoutMasterIdLst>
    <p:handoutMasterId r:id="rId23"/>
  </p:handoutMasterIdLst>
  <p:sldIdLst>
    <p:sldId id="334" r:id="rId2"/>
    <p:sldId id="335" r:id="rId3"/>
    <p:sldId id="313" r:id="rId4"/>
    <p:sldId id="314" r:id="rId5"/>
    <p:sldId id="291" r:id="rId6"/>
    <p:sldId id="316" r:id="rId7"/>
    <p:sldId id="317" r:id="rId8"/>
    <p:sldId id="319" r:id="rId9"/>
    <p:sldId id="336" r:id="rId10"/>
    <p:sldId id="337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2" r:id="rId20"/>
    <p:sldId id="281" r:id="rId21"/>
  </p:sldIdLst>
  <p:sldSz cx="10058400" cy="77724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4031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0806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62095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16127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701595" algn="l" defTabSz="108063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241914" algn="l" defTabSz="108063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782233" algn="l" defTabSz="108063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322552" algn="l" defTabSz="108063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8B30"/>
    <a:srgbClr val="066196"/>
    <a:srgbClr val="BD8439"/>
    <a:srgbClr val="06619D"/>
    <a:srgbClr val="C3893B"/>
    <a:srgbClr val="C9934D"/>
    <a:srgbClr val="9E0000"/>
    <a:srgbClr val="FFFFFF"/>
    <a:srgbClr val="972109"/>
    <a:srgbClr val="989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9" autoAdjust="0"/>
    <p:restoredTop sz="93831" autoAdjust="0"/>
  </p:normalViewPr>
  <p:slideViewPr>
    <p:cSldViewPr>
      <p:cViewPr>
        <p:scale>
          <a:sx n="80" d="100"/>
          <a:sy n="80" d="100"/>
        </p:scale>
        <p:origin x="-1373" y="-58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9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38100"/>
          </c:spPr>
          <c:dPt>
            <c:idx val="0"/>
            <c:bubble3D val="0"/>
            <c:spPr>
              <a:ln w="38100"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-0.12658099898379849"/>
                  <c:y val="0.1267695171824452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7.8639959434996951E-2"/>
                  <c:y val="-0.21123512177256912"/>
                </c:manualLayout>
              </c:layout>
              <c:spPr/>
              <c:txPr>
                <a:bodyPr/>
                <a:lstStyle/>
                <a:p>
                  <a:pPr>
                    <a:defRPr sz="28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1755005321872584"/>
                  <c:y val="-0.11001800647012147"/>
                </c:manualLayout>
              </c:layout>
              <c:spPr/>
              <c:txPr>
                <a:bodyPr/>
                <a:lstStyle/>
                <a:p>
                  <a:pPr>
                    <a:defRPr sz="28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8.0368872423314572E-2"/>
                  <c:y val="0.12771378868339128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15%</a:t>
                    </a:r>
                    <a:endParaRPr lang="en-US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2.0446248256323643E-2"/>
                  <c:y val="0.12120216077641457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Interview Impression</c:v>
                </c:pt>
                <c:pt idx="1">
                  <c:v>Omnia Profile</c:v>
                </c:pt>
                <c:pt idx="2">
                  <c:v>Education/Work Experience</c:v>
                </c:pt>
                <c:pt idx="3">
                  <c:v>References</c:v>
                </c:pt>
                <c:pt idx="4">
                  <c:v>Background/Drug Test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</c:v>
                </c:pt>
                <c:pt idx="1">
                  <c:v>0.25</c:v>
                </c:pt>
                <c:pt idx="2">
                  <c:v>0.25</c:v>
                </c:pt>
                <c:pt idx="3">
                  <c:v>0.15</c:v>
                </c:pt>
                <c:pt idx="4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1853725186121555"/>
          <c:y val="0.15843115508946554"/>
          <c:w val="0.38146274813878445"/>
          <c:h val="0.6831374725319376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027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40AC5D8D-7891-4866-B3B6-13C181022E1B}" type="datetimeFigureOut">
              <a:rPr lang="en-US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675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027" y="8829675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BFA5248F-072E-4D3F-B39B-A9E00E8BF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13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421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0" tIns="45821" rIns="91640" bIns="4582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027" y="0"/>
            <a:ext cx="2972421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0" tIns="45821" rIns="91640" bIns="4582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1B19C414-7884-46B8-8B3F-30E9DEAF9220}" type="datetimeFigureOut">
              <a:rPr lang="en-US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8500"/>
            <a:ext cx="45100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50" tIns="45825" rIns="91650" bIns="4582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6421" y="4416426"/>
            <a:ext cx="5485158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0" tIns="45821" rIns="91640" bIns="458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8831263"/>
            <a:ext cx="2972421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0" tIns="45821" rIns="91640" bIns="4582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027" y="8831263"/>
            <a:ext cx="2972421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0" tIns="45821" rIns="91640" bIns="4582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0AB7AAE0-CC50-4C0C-A7C2-2D2116C07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11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0319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063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20957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61276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01595" algn="l" defTabSz="10806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41914" algn="l" defTabSz="10806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82233" algn="l" defTabSz="10806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22552" algn="l" defTabSz="10806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0C7EE67-AD82-469E-963A-E37142B52A80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3263"/>
            <a:ext cx="4492625" cy="34734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74750" y="698500"/>
            <a:ext cx="4510088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515BCD7-3B60-484C-BA2C-66CB1C80EED6}" type="slidenum">
              <a:rPr lang="en-US" smtClean="0">
                <a:latin typeface="Calibri" pitchFamily="34" charset="0"/>
              </a:rPr>
              <a:pPr eaLnBrk="1" hangingPunct="1">
                <a:defRPr/>
              </a:pPr>
              <a:t>20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4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0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0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0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1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01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41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82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22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09AA5-ED16-470C-85C6-070FAF55E116}" type="datetime1">
              <a:rPr lang="en-US" smtClean="0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CB51F-DB10-4753-B3D1-09DC3F00CE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92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7C04D-0A34-47A7-A053-4EB6DAC26F3B}" type="datetime1">
              <a:rPr lang="en-US" smtClean="0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5970B-DD31-4D21-A4D5-9A07EFA694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8"/>
            <a:ext cx="226314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8"/>
            <a:ext cx="662178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373782-EE99-48A7-AE5C-D31C3FE55F83}" type="datetime1">
              <a:rPr lang="en-US" smtClean="0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66F04A-2C16-42E8-A14C-614ACB754D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88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0578" y="518160"/>
            <a:ext cx="4746308" cy="1813560"/>
          </a:xfrm>
        </p:spPr>
        <p:txBody>
          <a:bodyPr anchor="b"/>
          <a:lstStyle>
            <a:lvl1pPr>
              <a:defRPr sz="3800">
                <a:solidFill>
                  <a:srgbClr val="00B0F0"/>
                </a:solidFill>
                <a:latin typeface="Source Sans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0578" y="2331720"/>
            <a:ext cx="4747617" cy="431080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5881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81F968-1286-4A9E-8B2B-FEA6021740C6}" type="datetime1">
              <a:rPr lang="en-US" smtClean="0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C310C4-7405-4CD3-BAFD-6C8C91C273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0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5" y="4994488"/>
            <a:ext cx="8549640" cy="154368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5" y="3294275"/>
            <a:ext cx="8549640" cy="1700212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031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06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09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612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015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419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78223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225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FD1ADE-7A25-4DFC-9860-8034CB6AE38D}" type="datetime1">
              <a:rPr lang="en-US" smtClean="0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FE9785-8169-43EA-98C0-89FA131C69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1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2"/>
            <a:ext cx="4442460" cy="51294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2"/>
            <a:ext cx="4442460" cy="51294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734A66-2A37-46B7-92D9-7FA911577775}" type="datetime1">
              <a:rPr lang="en-US" smtClean="0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D63B9-FC7A-4DF8-9FA3-4D682938E5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1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0319" indent="0">
              <a:buNone/>
              <a:defRPr sz="2400" b="1"/>
            </a:lvl2pPr>
            <a:lvl3pPr marL="1080638" indent="0">
              <a:buNone/>
              <a:defRPr sz="2100" b="1"/>
            </a:lvl3pPr>
            <a:lvl4pPr marL="1620957" indent="0">
              <a:buNone/>
              <a:defRPr sz="1900" b="1"/>
            </a:lvl4pPr>
            <a:lvl5pPr marL="2161276" indent="0">
              <a:buNone/>
              <a:defRPr sz="1900" b="1"/>
            </a:lvl5pPr>
            <a:lvl6pPr marL="2701595" indent="0">
              <a:buNone/>
              <a:defRPr sz="1900" b="1"/>
            </a:lvl6pPr>
            <a:lvl7pPr marL="3241914" indent="0">
              <a:buNone/>
              <a:defRPr sz="1900" b="1"/>
            </a:lvl7pPr>
            <a:lvl8pPr marL="3782233" indent="0">
              <a:buNone/>
              <a:defRPr sz="1900" b="1"/>
            </a:lvl8pPr>
            <a:lvl9pPr marL="4322552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0319" indent="0">
              <a:buNone/>
              <a:defRPr sz="2400" b="1"/>
            </a:lvl2pPr>
            <a:lvl3pPr marL="1080638" indent="0">
              <a:buNone/>
              <a:defRPr sz="2100" b="1"/>
            </a:lvl3pPr>
            <a:lvl4pPr marL="1620957" indent="0">
              <a:buNone/>
              <a:defRPr sz="1900" b="1"/>
            </a:lvl4pPr>
            <a:lvl5pPr marL="2161276" indent="0">
              <a:buNone/>
              <a:defRPr sz="1900" b="1"/>
            </a:lvl5pPr>
            <a:lvl6pPr marL="2701595" indent="0">
              <a:buNone/>
              <a:defRPr sz="1900" b="1"/>
            </a:lvl6pPr>
            <a:lvl7pPr marL="3241914" indent="0">
              <a:buNone/>
              <a:defRPr sz="1900" b="1"/>
            </a:lvl7pPr>
            <a:lvl8pPr marL="3782233" indent="0">
              <a:buNone/>
              <a:defRPr sz="1900" b="1"/>
            </a:lvl8pPr>
            <a:lvl9pPr marL="4322552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BB5119-3E44-4137-B00F-FAEB079F5965}" type="datetime1">
              <a:rPr lang="en-US" smtClean="0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C82CE8-3F7C-4AAA-8EF9-77040F9DE2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9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2C34D6-9AB8-437B-9978-C29639B13D54}" type="datetime1">
              <a:rPr lang="en-US" smtClean="0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A245A1-CBC9-4E1E-BE00-503D733414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51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DA1FFD-B6F8-43FB-9ACF-61B0FBCB4789}" type="datetime1">
              <a:rPr lang="en-US" smtClean="0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3C80F-EEDB-4B6C-B948-558203F083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6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09457"/>
            <a:ext cx="3309145" cy="131699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6" y="309458"/>
            <a:ext cx="5622925" cy="663352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" y="1626448"/>
            <a:ext cx="3309145" cy="5316538"/>
          </a:xfrm>
        </p:spPr>
        <p:txBody>
          <a:bodyPr/>
          <a:lstStyle>
            <a:lvl1pPr marL="0" indent="0">
              <a:buNone/>
              <a:defRPr sz="1700"/>
            </a:lvl1pPr>
            <a:lvl2pPr marL="540319" indent="0">
              <a:buNone/>
              <a:defRPr sz="1400"/>
            </a:lvl2pPr>
            <a:lvl3pPr marL="1080638" indent="0">
              <a:buNone/>
              <a:defRPr sz="1200"/>
            </a:lvl3pPr>
            <a:lvl4pPr marL="1620957" indent="0">
              <a:buNone/>
              <a:defRPr sz="1100"/>
            </a:lvl4pPr>
            <a:lvl5pPr marL="2161276" indent="0">
              <a:buNone/>
              <a:defRPr sz="1100"/>
            </a:lvl5pPr>
            <a:lvl6pPr marL="2701595" indent="0">
              <a:buNone/>
              <a:defRPr sz="1100"/>
            </a:lvl6pPr>
            <a:lvl7pPr marL="3241914" indent="0">
              <a:buNone/>
              <a:defRPr sz="1100"/>
            </a:lvl7pPr>
            <a:lvl8pPr marL="3782233" indent="0">
              <a:buNone/>
              <a:defRPr sz="1100"/>
            </a:lvl8pPr>
            <a:lvl9pPr marL="432255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0B4ABD-E542-4512-BC2F-B5E1B45EC385}" type="datetime1">
              <a:rPr lang="en-US" smtClean="0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36267-C4DE-49E5-AE2B-0052C26F71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9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800"/>
            </a:lvl1pPr>
            <a:lvl2pPr marL="540319" indent="0">
              <a:buNone/>
              <a:defRPr sz="3300"/>
            </a:lvl2pPr>
            <a:lvl3pPr marL="1080638" indent="0">
              <a:buNone/>
              <a:defRPr sz="2800"/>
            </a:lvl3pPr>
            <a:lvl4pPr marL="1620957" indent="0">
              <a:buNone/>
              <a:defRPr sz="2400"/>
            </a:lvl4pPr>
            <a:lvl5pPr marL="2161276" indent="0">
              <a:buNone/>
              <a:defRPr sz="2400"/>
            </a:lvl5pPr>
            <a:lvl6pPr marL="2701595" indent="0">
              <a:buNone/>
              <a:defRPr sz="2400"/>
            </a:lvl6pPr>
            <a:lvl7pPr marL="3241914" indent="0">
              <a:buNone/>
              <a:defRPr sz="2400"/>
            </a:lvl7pPr>
            <a:lvl8pPr marL="3782233" indent="0">
              <a:buNone/>
              <a:defRPr sz="2400"/>
            </a:lvl8pPr>
            <a:lvl9pPr marL="4322552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700"/>
            </a:lvl1pPr>
            <a:lvl2pPr marL="540319" indent="0">
              <a:buNone/>
              <a:defRPr sz="1400"/>
            </a:lvl2pPr>
            <a:lvl3pPr marL="1080638" indent="0">
              <a:buNone/>
              <a:defRPr sz="1200"/>
            </a:lvl3pPr>
            <a:lvl4pPr marL="1620957" indent="0">
              <a:buNone/>
              <a:defRPr sz="1100"/>
            </a:lvl4pPr>
            <a:lvl5pPr marL="2161276" indent="0">
              <a:buNone/>
              <a:defRPr sz="1100"/>
            </a:lvl5pPr>
            <a:lvl6pPr marL="2701595" indent="0">
              <a:buNone/>
              <a:defRPr sz="1100"/>
            </a:lvl6pPr>
            <a:lvl7pPr marL="3241914" indent="0">
              <a:buNone/>
              <a:defRPr sz="1100"/>
            </a:lvl7pPr>
            <a:lvl8pPr marL="3782233" indent="0">
              <a:buNone/>
              <a:defRPr sz="1100"/>
            </a:lvl8pPr>
            <a:lvl9pPr marL="432255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7559F2-EB60-499C-86FA-680412E2B0BB}" type="datetime1">
              <a:rPr lang="en-US" smtClean="0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46B39-0BAD-44AF-B04E-4AC5F9A7AF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4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8064" tIns="54032" rIns="108064" bIns="540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108064" tIns="54032" rIns="108064" bIns="540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5"/>
            <a:ext cx="2346960" cy="413808"/>
          </a:xfrm>
          <a:prstGeom prst="rect">
            <a:avLst/>
          </a:prstGeom>
        </p:spPr>
        <p:txBody>
          <a:bodyPr vert="horz" lIns="108064" tIns="54032" rIns="108064" bIns="5403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F45BD1-9276-4684-BFD8-4BB3155BD8D9}" type="datetime1">
              <a:rPr lang="en-US" smtClean="0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5"/>
            <a:ext cx="3185160" cy="413808"/>
          </a:xfrm>
          <a:prstGeom prst="rect">
            <a:avLst/>
          </a:prstGeom>
        </p:spPr>
        <p:txBody>
          <a:bodyPr vert="horz" lIns="108064" tIns="54032" rIns="108064" bIns="5403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5"/>
            <a:ext cx="2346960" cy="413808"/>
          </a:xfrm>
          <a:prstGeom prst="rect">
            <a:avLst/>
          </a:prstGeom>
        </p:spPr>
        <p:txBody>
          <a:bodyPr vert="horz" lIns="108064" tIns="54032" rIns="108064" bIns="5403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3E321-DFE8-49D8-B065-DBE1747CB5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0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30" r:id="rId12"/>
  </p:sldLayoutIdLst>
  <p:hf hdr="0" ftr="0" dt="0"/>
  <p:txStyles>
    <p:titleStyle>
      <a:lvl1pPr algn="ctr" defTabSz="1080638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239" indent="-405239" algn="l" defTabSz="1080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8018" indent="-337699" algn="l" defTabSz="1080638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0797" indent="-270159" algn="l" defTabSz="1080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6" indent="-270159" algn="l" defTabSz="1080638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1435" indent="-270159" algn="l" defTabSz="1080638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71754" indent="-270159" algn="l" defTabSz="1080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12073" indent="-270159" algn="l" defTabSz="1080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392" indent="-270159" algn="l" defTabSz="1080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92711" indent="-270159" algn="l" defTabSz="1080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6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0319" algn="l" defTabSz="10806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638" algn="l" defTabSz="10806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957" algn="l" defTabSz="10806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1276" algn="l" defTabSz="10806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01595" algn="l" defTabSz="10806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41914" algn="l" defTabSz="10806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82233" algn="l" defTabSz="10806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22552" algn="l" defTabSz="10806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4" r="6786"/>
          <a:stretch/>
        </p:blipFill>
        <p:spPr bwMode="auto">
          <a:xfrm>
            <a:off x="1" y="1640840"/>
            <a:ext cx="10058399" cy="570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3972560"/>
            <a:ext cx="10079251" cy="1344029"/>
          </a:xfrm>
          <a:solidFill>
            <a:srgbClr val="06619D">
              <a:alpha val="85098"/>
            </a:srgbClr>
          </a:solidFill>
        </p:spPr>
        <p:txBody>
          <a:bodyPr>
            <a:normAutofit fontScale="90000"/>
          </a:bodyPr>
          <a:lstStyle/>
          <a:p>
            <a:r>
              <a:rPr lang="en-US" sz="4700" dirty="0">
                <a:solidFill>
                  <a:schemeClr val="bg1"/>
                </a:solidFill>
                <a:latin typeface="Century Gothic" panose="020B0502020202020204" pitchFamily="34" charset="0"/>
              </a:rPr>
              <a:t>What Behavioral Insight</a:t>
            </a:r>
            <a:br>
              <a:rPr lang="en-US" sz="47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700" dirty="0">
                <a:solidFill>
                  <a:schemeClr val="bg1"/>
                </a:solidFill>
                <a:latin typeface="Century Gothic" panose="020B0502020202020204" pitchFamily="34" charset="0"/>
              </a:rPr>
              <a:t>Can Do For You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-1" y="5503019"/>
            <a:ext cx="10061181" cy="863600"/>
          </a:xfrm>
          <a:solidFill>
            <a:srgbClr val="06619D">
              <a:alpha val="85098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Presented by:</a:t>
            </a:r>
          </a:p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Carletta Clyatt, SVP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01" y="219234"/>
            <a:ext cx="4216400" cy="125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7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979"/>
            <a:ext cx="10058400" cy="863600"/>
          </a:xfrm>
          <a:prstGeom prst="rect">
            <a:avLst/>
          </a:prstGeom>
          <a:solidFill>
            <a:srgbClr val="06619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70142" y="2188743"/>
            <a:ext cx="2001658" cy="4340707"/>
            <a:chOff x="4267200" y="1365692"/>
            <a:chExt cx="1522417" cy="3660698"/>
          </a:xfrm>
        </p:grpSpPr>
        <p:sp>
          <p:nvSpPr>
            <p:cNvPr id="13" name="Rounded Rectangle 12"/>
            <p:cNvSpPr/>
            <p:nvPr/>
          </p:nvSpPr>
          <p:spPr>
            <a:xfrm>
              <a:off x="4267200" y="1365692"/>
              <a:ext cx="1522417" cy="366069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01540" y="3118292"/>
              <a:ext cx="534281" cy="1758508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06960" y="3124200"/>
              <a:ext cx="531840" cy="1758508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86059" y="2180825"/>
            <a:ext cx="2001658" cy="4340707"/>
            <a:chOff x="5868983" y="1371600"/>
            <a:chExt cx="1522417" cy="3660698"/>
          </a:xfrm>
        </p:grpSpPr>
        <p:sp>
          <p:nvSpPr>
            <p:cNvPr id="10" name="Rounded Rectangle 9"/>
            <p:cNvSpPr/>
            <p:nvPr/>
          </p:nvSpPr>
          <p:spPr>
            <a:xfrm>
              <a:off x="5868983" y="1371600"/>
              <a:ext cx="1522417" cy="366069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6008389" y="2181075"/>
              <a:ext cx="551951" cy="2695725"/>
            </a:xfrm>
            <a:prstGeom prst="rect">
              <a:avLst/>
            </a:prstGeom>
            <a:solidFill>
              <a:srgbClr val="066196"/>
            </a:solidFill>
            <a:ln>
              <a:headEnd/>
              <a:tailEnd/>
            </a:ln>
            <a:effectLst/>
            <a:scene3d>
              <a:camera prst="isometricTopDown" fov="0">
                <a:rot lat="0" lon="0" rev="0"/>
              </a:camera>
              <a:lightRig rig="balanced" dir="t">
                <a:rot lat="0" lon="0" rev="13800000"/>
              </a:lightRig>
            </a:scene3d>
            <a:sp3d extrusionH="12700" prstMaterial="plastic">
              <a:contourClr>
                <a:schemeClr val="accen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6717852" y="4171121"/>
              <a:ext cx="545468" cy="694409"/>
            </a:xfrm>
            <a:prstGeom prst="rect">
              <a:avLst/>
            </a:prstGeom>
            <a:solidFill>
              <a:srgbClr val="066196"/>
            </a:solidFill>
            <a:ln>
              <a:headEnd/>
              <a:tailEnd/>
            </a:ln>
            <a:effectLst/>
            <a:scene3d>
              <a:camera prst="isometricTopDown" fov="0">
                <a:rot lat="0" lon="0" rev="0"/>
              </a:camera>
              <a:lightRig rig="balanced" dir="t">
                <a:rot lat="0" lon="0" rev="13800000"/>
              </a:lightRig>
            </a:scene3d>
            <a:sp3d extrusionH="12700" prstMaterial="plastic">
              <a:contourClr>
                <a:schemeClr val="accen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81800" y="2212493"/>
            <a:ext cx="2001658" cy="4340707"/>
            <a:chOff x="7480533" y="1371600"/>
            <a:chExt cx="1522417" cy="3660698"/>
          </a:xfrm>
        </p:grpSpPr>
        <p:sp>
          <p:nvSpPr>
            <p:cNvPr id="7" name="Rounded Rectangle 6"/>
            <p:cNvSpPr/>
            <p:nvPr/>
          </p:nvSpPr>
          <p:spPr>
            <a:xfrm>
              <a:off x="7480533" y="1371600"/>
              <a:ext cx="1522417" cy="366069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8300139" y="2196830"/>
              <a:ext cx="551951" cy="2687577"/>
            </a:xfrm>
            <a:prstGeom prst="rect">
              <a:avLst/>
            </a:prstGeom>
            <a:solidFill>
              <a:srgbClr val="066196"/>
            </a:solidFill>
            <a:ln>
              <a:headEnd/>
              <a:tailEnd/>
            </a:ln>
            <a:effectLst/>
            <a:scene3d>
              <a:camera prst="isometricTopDown" fov="0">
                <a:rot lat="0" lon="0" rev="0"/>
              </a:camera>
              <a:lightRig rig="balanced" dir="t">
                <a:rot lat="0" lon="0" rev="13800000"/>
              </a:lightRig>
            </a:scene3d>
            <a:sp3d extrusionH="12700" prstMaterial="plastic">
              <a:contourClr>
                <a:schemeClr val="accen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7613515" y="4190141"/>
              <a:ext cx="551953" cy="694266"/>
            </a:xfrm>
            <a:prstGeom prst="rect">
              <a:avLst/>
            </a:prstGeom>
            <a:solidFill>
              <a:srgbClr val="066196"/>
            </a:solidFill>
            <a:ln>
              <a:headEnd/>
              <a:tailEnd/>
            </a:ln>
            <a:effectLst/>
            <a:scene3d>
              <a:camera prst="isometricTopDown" fov="0">
                <a:rot lat="0" lon="0" rev="0"/>
              </a:camera>
              <a:lightRig rig="balanced" dir="t">
                <a:rot lat="0" lon="0" rev="13800000"/>
              </a:lightRig>
            </a:scene3d>
            <a:sp3d extrusionH="12700" prstMaterial="plastic">
              <a:contourClr>
                <a:schemeClr val="accen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76200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Columns Work in Pairs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2" descr="O:\Marketing\WORKING FILES-Mktg Team\Logo\-USE THIS-\O-onl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6" y="7239000"/>
            <a:ext cx="394232" cy="4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0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5402" y="4287520"/>
            <a:ext cx="4093215" cy="241808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21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3400" dirty="0" smtClean="0">
                <a:solidFill>
                  <a:srgbClr val="06619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Column </a:t>
            </a:r>
            <a:r>
              <a:rPr lang="en-US" sz="3400" dirty="0">
                <a:solidFill>
                  <a:srgbClr val="06619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2: </a:t>
            </a:r>
            <a:r>
              <a:rPr lang="en-US" sz="3400" b="1" dirty="0">
                <a:solidFill>
                  <a:srgbClr val="06619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“We” Oriented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salary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580516" y="1566831"/>
            <a:ext cx="3844957" cy="5273724"/>
          </a:xfrm>
          <a:prstGeom prst="rect">
            <a:avLst/>
          </a:prstGeom>
          <a:ln>
            <a:noFill/>
          </a:ln>
        </p:spPr>
        <p:txBody>
          <a:bodyPr lIns="108064" tIns="54032" rIns="108064" bIns="54032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Lucida Grande"/>
              <a:buChar char="&gt;"/>
              <a:defRPr sz="20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65000"/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50000"/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55000"/>
              <a:buFont typeface="Arial"/>
              <a:buChar char="•"/>
              <a:defRPr lang="en-US" sz="1200" b="0" i="0" kern="1200" dirty="0" smtClean="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5pPr>
            <a:lvl6pPr marL="14859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Arial"/>
              <a:buChar char="•"/>
              <a:defRPr lang="en-US" sz="1050" b="0" i="0" kern="1200" baseline="0" dirty="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2100" dirty="0"/>
          </a:p>
          <a:p>
            <a:pPr>
              <a:lnSpc>
                <a:spcPct val="110000"/>
              </a:lnSpc>
            </a:pPr>
            <a:endParaRPr lang="en-US" altLang="en-US" sz="2100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67" y="1209040"/>
            <a:ext cx="3683423" cy="309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251460" y="1209040"/>
            <a:ext cx="1245077" cy="3094739"/>
            <a:chOff x="116956" y="575965"/>
            <a:chExt cx="1131888" cy="2148185"/>
          </a:xfrm>
        </p:grpSpPr>
        <p:sp>
          <p:nvSpPr>
            <p:cNvPr id="15" name="Rounded Rectangle 14"/>
            <p:cNvSpPr/>
            <p:nvPr/>
          </p:nvSpPr>
          <p:spPr>
            <a:xfrm>
              <a:off x="116956" y="575965"/>
              <a:ext cx="1131888" cy="214818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066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1569" y="1160246"/>
              <a:ext cx="434975" cy="1448001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1319" y="2150983"/>
              <a:ext cx="434975" cy="457263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TextBox 6"/>
            <p:cNvSpPr txBox="1">
              <a:spLocks noChangeArrowheads="1"/>
            </p:cNvSpPr>
            <p:nvPr/>
          </p:nvSpPr>
          <p:spPr bwMode="auto">
            <a:xfrm>
              <a:off x="274138" y="2210838"/>
              <a:ext cx="266700" cy="36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altLang="en-US" sz="24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9" name="TextBox 24"/>
            <p:cNvSpPr txBox="1">
              <a:spLocks noChangeArrowheads="1"/>
            </p:cNvSpPr>
            <p:nvPr/>
          </p:nvSpPr>
          <p:spPr bwMode="auto">
            <a:xfrm>
              <a:off x="815749" y="2208642"/>
              <a:ext cx="266700" cy="36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altLang="en-US" sz="24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67" y="4504942"/>
            <a:ext cx="3683423" cy="314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7"/>
          <p:cNvGrpSpPr>
            <a:grpSpLocks/>
          </p:cNvGrpSpPr>
          <p:nvPr/>
        </p:nvGrpSpPr>
        <p:grpSpPr bwMode="auto">
          <a:xfrm>
            <a:off x="251460" y="4504941"/>
            <a:ext cx="1245077" cy="3203627"/>
            <a:chOff x="116956" y="575965"/>
            <a:chExt cx="1131888" cy="2148185"/>
          </a:xfrm>
        </p:grpSpPr>
        <p:sp>
          <p:nvSpPr>
            <p:cNvPr id="21" name="Rounded Rectangle 20"/>
            <p:cNvSpPr/>
            <p:nvPr/>
          </p:nvSpPr>
          <p:spPr>
            <a:xfrm>
              <a:off x="116956" y="575965"/>
              <a:ext cx="1131888" cy="214818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066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6556" y="1118965"/>
              <a:ext cx="434975" cy="1448001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5382" y="2104939"/>
              <a:ext cx="434975" cy="457263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TextBox 6"/>
            <p:cNvSpPr txBox="1">
              <a:spLocks noChangeArrowheads="1"/>
            </p:cNvSpPr>
            <p:nvPr/>
          </p:nvSpPr>
          <p:spPr bwMode="auto">
            <a:xfrm>
              <a:off x="781325" y="2189021"/>
              <a:ext cx="320968" cy="350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266433" y="2187867"/>
              <a:ext cx="266700" cy="350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1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0" y="1"/>
            <a:ext cx="10058400" cy="820420"/>
          </a:xfrm>
          <a:prstGeom prst="rect">
            <a:avLst/>
          </a:prstGeom>
          <a:solidFill>
            <a:srgbClr val="066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58400" cy="820421"/>
          </a:xfrm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Columns 1 &amp; 2 = Level of Assertiveness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20246" y="1371600"/>
            <a:ext cx="3980487" cy="1897301"/>
          </a:xfrm>
          <a:prstGeom prst="rect">
            <a:avLst/>
          </a:prstGeom>
          <a:noFill/>
        </p:spPr>
        <p:txBody>
          <a:bodyPr wrap="none" lIns="108064" tIns="54032" rIns="108064" bIns="5403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6619D"/>
                </a:solidFill>
                <a:latin typeface="Century Gothic" panose="020B0502020202020204" pitchFamily="34" charset="0"/>
                <a:ea typeface="Times New Roman" pitchFamily="18" charset="0"/>
              </a:rPr>
              <a:t>Column 1: </a:t>
            </a:r>
            <a:r>
              <a:rPr lang="en-US" sz="2400" b="1" dirty="0">
                <a:solidFill>
                  <a:srgbClr val="06619D"/>
                </a:solidFill>
                <a:latin typeface="Century Gothic" panose="020B0502020202020204" pitchFamily="34" charset="0"/>
                <a:ea typeface="Times New Roman" pitchFamily="18" charset="0"/>
              </a:rPr>
              <a:t>“Me” Oriented</a:t>
            </a:r>
            <a:endParaRPr lang="en-US" sz="2400" b="1" dirty="0">
              <a:solidFill>
                <a:srgbClr val="06619D"/>
              </a:solidFill>
              <a:latin typeface="Century Gothic" panose="020B0502020202020204" pitchFamily="34" charset="0"/>
            </a:endParaRPr>
          </a:p>
          <a:p>
            <a:pPr marL="432255" indent="-216128" fontAlgn="auto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</a:t>
            </a:r>
          </a:p>
          <a:p>
            <a:pPr marL="432255" indent="-216128" fontAlgn="auto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Self-starting</a:t>
            </a:r>
          </a:p>
          <a:p>
            <a:pPr marL="432255" indent="-216128" fontAlgn="auto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Enjoys a challenge</a:t>
            </a:r>
          </a:p>
        </p:txBody>
      </p:sp>
    </p:spTree>
    <p:extLst>
      <p:ext uri="{BB962C8B-B14F-4D97-AF65-F5344CB8AC3E}">
        <p14:creationId xmlns:p14="http://schemas.microsoft.com/office/powerpoint/2010/main" val="33471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" b="2890"/>
          <a:stretch/>
        </p:blipFill>
        <p:spPr>
          <a:xfrm>
            <a:off x="0" y="777240"/>
            <a:ext cx="10054351" cy="483199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580516" y="1566831"/>
            <a:ext cx="3844957" cy="5273724"/>
          </a:xfrm>
          <a:prstGeom prst="rect">
            <a:avLst/>
          </a:prstGeom>
          <a:ln>
            <a:noFill/>
          </a:ln>
        </p:spPr>
        <p:txBody>
          <a:bodyPr lIns="108064" tIns="54032" rIns="108064" bIns="54032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Lucida Grande"/>
              <a:buChar char="&gt;"/>
              <a:defRPr sz="20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65000"/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50000"/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55000"/>
              <a:buFont typeface="Arial"/>
              <a:buChar char="•"/>
              <a:defRPr lang="en-US" sz="1200" b="0" i="0" kern="1200" dirty="0" smtClean="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5pPr>
            <a:lvl6pPr marL="14859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Arial"/>
              <a:buChar char="•"/>
              <a:defRPr lang="en-US" sz="1050" b="0" i="0" kern="1200" baseline="0" dirty="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2100" dirty="0"/>
          </a:p>
          <a:p>
            <a:pPr>
              <a:lnSpc>
                <a:spcPct val="110000"/>
              </a:lnSpc>
            </a:pPr>
            <a:endParaRPr lang="en-US" altLang="en-US" sz="2100" dirty="0"/>
          </a:p>
        </p:txBody>
      </p:sp>
      <p:sp>
        <p:nvSpPr>
          <p:cNvPr id="7" name="Rectangle 6"/>
          <p:cNvSpPr/>
          <p:nvPr/>
        </p:nvSpPr>
        <p:spPr>
          <a:xfrm>
            <a:off x="-83820" y="1"/>
            <a:ext cx="10142220" cy="820420"/>
          </a:xfrm>
          <a:prstGeom prst="rect">
            <a:avLst/>
          </a:prstGeom>
          <a:solidFill>
            <a:srgbClr val="D08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0"/>
            <a:ext cx="9052560" cy="820421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Coaching 1 &amp; 2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2" y="4953000"/>
            <a:ext cx="4722374" cy="2076450"/>
          </a:xfrm>
          <a:prstGeom prst="rect">
            <a:avLst/>
          </a:prstGeom>
          <a:solidFill>
            <a:srgbClr val="D08B3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4972050"/>
            <a:ext cx="4682488" cy="190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Column 1</a:t>
            </a:r>
          </a:p>
          <a:p>
            <a:pPr marL="432255" lvl="2" indent="-216128">
              <a:spcAft>
                <a:spcPts val="500"/>
              </a:spcAft>
              <a:buClr>
                <a:schemeClr val="bg1"/>
              </a:buClr>
            </a:pPr>
            <a:r>
              <a:rPr lang="en-US" alt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they are not so aggressive that they unintentionally make others uncomfortable.</a:t>
            </a:r>
          </a:p>
          <a:p>
            <a:pPr marL="432255" lvl="2" indent="-216128">
              <a:spcBef>
                <a:spcPts val="118"/>
              </a:spcBef>
              <a:spcAft>
                <a:spcPts val="500"/>
              </a:spcAft>
              <a:buClr>
                <a:schemeClr val="bg1"/>
              </a:buClr>
            </a:pPr>
            <a:r>
              <a:rPr lang="en-US" alt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a viable way to keep score that recognizes individual attainments</a:t>
            </a:r>
            <a:r>
              <a:rPr lang="en-US" altLang="en-US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41807" y="4953000"/>
            <a:ext cx="4722374" cy="2076450"/>
          </a:xfrm>
          <a:prstGeom prst="rect">
            <a:avLst/>
          </a:prstGeom>
          <a:solidFill>
            <a:srgbClr val="D08B3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41807" y="4970145"/>
            <a:ext cx="4722374" cy="1849755"/>
          </a:xfrm>
          <a:prstGeom prst="rect">
            <a:avLst/>
          </a:prstGeom>
        </p:spPr>
        <p:txBody>
          <a:bodyPr vert="horz" lIns="108064" tIns="54032" rIns="108064" bIns="54032" rtlCol="0">
            <a:noAutofit/>
          </a:bodyPr>
          <a:lstStyle>
            <a:lvl1pPr marL="405239" indent="-40523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8018" indent="-33769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797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91116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1435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71754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2073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52392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92711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Bef>
                <a:spcPts val="118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Column 2</a:t>
            </a:r>
          </a:p>
          <a:p>
            <a:pPr marL="432255" lvl="2" indent="-216128" fontAlgn="auto">
              <a:spcAft>
                <a:spcPts val="500"/>
              </a:spcAft>
              <a:buClr>
                <a:schemeClr val="bg1"/>
              </a:buClr>
            </a:pPr>
            <a:r>
              <a:rPr lang="en-US" altLang="en-US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realistic, “safe” goals that do not require this individual to step outside of their comfort zone. </a:t>
            </a:r>
          </a:p>
          <a:p>
            <a:pPr marL="432255" lvl="2" indent="-216128" fontAlgn="auto">
              <a:spcAft>
                <a:spcPts val="500"/>
              </a:spcAft>
              <a:buClr>
                <a:schemeClr val="bg1"/>
              </a:buClr>
            </a:pPr>
            <a:r>
              <a:rPr lang="en-US" altLang="en-US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them observe others to gain new perspectives on negotiating techniques.</a:t>
            </a:r>
            <a:endParaRPr lang="en-US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O:\Marketing\WORKING FILES-Mktg Team\Logo\-USE THIS-\O-on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6" y="7239000"/>
            <a:ext cx="394232" cy="4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8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2" y="4635066"/>
            <a:ext cx="4534146" cy="29646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801" y="1265362"/>
            <a:ext cx="4492949" cy="29946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83820" y="1"/>
            <a:ext cx="10142220" cy="820420"/>
          </a:xfrm>
          <a:prstGeom prst="rect">
            <a:avLst/>
          </a:prstGeom>
          <a:solidFill>
            <a:srgbClr val="066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4724439"/>
            <a:ext cx="4698017" cy="270758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6619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Column 4: </a:t>
            </a:r>
            <a:r>
              <a:rPr lang="en-US" sz="2400" b="1" dirty="0">
                <a:solidFill>
                  <a:srgbClr val="06619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Analytical / Thinker 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listener and observer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Wants proof and answers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decision maker</a:t>
            </a:r>
          </a:p>
          <a:p>
            <a:pPr>
              <a:lnSpc>
                <a:spcPct val="110000"/>
              </a:lnSpc>
            </a:pPr>
            <a:endParaRPr lang="en-US" sz="2100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580516" y="1566831"/>
            <a:ext cx="3844957" cy="5273724"/>
          </a:xfrm>
          <a:prstGeom prst="rect">
            <a:avLst/>
          </a:prstGeom>
          <a:ln>
            <a:noFill/>
          </a:ln>
        </p:spPr>
        <p:txBody>
          <a:bodyPr lIns="108064" tIns="54032" rIns="108064" bIns="54032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Lucida Grande"/>
              <a:buChar char="&gt;"/>
              <a:defRPr sz="20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65000"/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50000"/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55000"/>
              <a:buFont typeface="Arial"/>
              <a:buChar char="•"/>
              <a:defRPr lang="en-US" sz="1200" b="0" i="0" kern="1200" dirty="0" smtClean="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5pPr>
            <a:lvl6pPr marL="14859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Arial"/>
              <a:buChar char="•"/>
              <a:defRPr lang="en-US" sz="1050" b="0" i="0" kern="1200" baseline="0" dirty="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2100" dirty="0"/>
          </a:p>
          <a:p>
            <a:pPr>
              <a:lnSpc>
                <a:spcPct val="110000"/>
              </a:lnSpc>
            </a:pPr>
            <a:endParaRPr lang="en-US" altLang="en-US" sz="2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9080"/>
            <a:ext cx="10058400" cy="1295400"/>
          </a:xfr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3 &amp; 4 = Communication Style</a:t>
            </a: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251460" y="1209040"/>
            <a:ext cx="1245077" cy="3094739"/>
            <a:chOff x="116956" y="575965"/>
            <a:chExt cx="1131888" cy="2148185"/>
          </a:xfrm>
        </p:grpSpPr>
        <p:sp>
          <p:nvSpPr>
            <p:cNvPr id="16" name="Rounded Rectangle 15"/>
            <p:cNvSpPr/>
            <p:nvPr/>
          </p:nvSpPr>
          <p:spPr>
            <a:xfrm>
              <a:off x="116956" y="575965"/>
              <a:ext cx="1131888" cy="214818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066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1569" y="1160246"/>
              <a:ext cx="434975" cy="1448001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1319" y="2150983"/>
              <a:ext cx="434975" cy="457263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6"/>
            <p:cNvSpPr txBox="1">
              <a:spLocks noChangeArrowheads="1"/>
            </p:cNvSpPr>
            <p:nvPr/>
          </p:nvSpPr>
          <p:spPr bwMode="auto">
            <a:xfrm>
              <a:off x="274138" y="2210838"/>
              <a:ext cx="266700" cy="36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0" name="TextBox 24"/>
            <p:cNvSpPr txBox="1">
              <a:spLocks noChangeArrowheads="1"/>
            </p:cNvSpPr>
            <p:nvPr/>
          </p:nvSpPr>
          <p:spPr bwMode="auto">
            <a:xfrm>
              <a:off x="815749" y="2208642"/>
              <a:ext cx="266700" cy="36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4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81600" y="1295400"/>
            <a:ext cx="4698018" cy="1860368"/>
          </a:xfrm>
          <a:prstGeom prst="rect">
            <a:avLst/>
          </a:prstGeom>
          <a:noFill/>
        </p:spPr>
        <p:txBody>
          <a:bodyPr wrap="square" lIns="108064" tIns="54032" rIns="108064" bIns="54032" rtlCol="0">
            <a:spAutoFit/>
          </a:bodyPr>
          <a:lstStyle/>
          <a:p>
            <a:r>
              <a:rPr lang="en-US" sz="2400" dirty="0">
                <a:solidFill>
                  <a:srgbClr val="06619D"/>
                </a:solidFill>
                <a:latin typeface="Century Gothic" panose="020B0502020202020204" pitchFamily="34" charset="0"/>
                <a:ea typeface="Times New Roman" pitchFamily="18" charset="0"/>
              </a:rPr>
              <a:t>Column 3: </a:t>
            </a:r>
            <a:r>
              <a:rPr lang="en-US" sz="2400" b="1" dirty="0">
                <a:solidFill>
                  <a:srgbClr val="06619D"/>
                </a:solidFill>
                <a:latin typeface="Century Gothic" panose="020B0502020202020204" pitchFamily="34" charset="0"/>
                <a:ea typeface="Times New Roman" pitchFamily="18" charset="0"/>
              </a:rPr>
              <a:t>Socially Assertive</a:t>
            </a:r>
            <a:endParaRPr lang="en-US" sz="2400" b="1" dirty="0">
              <a:solidFill>
                <a:srgbClr val="06619D"/>
              </a:solidFill>
              <a:latin typeface="Century Gothic" panose="020B0502020202020204" pitchFamily="34" charset="0"/>
            </a:endParaRPr>
          </a:p>
          <a:p>
            <a:pPr marL="432255" indent="-216128" fontAlgn="auto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Develops instant rapport</a:t>
            </a:r>
          </a:p>
          <a:p>
            <a:pPr marL="432255" indent="-216128" fontAlgn="auto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recognition</a:t>
            </a:r>
          </a:p>
          <a:p>
            <a:pPr marL="432255" indent="-216128" fontAlgn="auto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 decision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251460" y="4504941"/>
            <a:ext cx="1245077" cy="3203627"/>
            <a:chOff x="116956" y="575965"/>
            <a:chExt cx="1131888" cy="2148185"/>
          </a:xfrm>
        </p:grpSpPr>
        <p:sp>
          <p:nvSpPr>
            <p:cNvPr id="28" name="Rounded Rectangle 27"/>
            <p:cNvSpPr/>
            <p:nvPr/>
          </p:nvSpPr>
          <p:spPr>
            <a:xfrm>
              <a:off x="116956" y="575965"/>
              <a:ext cx="1131888" cy="214818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066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6556" y="1118965"/>
              <a:ext cx="434975" cy="1448001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6331" y="2104939"/>
              <a:ext cx="434975" cy="457263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TextBox 6"/>
            <p:cNvSpPr txBox="1">
              <a:spLocks noChangeArrowheads="1"/>
            </p:cNvSpPr>
            <p:nvPr/>
          </p:nvSpPr>
          <p:spPr bwMode="auto">
            <a:xfrm>
              <a:off x="781325" y="2189021"/>
              <a:ext cx="320968" cy="350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4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266433" y="2187867"/>
              <a:ext cx="266700" cy="350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6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t="204" r="70" b="26546"/>
          <a:stretch/>
        </p:blipFill>
        <p:spPr>
          <a:xfrm>
            <a:off x="0" y="777241"/>
            <a:ext cx="10058400" cy="50833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47310" y="5029712"/>
            <a:ext cx="4682490" cy="2133088"/>
          </a:xfrm>
          <a:prstGeom prst="rect">
            <a:avLst/>
          </a:prstGeom>
          <a:solidFill>
            <a:srgbClr val="D08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83820" y="1"/>
            <a:ext cx="10142220" cy="820420"/>
          </a:xfrm>
          <a:prstGeom prst="rect">
            <a:avLst/>
          </a:prstGeom>
          <a:solidFill>
            <a:srgbClr val="D08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8105"/>
            <a:ext cx="10058400" cy="693895"/>
          </a:xfrm>
          <a:prstGeom prst="rect">
            <a:avLst/>
          </a:prstGeom>
          <a:noFill/>
        </p:spPr>
        <p:txBody>
          <a:bodyPr wrap="square" lIns="108064" tIns="54032" rIns="108064" bIns="54032" rtlCol="0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Coaching 3 &amp; 4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7300" y="5029200"/>
            <a:ext cx="4682490" cy="1905000"/>
          </a:xfrm>
          <a:prstGeom prst="rect">
            <a:avLst/>
          </a:prstGeom>
          <a:solidFill>
            <a:srgbClr val="D08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22125" y="5111057"/>
            <a:ext cx="4495800" cy="1975543"/>
          </a:xfrm>
        </p:spPr>
        <p:txBody>
          <a:bodyPr lIns="0" tIns="0" rIns="0" bIns="0">
            <a:noAutofit/>
          </a:bodyPr>
          <a:lstStyle/>
          <a:p>
            <a:pPr marL="0" indent="0">
              <a:spcBef>
                <a:spcPts val="118"/>
              </a:spcBef>
              <a:buNone/>
            </a:pPr>
            <a:r>
              <a:rPr lang="en-US" sz="2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Column </a:t>
            </a:r>
            <a:r>
              <a:rPr lang="en-US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4:</a:t>
            </a:r>
          </a:p>
          <a:p>
            <a:pPr marL="432255" lvl="2" indent="-216128">
              <a:lnSpc>
                <a:spcPct val="120000"/>
              </a:lnSpc>
              <a:spcBef>
                <a:spcPts val="118"/>
              </a:spcBef>
              <a:spcAft>
                <a:spcPts val="500"/>
              </a:spcAft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a clear chain of command and open lines of communication with management.</a:t>
            </a:r>
          </a:p>
          <a:p>
            <a:pPr marL="432255" lvl="2" indent="-216128">
              <a:lnSpc>
                <a:spcPct val="120000"/>
              </a:lnSpc>
              <a:spcAft>
                <a:spcPts val="500"/>
              </a:spcAft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them know exactly what is expected and give them specific feedback on their performance</a:t>
            </a: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00" dirty="0"/>
          </a:p>
          <a:p>
            <a:pPr marL="0" indent="0">
              <a:lnSpc>
                <a:spcPct val="110000"/>
              </a:lnSpc>
              <a:buNone/>
            </a:pPr>
            <a:endParaRPr lang="en-US" sz="2100" dirty="0"/>
          </a:p>
        </p:txBody>
      </p:sp>
      <p:sp>
        <p:nvSpPr>
          <p:cNvPr id="2" name="Rectangle 1"/>
          <p:cNvSpPr/>
          <p:nvPr/>
        </p:nvSpPr>
        <p:spPr>
          <a:xfrm>
            <a:off x="457200" y="5029200"/>
            <a:ext cx="4572000" cy="1509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Column 3:</a:t>
            </a:r>
          </a:p>
          <a:p>
            <a:pPr marL="501877" lvl="2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 on taking more time to ask questions and take notes with others.</a:t>
            </a:r>
          </a:p>
          <a:p>
            <a:pPr marL="501877" lvl="2" indent="-285750">
              <a:spcBef>
                <a:spcPts val="118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motivate, commend their achievements (in front of their peers) at meetings, etc.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O:\Marketing\WORKING FILES-Mktg Team\Logo\-USE THIS-\O-on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6" y="7239000"/>
            <a:ext cx="394232" cy="4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7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1161" b="1"/>
          <a:stretch/>
        </p:blipFill>
        <p:spPr bwMode="auto">
          <a:xfrm>
            <a:off x="558801" y="4504941"/>
            <a:ext cx="4937026" cy="318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0"/>
          <a:stretch/>
        </p:blipFill>
        <p:spPr bwMode="auto">
          <a:xfrm>
            <a:off x="372534" y="1209041"/>
            <a:ext cx="5162648" cy="305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83820" y="1"/>
            <a:ext cx="10142220" cy="820420"/>
          </a:xfrm>
          <a:prstGeom prst="rect">
            <a:avLst/>
          </a:prstGeom>
          <a:solidFill>
            <a:srgbClr val="066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86267" y="1209040"/>
            <a:ext cx="1245077" cy="3094739"/>
            <a:chOff x="116956" y="575965"/>
            <a:chExt cx="1131888" cy="2148185"/>
          </a:xfrm>
        </p:grpSpPr>
        <p:sp>
          <p:nvSpPr>
            <p:cNvPr id="7" name="Rounded Rectangle 6"/>
            <p:cNvSpPr/>
            <p:nvPr/>
          </p:nvSpPr>
          <p:spPr>
            <a:xfrm>
              <a:off x="116956" y="575965"/>
              <a:ext cx="1131888" cy="214818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066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1569" y="1160246"/>
              <a:ext cx="434975" cy="1448001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31319" y="2150983"/>
              <a:ext cx="434975" cy="457263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274138" y="2210838"/>
              <a:ext cx="266700" cy="36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5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815749" y="2208642"/>
              <a:ext cx="266700" cy="36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6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186267" y="4504941"/>
            <a:ext cx="1245077" cy="3203627"/>
            <a:chOff x="116956" y="575965"/>
            <a:chExt cx="1131888" cy="2148185"/>
          </a:xfrm>
        </p:grpSpPr>
        <p:sp>
          <p:nvSpPr>
            <p:cNvPr id="13" name="Rounded Rectangle 12"/>
            <p:cNvSpPr/>
            <p:nvPr/>
          </p:nvSpPr>
          <p:spPr>
            <a:xfrm>
              <a:off x="116956" y="575965"/>
              <a:ext cx="1131888" cy="214818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066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6556" y="1118965"/>
              <a:ext cx="434975" cy="1448001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6331" y="2104939"/>
              <a:ext cx="434975" cy="457263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extBox 6"/>
            <p:cNvSpPr txBox="1">
              <a:spLocks noChangeArrowheads="1"/>
            </p:cNvSpPr>
            <p:nvPr/>
          </p:nvSpPr>
          <p:spPr bwMode="auto">
            <a:xfrm>
              <a:off x="781325" y="2189021"/>
              <a:ext cx="320968" cy="350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6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266433" y="2187867"/>
              <a:ext cx="266700" cy="350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5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" y="52716"/>
            <a:ext cx="10058399" cy="709284"/>
          </a:xfrm>
          <a:prstGeom prst="rect">
            <a:avLst/>
          </a:prstGeom>
          <a:noFill/>
        </p:spPr>
        <p:txBody>
          <a:bodyPr wrap="square" lIns="108064" tIns="54032" rIns="108064" bIns="54032" rtlCol="0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Columns 5 &amp; 6 = Pace and Adaptability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5638800" y="4749801"/>
            <a:ext cx="4274897" cy="2504439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06619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Column 6: </a:t>
            </a:r>
            <a:r>
              <a:rPr lang="en-US" sz="2400" b="1" dirty="0">
                <a:solidFill>
                  <a:srgbClr val="06619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Likes Routine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Methodical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thing at a time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last minute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8800" y="1381761"/>
            <a:ext cx="4254941" cy="2562099"/>
          </a:xfrm>
          <a:prstGeom prst="rect">
            <a:avLst/>
          </a:prstGeom>
          <a:noFill/>
        </p:spPr>
        <p:txBody>
          <a:bodyPr wrap="square" lIns="108064" tIns="54032" rIns="108064" bIns="54032" rtlCol="0">
            <a:spAutoFit/>
          </a:bodyPr>
          <a:lstStyle/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2400" dirty="0">
                <a:solidFill>
                  <a:srgbClr val="06619D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Column 5: </a:t>
            </a:r>
            <a:r>
              <a:rPr lang="en-US" sz="2400" b="1" dirty="0">
                <a:solidFill>
                  <a:srgbClr val="06619D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Likes Variety</a:t>
            </a:r>
            <a:endParaRPr lang="en-US" sz="2400" b="1" dirty="0">
              <a:solidFill>
                <a:srgbClr val="06619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32255" indent="-216128" fontAlgn="auto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Multi-tasking</a:t>
            </a:r>
          </a:p>
          <a:p>
            <a:pPr marL="432255" indent="-216128" fontAlgn="auto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Handles interruptions and changes easily</a:t>
            </a:r>
          </a:p>
          <a:p>
            <a:pPr marL="432255" indent="-216128" fontAlgn="auto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get bored with too much predictability</a:t>
            </a:r>
          </a:p>
        </p:txBody>
      </p:sp>
    </p:spTree>
    <p:extLst>
      <p:ext uri="{BB962C8B-B14F-4D97-AF65-F5344CB8AC3E}">
        <p14:creationId xmlns:p14="http://schemas.microsoft.com/office/powerpoint/2010/main" val="351676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r="1646" b="29584"/>
          <a:stretch/>
        </p:blipFill>
        <p:spPr>
          <a:xfrm>
            <a:off x="0" y="737148"/>
            <a:ext cx="10058400" cy="49539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2" y="4953000"/>
            <a:ext cx="4722374" cy="1905000"/>
          </a:xfrm>
          <a:prstGeom prst="rect">
            <a:avLst/>
          </a:prstGeom>
          <a:solidFill>
            <a:srgbClr val="D08B3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41807" y="4953000"/>
            <a:ext cx="4722374" cy="1905000"/>
          </a:xfrm>
          <a:prstGeom prst="rect">
            <a:avLst/>
          </a:prstGeom>
          <a:solidFill>
            <a:srgbClr val="D08B3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83820" y="1"/>
            <a:ext cx="10142220" cy="820420"/>
          </a:xfrm>
          <a:prstGeom prst="rect">
            <a:avLst/>
          </a:prstGeom>
          <a:solidFill>
            <a:srgbClr val="D08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8105"/>
            <a:ext cx="10058400" cy="693895"/>
          </a:xfrm>
          <a:prstGeom prst="rect">
            <a:avLst/>
          </a:prstGeom>
          <a:noFill/>
        </p:spPr>
        <p:txBody>
          <a:bodyPr wrap="square" lIns="108064" tIns="54032" rIns="108064" bIns="54032" rtlCol="0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Coaching Columns 5 &amp; 6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2" y="4953000"/>
            <a:ext cx="4724398" cy="170248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Column 5:</a:t>
            </a:r>
          </a:p>
          <a:p>
            <a:pPr marL="432255" lvl="2" indent="-216128">
              <a:lnSpc>
                <a:spcPct val="110000"/>
              </a:lnSpc>
              <a:spcAft>
                <a:spcPts val="500"/>
              </a:spcAft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goals that can be quickly achieved and offer timely rewards.</a:t>
            </a:r>
          </a:p>
          <a:p>
            <a:pPr marL="432255" lvl="2" indent="-216128">
              <a:lnSpc>
                <a:spcPct val="110000"/>
              </a:lnSpc>
              <a:spcBef>
                <a:spcPts val="118"/>
              </a:spcBef>
              <a:spcAft>
                <a:spcPts val="500"/>
              </a:spcAft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Regularly help / offer to review priorities to ensure there is an effective follow-up system</a:t>
            </a: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141807" y="4953000"/>
            <a:ext cx="4722374" cy="1676400"/>
          </a:xfrm>
          <a:prstGeom prst="rect">
            <a:avLst/>
          </a:prstGeom>
        </p:spPr>
        <p:txBody>
          <a:bodyPr vert="horz" lIns="108064" tIns="54032" rIns="108064" bIns="54032" rtlCol="0">
            <a:noAutofit/>
          </a:bodyPr>
          <a:lstStyle>
            <a:lvl1pPr marL="405239" indent="-40523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8018" indent="-33769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797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91116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1435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71754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2073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52392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92711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Column 6:</a:t>
            </a:r>
          </a:p>
          <a:p>
            <a:pPr marL="432255" lvl="2" indent="-216128" fontAlgn="auto">
              <a:spcBef>
                <a:spcPts val="500"/>
              </a:spcBef>
              <a:spcAft>
                <a:spcPts val="500"/>
              </a:spcAft>
            </a:pP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them to follow a routine, focus on one objective at a time.</a:t>
            </a:r>
          </a:p>
          <a:p>
            <a:pPr marL="432255" lvl="2" indent="-216128" fontAlgn="auto">
              <a:spcBef>
                <a:spcPts val="500"/>
              </a:spcBef>
              <a:spcAft>
                <a:spcPts val="500"/>
              </a:spcAft>
            </a:pP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changes slowly, give time to prepare. </a:t>
            </a:r>
          </a:p>
        </p:txBody>
      </p:sp>
      <p:pic>
        <p:nvPicPr>
          <p:cNvPr id="15" name="Picture 2" descr="O:\Marketing\WORKING FILES-Mktg Team\Logo\-USE THIS-\O-on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6" y="7239000"/>
            <a:ext cx="394232" cy="4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5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1"/>
          <a:stretch>
            <a:fillRect/>
          </a:stretch>
        </p:blipFill>
        <p:spPr bwMode="auto">
          <a:xfrm>
            <a:off x="279400" y="4490720"/>
            <a:ext cx="4763687" cy="32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401" y="1223262"/>
            <a:ext cx="4748782" cy="308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"/>
            <a:ext cx="10058400" cy="820420"/>
          </a:xfrm>
          <a:prstGeom prst="rect">
            <a:avLst/>
          </a:prstGeom>
          <a:solidFill>
            <a:srgbClr val="066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93133" y="1"/>
            <a:ext cx="10087478" cy="883591"/>
          </a:xfr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Columns 7 &amp; 8 = Need for Structure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215467" y="4490722"/>
            <a:ext cx="4563532" cy="189991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06619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Column 8: </a:t>
            </a:r>
            <a:r>
              <a:rPr lang="en-US" sz="2400" b="1" dirty="0">
                <a:solidFill>
                  <a:srgbClr val="06619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Likes Structure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Detail-oriented / accurate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Self-manages within guidelines</a:t>
            </a:r>
          </a:p>
          <a:p>
            <a:pPr marL="432255" indent="-216128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conscious </a:t>
            </a:r>
          </a:p>
          <a:p>
            <a:pPr>
              <a:lnSpc>
                <a:spcPct val="110000"/>
              </a:lnSpc>
            </a:pPr>
            <a:endParaRPr lang="en-US" sz="2100" dirty="0">
              <a:solidFill>
                <a:srgbClr val="06619D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100" dirty="0">
              <a:solidFill>
                <a:srgbClr val="06619D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93134" y="1223261"/>
            <a:ext cx="1245077" cy="3094739"/>
            <a:chOff x="116956" y="575965"/>
            <a:chExt cx="1131888" cy="2148185"/>
          </a:xfrm>
        </p:grpSpPr>
        <p:sp>
          <p:nvSpPr>
            <p:cNvPr id="9" name="Rounded Rectangle 8"/>
            <p:cNvSpPr/>
            <p:nvPr/>
          </p:nvSpPr>
          <p:spPr>
            <a:xfrm>
              <a:off x="116956" y="575965"/>
              <a:ext cx="1131888" cy="214818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066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1569" y="1160246"/>
              <a:ext cx="434975" cy="1448001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1319" y="2150983"/>
              <a:ext cx="434975" cy="457263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6"/>
            <p:cNvSpPr txBox="1">
              <a:spLocks noChangeArrowheads="1"/>
            </p:cNvSpPr>
            <p:nvPr/>
          </p:nvSpPr>
          <p:spPr bwMode="auto">
            <a:xfrm>
              <a:off x="274138" y="2210838"/>
              <a:ext cx="266700" cy="36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7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" name="TextBox 24"/>
            <p:cNvSpPr txBox="1">
              <a:spLocks noChangeArrowheads="1"/>
            </p:cNvSpPr>
            <p:nvPr/>
          </p:nvSpPr>
          <p:spPr bwMode="auto">
            <a:xfrm>
              <a:off x="815749" y="2208642"/>
              <a:ext cx="266700" cy="36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8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93134" y="4504941"/>
            <a:ext cx="1245077" cy="3203627"/>
            <a:chOff x="116956" y="575965"/>
            <a:chExt cx="1131888" cy="2148185"/>
          </a:xfrm>
        </p:grpSpPr>
        <p:sp>
          <p:nvSpPr>
            <p:cNvPr id="15" name="Rounded Rectangle 14"/>
            <p:cNvSpPr/>
            <p:nvPr/>
          </p:nvSpPr>
          <p:spPr>
            <a:xfrm>
              <a:off x="116956" y="575965"/>
              <a:ext cx="1131888" cy="214818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066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26556" y="1118965"/>
              <a:ext cx="434975" cy="1448001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6331" y="2104939"/>
              <a:ext cx="434975" cy="457263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TextBox 6"/>
            <p:cNvSpPr txBox="1">
              <a:spLocks noChangeArrowheads="1"/>
            </p:cNvSpPr>
            <p:nvPr/>
          </p:nvSpPr>
          <p:spPr bwMode="auto">
            <a:xfrm>
              <a:off x="781325" y="2189021"/>
              <a:ext cx="320968" cy="350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8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266433" y="2187867"/>
              <a:ext cx="266700" cy="350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charset="0"/>
                </a:rPr>
                <a:t>7</a:t>
              </a:r>
              <a:endParaRPr lang="en-US" alt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215467" y="1295400"/>
            <a:ext cx="4928584" cy="2196878"/>
          </a:xfrm>
          <a:prstGeom prst="rect">
            <a:avLst/>
          </a:prstGeom>
          <a:noFill/>
        </p:spPr>
        <p:txBody>
          <a:bodyPr wrap="square" lIns="108064" tIns="54032" rIns="108064" bIns="54032" rtlCol="0">
            <a:noAutofit/>
          </a:bodyPr>
          <a:lstStyle/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2400" dirty="0">
                <a:solidFill>
                  <a:srgbClr val="06619D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Column 7: </a:t>
            </a:r>
            <a:r>
              <a:rPr lang="en-US" sz="2400" b="1" dirty="0">
                <a:solidFill>
                  <a:srgbClr val="06619D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Likes Independence</a:t>
            </a:r>
            <a:endParaRPr lang="en-US" sz="2400" b="1" dirty="0">
              <a:solidFill>
                <a:srgbClr val="06619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32255" indent="-216128" fontAlgn="auto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Decisive</a:t>
            </a:r>
          </a:p>
          <a:p>
            <a:pPr marL="432255" indent="-216128" fontAlgn="auto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picture/ visionary</a:t>
            </a:r>
          </a:p>
          <a:p>
            <a:pPr marL="432255" indent="-216128" fontAlgn="auto">
              <a:lnSpc>
                <a:spcPct val="120000"/>
              </a:lnSpc>
              <a:spcBef>
                <a:spcPts val="591"/>
              </a:spcBef>
              <a:spcAft>
                <a:spcPts val="591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</a:t>
            </a:r>
          </a:p>
        </p:txBody>
      </p:sp>
    </p:spTree>
    <p:extLst>
      <p:ext uri="{BB962C8B-B14F-4D97-AF65-F5344CB8AC3E}">
        <p14:creationId xmlns:p14="http://schemas.microsoft.com/office/powerpoint/2010/main" val="206334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t="11601" r="1132" b="16691"/>
          <a:stretch/>
        </p:blipFill>
        <p:spPr>
          <a:xfrm>
            <a:off x="0" y="777240"/>
            <a:ext cx="10058400" cy="48046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2" y="4953000"/>
            <a:ext cx="4722374" cy="2057400"/>
          </a:xfrm>
          <a:prstGeom prst="rect">
            <a:avLst/>
          </a:prstGeom>
          <a:solidFill>
            <a:srgbClr val="D08B3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41807" y="4953000"/>
            <a:ext cx="4722374" cy="2057400"/>
          </a:xfrm>
          <a:prstGeom prst="rect">
            <a:avLst/>
          </a:prstGeom>
          <a:solidFill>
            <a:srgbClr val="D08B3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4745" y="4953000"/>
            <a:ext cx="4682488" cy="198120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Column 7:</a:t>
            </a:r>
          </a:p>
          <a:p>
            <a:pPr marL="432255" lvl="2" indent="-216128">
              <a:spcBef>
                <a:spcPts val="500"/>
              </a:spcBef>
              <a:spcAft>
                <a:spcPts val="500"/>
              </a:spcAft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performance goals with, not for this person.</a:t>
            </a:r>
          </a:p>
          <a:p>
            <a:pPr marL="432255" lvl="2" indent="-216128">
              <a:spcBef>
                <a:spcPts val="500"/>
              </a:spcBef>
              <a:spcAft>
                <a:spcPts val="500"/>
              </a:spcAft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them ample latitude to improvise in elective areas in exchange for compliance with non-negotiable rules</a:t>
            </a: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00" dirty="0"/>
          </a:p>
        </p:txBody>
      </p:sp>
      <p:sp>
        <p:nvSpPr>
          <p:cNvPr id="6" name="Rectangle 5"/>
          <p:cNvSpPr/>
          <p:nvPr/>
        </p:nvSpPr>
        <p:spPr>
          <a:xfrm>
            <a:off x="-83820" y="1"/>
            <a:ext cx="10142220" cy="820420"/>
          </a:xfrm>
          <a:prstGeom prst="rect">
            <a:avLst/>
          </a:prstGeom>
          <a:solidFill>
            <a:srgbClr val="D08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8105"/>
            <a:ext cx="10058400" cy="693895"/>
          </a:xfrm>
          <a:prstGeom prst="rect">
            <a:avLst/>
          </a:prstGeom>
          <a:noFill/>
        </p:spPr>
        <p:txBody>
          <a:bodyPr wrap="square" lIns="108064" tIns="54032" rIns="108064" bIns="54032" rtlCol="0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Coaching Columns 7 &amp; 8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141808" y="4953000"/>
            <a:ext cx="4722374" cy="1905000"/>
          </a:xfrm>
          <a:prstGeom prst="rect">
            <a:avLst/>
          </a:prstGeom>
        </p:spPr>
        <p:txBody>
          <a:bodyPr vert="horz" lIns="108064" tIns="54032" rIns="108064" bIns="54032" rtlCol="0">
            <a:noAutofit/>
          </a:bodyPr>
          <a:lstStyle>
            <a:lvl1pPr marL="405239" indent="-40523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8018" indent="-33769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797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91116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1435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71754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2073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52392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92711" indent="-270159" algn="l" defTabSz="10806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118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Column 8:</a:t>
            </a:r>
          </a:p>
          <a:p>
            <a:pPr marL="432255" lvl="2" indent="-216128" fontAlgn="auto">
              <a:spcBef>
                <a:spcPts val="500"/>
              </a:spcBef>
              <a:spcAft>
                <a:spcPts val="500"/>
              </a:spcAft>
            </a:pP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to understand that criticism and some rejection is normal; remind them not to take personally.</a:t>
            </a:r>
          </a:p>
          <a:p>
            <a:pPr marL="432255" lvl="2" indent="-216128" fontAlgn="auto">
              <a:spcBef>
                <a:spcPts val="500"/>
              </a:spcBef>
              <a:spcAft>
                <a:spcPts val="500"/>
              </a:spcAft>
            </a:pP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very clear input as to what to do, why to do it and how you see it as best being done.</a:t>
            </a:r>
            <a:endParaRPr lang="en-US" altLang="en-US" dirty="0" smtClean="0"/>
          </a:p>
          <a:p>
            <a:pPr fontAlgn="auto">
              <a:lnSpc>
                <a:spcPct val="110000"/>
              </a:lnSpc>
              <a:spcAft>
                <a:spcPts val="0"/>
              </a:spcAft>
            </a:pPr>
            <a:endParaRPr lang="en-US" sz="2100" dirty="0" smtClean="0"/>
          </a:p>
          <a:p>
            <a:pPr fontAlgn="auto">
              <a:lnSpc>
                <a:spcPct val="110000"/>
              </a:lnSpc>
              <a:spcAft>
                <a:spcPts val="0"/>
              </a:spcAft>
            </a:pPr>
            <a:endParaRPr lang="en-US" sz="2100" dirty="0" smtClean="0"/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100" dirty="0"/>
          </a:p>
        </p:txBody>
      </p:sp>
      <p:pic>
        <p:nvPicPr>
          <p:cNvPr id="14" name="Picture 2" descr="O:\Marketing\WORKING FILES-Mktg Team\Logo\-USE THIS-\O-on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6" y="7239000"/>
            <a:ext cx="394232" cy="4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0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2" r="24092"/>
          <a:stretch/>
        </p:blipFill>
        <p:spPr>
          <a:xfrm>
            <a:off x="0" y="777241"/>
            <a:ext cx="10058400" cy="69977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86360"/>
            <a:ext cx="10058400" cy="86360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The Omnia Profile for Any Position</a:t>
            </a:r>
          </a:p>
        </p:txBody>
      </p:sp>
      <p:pic>
        <p:nvPicPr>
          <p:cNvPr id="1026" name="Picture 2" descr="O:\Marketing\WORKING FILES-Mktg Team\Sample Reports\Leadership\NEW 7-2015\Leadership-cover-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b="2820"/>
          <a:stretch/>
        </p:blipFill>
        <p:spPr bwMode="auto">
          <a:xfrm>
            <a:off x="2328333" y="1529284"/>
            <a:ext cx="5494867" cy="315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87133" y="5146041"/>
            <a:ext cx="4563533" cy="2245359"/>
          </a:xfrm>
          <a:prstGeom prst="roundRect">
            <a:avLst/>
          </a:prstGeom>
          <a:solidFill>
            <a:srgbClr val="9E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61348" y="5095241"/>
            <a:ext cx="4696185" cy="2300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marL="672697" indent="-337699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  <a:p>
            <a:pPr marL="672697" indent="-337699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15 minutes to complete</a:t>
            </a:r>
          </a:p>
          <a:p>
            <a:pPr marL="672697" indent="-337699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Instant results </a:t>
            </a:r>
          </a:p>
          <a:p>
            <a:pPr marL="672697" indent="-337699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Results-based interview questions</a:t>
            </a:r>
          </a:p>
          <a:p>
            <a:pPr marL="672697" indent="-337699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Profile review with trained analyst</a:t>
            </a:r>
          </a:p>
        </p:txBody>
      </p:sp>
      <p:pic>
        <p:nvPicPr>
          <p:cNvPr id="11" name="Picture 2" descr="O:\Marketing\WORKING FILES-Mktg Team\Logo\-USE THIS-\WHITE\O-only-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9" y="7204914"/>
            <a:ext cx="427369" cy="43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7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3" t="12815" r="17043" b="261"/>
          <a:stretch/>
        </p:blipFill>
        <p:spPr>
          <a:xfrm>
            <a:off x="1" y="0"/>
            <a:ext cx="10058399" cy="7772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83819" y="4267200"/>
            <a:ext cx="10142220" cy="2209800"/>
          </a:xfrm>
          <a:prstGeom prst="rect">
            <a:avLst/>
          </a:prstGeom>
          <a:solidFill>
            <a:srgbClr val="06619D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64" tIns="54032" rIns="108064" bIns="54032" rtlCol="0" anchor="ctr"/>
          <a:lstStyle/>
          <a:p>
            <a:pPr algn="ctr" defTabSz="108063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1" y="4419600"/>
            <a:ext cx="8458199" cy="1925001"/>
          </a:xfrm>
          <a:prstGeom prst="rect">
            <a:avLst/>
          </a:prstGeom>
          <a:noFill/>
        </p:spPr>
        <p:txBody>
          <a:bodyPr wrap="square" lIns="108064" tIns="54032" rIns="108064" bIns="54032" rtlCol="0">
            <a:spAutoFit/>
          </a:bodyPr>
          <a:lstStyle/>
          <a:p>
            <a:pPr marL="621367" lvl="1" indent="-405239">
              <a:spcBef>
                <a:spcPts val="1182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Established in 1985</a:t>
            </a:r>
            <a:endParaRPr lang="en-US" altLang="en-US" sz="22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621367" lvl="1" indent="-405239">
              <a:spcBef>
                <a:spcPts val="1182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Validated, behavior-based, selection and management tools.      </a:t>
            </a:r>
          </a:p>
          <a:p>
            <a:pPr marL="621367" lvl="1" indent="-405239">
              <a:spcBef>
                <a:spcPts val="1182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Over 1.3 million behavioral profiles processed.</a:t>
            </a:r>
          </a:p>
          <a:p>
            <a:pPr marL="621367" lvl="1" indent="-405239">
              <a:spcBef>
                <a:spcPts val="1182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30,000 active clients worldwide</a:t>
            </a:r>
            <a:endParaRPr lang="en-US" sz="2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2" descr="O:\Marketing\WORKING FILES-Mktg Team\Logo\-USE THIS-\WHITE\O-only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9" y="7204914"/>
            <a:ext cx="427369" cy="43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4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351"/>
            <a:ext cx="10172713" cy="1533317"/>
          </a:xfrm>
          <a:prstGeom prst="rect">
            <a:avLst/>
          </a:prstGeom>
          <a:solidFill>
            <a:srgbClr val="066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4" r="6786"/>
          <a:stretch/>
        </p:blipFill>
        <p:spPr bwMode="auto">
          <a:xfrm>
            <a:off x="1" y="1535668"/>
            <a:ext cx="10058399" cy="570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154" y="4029231"/>
            <a:ext cx="5006246" cy="2752569"/>
          </a:xfrm>
          <a:solidFill>
            <a:srgbClr val="D08B30">
              <a:alpha val="94902"/>
            </a:srgbClr>
          </a:soli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marL="54032" indent="0" algn="ctr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For more information…</a:t>
            </a:r>
          </a:p>
          <a:p>
            <a:pPr marL="54032" indent="0" algn="ctr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3300" dirty="0">
                <a:solidFill>
                  <a:schemeClr val="bg1"/>
                </a:solidFill>
                <a:latin typeface="Century Gothic" panose="020B0502020202020204" pitchFamily="34" charset="0"/>
              </a:rPr>
              <a:t>Carletta Clyatt</a:t>
            </a:r>
          </a:p>
          <a:p>
            <a:pPr marL="54032" indent="0" algn="ctr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2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Senior Vice President</a:t>
            </a:r>
          </a:p>
          <a:p>
            <a:pPr marL="54032" indent="0" algn="ctr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800.525.7117  x1226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4032" indent="0" algn="ctr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Carletta@OmniaGroup.com</a:t>
            </a:r>
          </a:p>
          <a:p>
            <a:pPr marL="54032" indent="0" algn="ctr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www.OmniaGroup.com </a:t>
            </a:r>
          </a:p>
          <a:p>
            <a:pPr marL="54032" indent="0" algn="ctr">
              <a:buClr>
                <a:schemeClr val="accent6">
                  <a:lumMod val="75000"/>
                </a:schemeClr>
              </a:buClr>
              <a:buNone/>
              <a:defRPr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8" algn="ctr">
              <a:defRPr/>
            </a:pPr>
            <a:endParaRPr lang="en-US" sz="1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50147" y="7224552"/>
            <a:ext cx="10172713" cy="549069"/>
          </a:xfrm>
          <a:prstGeom prst="rect">
            <a:avLst/>
          </a:prstGeom>
          <a:solidFill>
            <a:srgbClr val="066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33119" y="7278900"/>
            <a:ext cx="7388578" cy="645900"/>
            <a:chOff x="14251" y="6479740"/>
            <a:chExt cx="5641836" cy="511840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394149" y="6579810"/>
              <a:ext cx="1725202" cy="41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ts val="399"/>
                </a:spcBef>
                <a:spcAft>
                  <a:spcPts val="399"/>
                </a:spcAft>
                <a:buNone/>
              </a:pPr>
              <a:r>
                <a:rPr lang="en-US" altLang="en-US" sz="1400" dirty="0" err="1">
                  <a:solidFill>
                    <a:schemeClr val="bg2"/>
                  </a:solidFill>
                  <a:latin typeface="Arial" pitchFamily="34" charset="0"/>
                </a:rPr>
                <a:t>omniagroup</a:t>
              </a:r>
              <a:endParaRPr lang="en-US" altLang="en-US" sz="1400" dirty="0">
                <a:solidFill>
                  <a:schemeClr val="bg2"/>
                </a:solidFill>
                <a:latin typeface="Arial" pitchFamily="34" charset="0"/>
              </a:endParaRPr>
            </a:p>
          </p:txBody>
        </p:sp>
        <p:pic>
          <p:nvPicPr>
            <p:cNvPr id="15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498027"/>
              <a:ext cx="335035" cy="334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1347" y="6499509"/>
              <a:ext cx="335035" cy="334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1" y="6501553"/>
              <a:ext cx="335035" cy="334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1762748" y="6579507"/>
              <a:ext cx="997140" cy="213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 err="1">
                  <a:solidFill>
                    <a:schemeClr val="bg2"/>
                  </a:solidFill>
                  <a:latin typeface="Arial" pitchFamily="34" charset="0"/>
                </a:rPr>
                <a:t>omniagroup</a:t>
              </a:r>
              <a:r>
                <a:rPr lang="en-US" altLang="en-US" sz="1400" dirty="0">
                  <a:solidFill>
                    <a:schemeClr val="bg2"/>
                  </a:solidFill>
                  <a:latin typeface="Arial" pitchFamily="34" charset="0"/>
                </a:rPr>
                <a:t> </a:t>
              </a:r>
            </a:p>
          </p:txBody>
        </p:sp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2999905" y="6558021"/>
              <a:ext cx="1142269" cy="243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ts val="399"/>
                </a:spcBef>
                <a:spcAft>
                  <a:spcPts val="399"/>
                </a:spcAft>
                <a:buNone/>
              </a:pPr>
              <a:r>
                <a:rPr lang="en-US" altLang="en-US" sz="1400" dirty="0">
                  <a:solidFill>
                    <a:schemeClr val="bg2"/>
                  </a:solidFill>
                  <a:latin typeface="Arial" pitchFamily="34" charset="0"/>
                </a:rPr>
                <a:t>the-</a:t>
              </a:r>
              <a:r>
                <a:rPr lang="en-US" altLang="en-US" sz="1400" dirty="0" err="1">
                  <a:solidFill>
                    <a:schemeClr val="bg2"/>
                  </a:solidFill>
                  <a:latin typeface="Arial" pitchFamily="34" charset="0"/>
                </a:rPr>
                <a:t>omnia</a:t>
              </a:r>
              <a:r>
                <a:rPr lang="en-US" altLang="en-US" sz="1400" dirty="0">
                  <a:solidFill>
                    <a:schemeClr val="bg2"/>
                  </a:solidFill>
                  <a:latin typeface="Arial" pitchFamily="34" charset="0"/>
                </a:rPr>
                <a:t>-group</a:t>
              </a: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436" y="6479740"/>
              <a:ext cx="379019" cy="37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4604396" y="6556473"/>
              <a:ext cx="1051691" cy="243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 err="1">
                  <a:solidFill>
                    <a:schemeClr val="bg2"/>
                  </a:solidFill>
                  <a:latin typeface="Arial" pitchFamily="34" charset="0"/>
                </a:rPr>
                <a:t>theomniagroup</a:t>
              </a:r>
              <a:endParaRPr lang="en-US" altLang="en-US" sz="1400" dirty="0">
                <a:solidFill>
                  <a:schemeClr val="bg2"/>
                </a:solidFill>
                <a:latin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2" y="269770"/>
            <a:ext cx="3172974" cy="1048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1049991"/>
            <a:ext cx="458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Your People. Discover. Engage. Evolve.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18160"/>
            <a:ext cx="5029200" cy="863600"/>
          </a:xfrm>
          <a:prstGeom prst="rect">
            <a:avLst/>
          </a:prstGeom>
          <a:solidFill>
            <a:srgbClr val="066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38" y="259080"/>
            <a:ext cx="4928562" cy="1295400"/>
          </a:xfrm>
        </p:spPr>
        <p:txBody>
          <a:bodyPr>
            <a:normAutofit/>
          </a:bodyPr>
          <a:lstStyle/>
          <a:p>
            <a:pPr algn="r">
              <a:buClr>
                <a:schemeClr val="accent6">
                  <a:lumMod val="75000"/>
                </a:schemeClr>
              </a:buClr>
              <a:defRPr/>
            </a:pPr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Interview day…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191000" y="6995162"/>
            <a:ext cx="5699760" cy="413808"/>
          </a:xfrm>
        </p:spPr>
        <p:txBody>
          <a:bodyPr/>
          <a:lstStyle/>
          <a:p>
            <a:pPr algn="r">
              <a:defRPr/>
            </a:pPr>
            <a:fld id="{76F72CD2-878F-44DE-93E7-8F423A3D14F4}" type="slidenum">
              <a:rPr lang="en-US" sz="900"/>
              <a:pPr algn="r">
                <a:defRPr/>
              </a:pPr>
              <a:t>3</a:t>
            </a:fld>
            <a:endParaRPr lang="en-US" sz="900" dirty="0"/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-12868"/>
            <a:ext cx="6958832" cy="838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O:\Marketing\WORKING FILES-Mktg Team\Logo\-USE THIS-\WHITE\O-only-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9" y="7204914"/>
            <a:ext cx="427369" cy="43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2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682" y="390497"/>
            <a:ext cx="6035481" cy="86360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1" y="1209040"/>
            <a:ext cx="10446614" cy="663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8" y="172720"/>
            <a:ext cx="5757332" cy="1262796"/>
          </a:xfrm>
        </p:spPr>
        <p:txBody>
          <a:bodyPr>
            <a:normAutofit/>
          </a:bodyPr>
          <a:lstStyle/>
          <a:p>
            <a:pPr algn="r">
              <a:buClr>
                <a:schemeClr val="accent6">
                  <a:lumMod val="75000"/>
                </a:schemeClr>
              </a:buClr>
              <a:defRPr/>
            </a:pPr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  Shows up for </a:t>
            </a:r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work!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2" descr="O:\Marketing\WORKING FILES-Mktg Team\Logo\-USE THIS-\O-on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6" y="7239000"/>
            <a:ext cx="394232" cy="4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1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57" y="863601"/>
            <a:ext cx="4534360" cy="541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5029200" cy="863600"/>
          </a:xfrm>
          <a:prstGeom prst="rect">
            <a:avLst/>
          </a:prstGeom>
          <a:solidFill>
            <a:srgbClr val="D08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118786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387" y="-86360"/>
            <a:ext cx="4991947" cy="1036320"/>
          </a:xfrm>
          <a:noFill/>
          <a:extLst/>
        </p:spPr>
        <p:txBody>
          <a:bodyPr lIns="106933" tIns="52527" rIns="106933" bIns="52527" anchor="ctr">
            <a:normAutofit/>
          </a:bodyPr>
          <a:lstStyle/>
          <a:p>
            <a:pPr>
              <a:defRPr/>
            </a:pPr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Have You Ever… </a:t>
            </a:r>
            <a:endParaRPr lang="en-US" sz="4400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656667" y="4490720"/>
            <a:ext cx="4481840" cy="386118"/>
          </a:xfrm>
          <a:prstGeom prst="rect">
            <a:avLst/>
          </a:prstGeom>
          <a:noFill/>
        </p:spPr>
        <p:txBody>
          <a:bodyPr wrap="square" lIns="108064" tIns="54032" rIns="108064" bIns="54032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4749800" y="6100626"/>
            <a:ext cx="4481840" cy="570784"/>
          </a:xfrm>
          <a:prstGeom prst="rect">
            <a:avLst/>
          </a:prstGeom>
          <a:noFill/>
        </p:spPr>
        <p:txBody>
          <a:bodyPr wrap="square" lIns="108064" tIns="54032" rIns="108064" bIns="54032">
            <a:spAutoFit/>
          </a:bodyPr>
          <a:lstStyle/>
          <a:p>
            <a:pPr>
              <a:defRPr/>
            </a:pPr>
            <a:endParaRPr lang="en-US" sz="3000" dirty="0">
              <a:latin typeface="+mj-lt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1439" y="1274409"/>
            <a:ext cx="9691427" cy="575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100626"/>
            <a:ext cx="10058400" cy="1671774"/>
          </a:xfrm>
          <a:prstGeom prst="rect">
            <a:avLst/>
          </a:prstGeom>
          <a:solidFill>
            <a:srgbClr val="D08B30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6227655"/>
            <a:ext cx="8763000" cy="2001945"/>
          </a:xfrm>
          <a:prstGeom prst="rect">
            <a:avLst/>
          </a:prstGeom>
          <a:noFill/>
        </p:spPr>
        <p:txBody>
          <a:bodyPr wrap="square" lIns="108064" tIns="54032" rIns="108064" bIns="54032">
            <a:spAutoFit/>
          </a:bodyPr>
          <a:lstStyle/>
          <a:p>
            <a:pPr marL="432255" indent="-21612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Wondered if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evil twin switched places with your new hire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32255" indent="-21612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Hired someone you really liked who couldn’t do the job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marL="432255" indent="-21612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Hired a candidate with loads of experience, only to watch him struggle?</a:t>
            </a:r>
          </a:p>
          <a:p>
            <a:pPr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13" name="Picture 2" descr="O:\Marketing\WORKING FILES-Mktg Team\Logo\-USE THIS-\WHITE\O-only-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9" y="7204914"/>
            <a:ext cx="427369" cy="43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60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4316" r="13157" b="156"/>
          <a:stretch/>
        </p:blipFill>
        <p:spPr>
          <a:xfrm>
            <a:off x="0" y="690882"/>
            <a:ext cx="10058400" cy="70815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0058400" cy="777240"/>
          </a:xfrm>
          <a:prstGeom prst="rect">
            <a:avLst/>
          </a:prstGeom>
          <a:solidFill>
            <a:srgbClr val="06619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77240"/>
            <a:ext cx="4358640" cy="386118"/>
          </a:xfrm>
          <a:prstGeom prst="rect">
            <a:avLst/>
          </a:prstGeom>
          <a:noFill/>
          <a:ln>
            <a:noFill/>
          </a:ln>
        </p:spPr>
        <p:txBody>
          <a:bodyPr wrap="square" lIns="108064" tIns="54032" rIns="108064" bIns="54032" rtlCol="0">
            <a:spAutoFit/>
          </a:bodyPr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1118"/>
            <a:ext cx="10058400" cy="690882"/>
          </a:xfrm>
          <a:prstGeom prst="rect">
            <a:avLst/>
          </a:prstGeom>
          <a:noFill/>
        </p:spPr>
        <p:txBody>
          <a:bodyPr lIns="108064" tIns="54032" rIns="108064" bIns="54032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What Makes a Great Hire?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58582" y="1555876"/>
            <a:ext cx="2514600" cy="689485"/>
            <a:chOff x="538840" y="1372831"/>
            <a:chExt cx="2057400" cy="608369"/>
          </a:xfrm>
          <a:solidFill>
            <a:srgbClr val="066196"/>
          </a:solidFill>
        </p:grpSpPr>
        <p:sp>
          <p:nvSpPr>
            <p:cNvPr id="9" name="Rounded Rectangle 8"/>
            <p:cNvSpPr/>
            <p:nvPr/>
          </p:nvSpPr>
          <p:spPr>
            <a:xfrm>
              <a:off x="538840" y="1372831"/>
              <a:ext cx="2057400" cy="6083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8841" y="1442312"/>
              <a:ext cx="18995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6128" algn="ctr">
                <a:spcBef>
                  <a:spcPts val="1182"/>
                </a:spcBef>
              </a:pP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Talent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86250" y="1555876"/>
            <a:ext cx="2514600" cy="689485"/>
            <a:chOff x="3216322" y="1372831"/>
            <a:chExt cx="2057400" cy="608369"/>
          </a:xfrm>
          <a:solidFill>
            <a:srgbClr val="066196"/>
          </a:solidFill>
        </p:grpSpPr>
        <p:sp>
          <p:nvSpPr>
            <p:cNvPr id="10" name="Rounded Rectangle 9"/>
            <p:cNvSpPr/>
            <p:nvPr/>
          </p:nvSpPr>
          <p:spPr>
            <a:xfrm>
              <a:off x="3216322" y="1372831"/>
              <a:ext cx="2057400" cy="6083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16323" y="1442312"/>
              <a:ext cx="18995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6128" algn="ctr">
                <a:spcBef>
                  <a:spcPts val="1182"/>
                </a:spcBef>
              </a:pP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Skills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934200" y="1518780"/>
            <a:ext cx="2514600" cy="726580"/>
            <a:chOff x="5638801" y="1340100"/>
            <a:chExt cx="2057400" cy="641100"/>
          </a:xfrm>
          <a:solidFill>
            <a:srgbClr val="066196"/>
          </a:solidFill>
        </p:grpSpPr>
        <p:sp>
          <p:nvSpPr>
            <p:cNvPr id="12" name="Rounded Rectangle 11"/>
            <p:cNvSpPr/>
            <p:nvPr/>
          </p:nvSpPr>
          <p:spPr>
            <a:xfrm>
              <a:off x="5638801" y="1340100"/>
              <a:ext cx="2057400" cy="6411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38802" y="1409581"/>
              <a:ext cx="18995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6128" algn="ctr">
                <a:spcBef>
                  <a:spcPts val="1182"/>
                </a:spcBef>
              </a:pP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Culture</a:t>
              </a:r>
            </a:p>
          </p:txBody>
        </p:sp>
      </p:grpSp>
      <p:pic>
        <p:nvPicPr>
          <p:cNvPr id="19" name="Picture 2" descr="O:\Marketing\WORKING FILES-Mktg Team\Logo\-USE THIS-\O-on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6" y="7239000"/>
            <a:ext cx="394232" cy="4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0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393803"/>
              </p:ext>
            </p:extLst>
          </p:nvPr>
        </p:nvGraphicFramePr>
        <p:xfrm>
          <a:off x="-1219200" y="844797"/>
          <a:ext cx="12039935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1979"/>
            <a:ext cx="10058400" cy="86360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08064" tIns="54032" rIns="108064" bIns="54032"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0058400" cy="863601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Best Practices In Hiring</a:t>
            </a:r>
          </a:p>
        </p:txBody>
      </p:sp>
      <p:pic>
        <p:nvPicPr>
          <p:cNvPr id="9" name="Picture 2" descr="O:\Marketing\WORKING FILES-Mktg Team\Logo\-USE THIS-\O-on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6" y="7239000"/>
            <a:ext cx="394232" cy="4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11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t="5015" r="12963"/>
          <a:stretch/>
        </p:blipFill>
        <p:spPr>
          <a:xfrm>
            <a:off x="0" y="-1"/>
            <a:ext cx="10058400" cy="7772401"/>
          </a:xfrm>
        </p:spPr>
      </p:pic>
      <p:grpSp>
        <p:nvGrpSpPr>
          <p:cNvPr id="5" name="Group 4"/>
          <p:cNvGrpSpPr/>
          <p:nvPr/>
        </p:nvGrpSpPr>
        <p:grpSpPr>
          <a:xfrm>
            <a:off x="5792135" y="1668976"/>
            <a:ext cx="3521198" cy="4548944"/>
            <a:chOff x="5792135" y="1668976"/>
            <a:chExt cx="3521198" cy="4548944"/>
          </a:xfrm>
        </p:grpSpPr>
        <p:sp>
          <p:nvSpPr>
            <p:cNvPr id="6" name="TextBox 5"/>
            <p:cNvSpPr txBox="1"/>
            <p:nvPr/>
          </p:nvSpPr>
          <p:spPr>
            <a:xfrm>
              <a:off x="5792135" y="1668976"/>
              <a:ext cx="3521198" cy="693895"/>
            </a:xfrm>
            <a:prstGeom prst="rect">
              <a:avLst/>
            </a:prstGeom>
            <a:solidFill>
              <a:srgbClr val="06619D"/>
            </a:solidFill>
          </p:spPr>
          <p:txBody>
            <a:bodyPr wrap="square" lIns="108064" tIns="54032" rIns="108064" bIns="54032" rtlCol="0">
              <a:spAutoFit/>
            </a:bodyPr>
            <a:lstStyle/>
            <a:p>
              <a:pPr algn="ctr"/>
              <a:r>
                <a:rPr lang="en-US" sz="3800" dirty="0">
                  <a:solidFill>
                    <a:schemeClr val="bg1"/>
                  </a:solidFill>
                </a:rPr>
                <a:t>Development</a:t>
              </a:r>
            </a:p>
          </p:txBody>
        </p:sp>
        <p:sp>
          <p:nvSpPr>
            <p:cNvPr id="12" name="Up Arrow 11"/>
            <p:cNvSpPr/>
            <p:nvPr/>
          </p:nvSpPr>
          <p:spPr>
            <a:xfrm>
              <a:off x="7108150" y="2639916"/>
              <a:ext cx="889374" cy="3578004"/>
            </a:xfrm>
            <a:prstGeom prst="upArrow">
              <a:avLst/>
            </a:prstGeom>
            <a:solidFill>
              <a:srgbClr val="0661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64" tIns="54032" rIns="108064" bIns="54032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89684" y="2964376"/>
            <a:ext cx="3420312" cy="4117145"/>
            <a:chOff x="3289684" y="2964376"/>
            <a:chExt cx="3420312" cy="4117145"/>
          </a:xfrm>
        </p:grpSpPr>
        <p:sp>
          <p:nvSpPr>
            <p:cNvPr id="8" name="TextBox 7"/>
            <p:cNvSpPr txBox="1"/>
            <p:nvPr/>
          </p:nvSpPr>
          <p:spPr>
            <a:xfrm>
              <a:off x="3289684" y="2964376"/>
              <a:ext cx="3420312" cy="693895"/>
            </a:xfrm>
            <a:prstGeom prst="rect">
              <a:avLst/>
            </a:prstGeom>
            <a:solidFill>
              <a:srgbClr val="972109"/>
            </a:solidFill>
          </p:spPr>
          <p:txBody>
            <a:bodyPr wrap="square" lIns="108064" tIns="54032" rIns="108064" bIns="54032" rtlCol="0">
              <a:spAutoFit/>
            </a:bodyPr>
            <a:lstStyle/>
            <a:p>
              <a:pPr algn="ctr"/>
              <a:r>
                <a:rPr lang="en-US" sz="3800" dirty="0">
                  <a:solidFill>
                    <a:schemeClr val="bg1"/>
                  </a:solidFill>
                </a:rPr>
                <a:t>Engagement</a:t>
              </a:r>
            </a:p>
          </p:txBody>
        </p:sp>
        <p:sp>
          <p:nvSpPr>
            <p:cNvPr id="13" name="Up Arrow 12"/>
            <p:cNvSpPr/>
            <p:nvPr/>
          </p:nvSpPr>
          <p:spPr>
            <a:xfrm>
              <a:off x="4593550" y="4210759"/>
              <a:ext cx="889374" cy="2870762"/>
            </a:xfrm>
            <a:prstGeom prst="upArrow">
              <a:avLst/>
            </a:prstGeom>
            <a:solidFill>
              <a:srgbClr val="9721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64" tIns="54032" rIns="108064" bIns="54032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35822" y="4490721"/>
            <a:ext cx="3393199" cy="3166709"/>
            <a:chOff x="835822" y="4490721"/>
            <a:chExt cx="3393199" cy="3166709"/>
          </a:xfrm>
        </p:grpSpPr>
        <p:sp>
          <p:nvSpPr>
            <p:cNvPr id="11" name="TextBox 10"/>
            <p:cNvSpPr txBox="1"/>
            <p:nvPr/>
          </p:nvSpPr>
          <p:spPr>
            <a:xfrm>
              <a:off x="835822" y="4490721"/>
              <a:ext cx="3393199" cy="693895"/>
            </a:xfrm>
            <a:prstGeom prst="rect">
              <a:avLst/>
            </a:prstGeom>
            <a:solidFill>
              <a:srgbClr val="D08B30"/>
            </a:solidFill>
          </p:spPr>
          <p:txBody>
            <a:bodyPr wrap="square" lIns="108064" tIns="54032" rIns="108064" bIns="54032" rtlCol="0">
              <a:spAutoFit/>
            </a:bodyPr>
            <a:lstStyle/>
            <a:p>
              <a:pPr algn="ctr"/>
              <a:r>
                <a:rPr lang="en-US" sz="3800" dirty="0">
                  <a:solidFill>
                    <a:schemeClr val="bg1"/>
                  </a:solidFill>
                </a:rPr>
                <a:t>Recruitment</a:t>
              </a:r>
            </a:p>
          </p:txBody>
        </p:sp>
        <p:sp>
          <p:nvSpPr>
            <p:cNvPr id="14" name="Up Arrow 13"/>
            <p:cNvSpPr/>
            <p:nvPr/>
          </p:nvSpPr>
          <p:spPr>
            <a:xfrm>
              <a:off x="2078950" y="5527041"/>
              <a:ext cx="889374" cy="2130389"/>
            </a:xfrm>
            <a:prstGeom prst="upArrow">
              <a:avLst/>
            </a:prstGeom>
            <a:solidFill>
              <a:srgbClr val="D08B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64" tIns="54032" rIns="108064" bIns="54032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2" descr="O:\Marketing\WORKING FILES-Mktg Team\Logo\-USE THIS-\O-on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6" y="7239000"/>
            <a:ext cx="394232" cy="4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6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oadwarriorpack.com/wp-content/uploads/2014/08/businessmen-racing-resiz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-76" r="3587" b="1924"/>
          <a:stretch/>
        </p:blipFill>
        <p:spPr bwMode="auto">
          <a:xfrm>
            <a:off x="5170243" y="1417"/>
            <a:ext cx="4888158" cy="360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r="5350" b="855"/>
          <a:stretch/>
        </p:blipFill>
        <p:spPr>
          <a:xfrm>
            <a:off x="-16823" y="-1"/>
            <a:ext cx="5187066" cy="3607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r="8200" b="-18"/>
          <a:stretch/>
        </p:blipFill>
        <p:spPr>
          <a:xfrm>
            <a:off x="-16823" y="4038600"/>
            <a:ext cx="5187065" cy="3301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5" t="1" r="7984" b="1923"/>
          <a:stretch/>
        </p:blipFill>
        <p:spPr>
          <a:xfrm>
            <a:off x="5170242" y="4054343"/>
            <a:ext cx="4888158" cy="328577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6276" y="3606516"/>
            <a:ext cx="5196518" cy="432084"/>
            <a:chOff x="-26276" y="3606516"/>
            <a:chExt cx="5196518" cy="432084"/>
          </a:xfrm>
        </p:grpSpPr>
        <p:sp>
          <p:nvSpPr>
            <p:cNvPr id="8" name="Rectangle 7"/>
            <p:cNvSpPr/>
            <p:nvPr/>
          </p:nvSpPr>
          <p:spPr>
            <a:xfrm>
              <a:off x="-26276" y="3606516"/>
              <a:ext cx="5196518" cy="432084"/>
            </a:xfrm>
            <a:prstGeom prst="rect">
              <a:avLst/>
            </a:prstGeom>
            <a:solidFill>
              <a:schemeClr val="accent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9300" y="3607713"/>
              <a:ext cx="44837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Communication Style</a:t>
              </a:r>
              <a:endParaRPr lang="en-US" sz="2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6824" y="7340316"/>
            <a:ext cx="5215970" cy="432084"/>
            <a:chOff x="-16824" y="7340316"/>
            <a:chExt cx="5215970" cy="432084"/>
          </a:xfrm>
        </p:grpSpPr>
        <p:sp>
          <p:nvSpPr>
            <p:cNvPr id="10" name="Rectangle 9"/>
            <p:cNvSpPr/>
            <p:nvPr/>
          </p:nvSpPr>
          <p:spPr>
            <a:xfrm>
              <a:off x="-16824" y="7340316"/>
              <a:ext cx="5215970" cy="432084"/>
            </a:xfrm>
            <a:prstGeom prst="rect">
              <a:avLst/>
            </a:prstGeom>
            <a:solidFill>
              <a:schemeClr val="accent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2871" y="7341513"/>
              <a:ext cx="35982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Pace &amp; Adaptability</a:t>
              </a:r>
              <a:endParaRPr lang="en-US" sz="2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170242" y="3606516"/>
            <a:ext cx="4888158" cy="432084"/>
            <a:chOff x="5170242" y="3606516"/>
            <a:chExt cx="4888158" cy="432084"/>
          </a:xfrm>
        </p:grpSpPr>
        <p:sp>
          <p:nvSpPr>
            <p:cNvPr id="12" name="Rectangle 11"/>
            <p:cNvSpPr/>
            <p:nvPr/>
          </p:nvSpPr>
          <p:spPr>
            <a:xfrm>
              <a:off x="5170242" y="3606516"/>
              <a:ext cx="4888158" cy="432084"/>
            </a:xfrm>
            <a:prstGeom prst="rect">
              <a:avLst/>
            </a:prstGeom>
            <a:solidFill>
              <a:schemeClr val="accent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26262" y="3607713"/>
              <a:ext cx="3429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Assertiveness</a:t>
              </a:r>
              <a:endParaRPr lang="en-US" sz="2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99146" y="7340316"/>
            <a:ext cx="4883232" cy="432084"/>
            <a:chOff x="5199146" y="7340316"/>
            <a:chExt cx="4883232" cy="432084"/>
          </a:xfrm>
        </p:grpSpPr>
        <p:sp>
          <p:nvSpPr>
            <p:cNvPr id="14" name="Rectangle 13"/>
            <p:cNvSpPr/>
            <p:nvPr/>
          </p:nvSpPr>
          <p:spPr>
            <a:xfrm>
              <a:off x="5199146" y="7340316"/>
              <a:ext cx="4883232" cy="432084"/>
            </a:xfrm>
            <a:prstGeom prst="rect">
              <a:avLst/>
            </a:prstGeom>
            <a:solidFill>
              <a:schemeClr val="accent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87331" y="7341513"/>
              <a:ext cx="31068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Need for Structure</a:t>
              </a:r>
              <a:endParaRPr lang="en-US" sz="2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0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3665</TotalTime>
  <Words>610</Words>
  <Application>Microsoft Office PowerPoint</Application>
  <PresentationFormat>Custom</PresentationFormat>
  <Paragraphs>133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What Behavioral Insight Can Do For You</vt:lpstr>
      <vt:lpstr>PowerPoint Presentation</vt:lpstr>
      <vt:lpstr>Interview day…</vt:lpstr>
      <vt:lpstr>   Shows up for work!</vt:lpstr>
      <vt:lpstr>Have You Ever… </vt:lpstr>
      <vt:lpstr>PowerPoint Presentation</vt:lpstr>
      <vt:lpstr>Best Practices In Hiring</vt:lpstr>
      <vt:lpstr>PowerPoint Presentation</vt:lpstr>
      <vt:lpstr>PowerPoint Presentation</vt:lpstr>
      <vt:lpstr>PowerPoint Presentation</vt:lpstr>
      <vt:lpstr>Columns 1 &amp; 2 = Level of Assertiveness</vt:lpstr>
      <vt:lpstr>Coaching 1 &amp; 2</vt:lpstr>
      <vt:lpstr>3 &amp; 4 = Communication Style</vt:lpstr>
      <vt:lpstr>PowerPoint Presentation</vt:lpstr>
      <vt:lpstr>PowerPoint Presentation</vt:lpstr>
      <vt:lpstr>PowerPoint Presentation</vt:lpstr>
      <vt:lpstr>Columns 7 &amp; 8 = Need for Structure</vt:lpstr>
      <vt:lpstr>PowerPoint Presentation</vt:lpstr>
      <vt:lpstr>PowerPoint Presentation</vt:lpstr>
      <vt:lpstr>PowerPoint Presentation</vt:lpstr>
    </vt:vector>
  </TitlesOfParts>
  <Company>Omnia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Talent.  Remarkable Results.</dc:title>
  <dc:creator>Kerry Benik</dc:creator>
  <cp:lastModifiedBy>Carla Earnest</cp:lastModifiedBy>
  <cp:revision>405</cp:revision>
  <cp:lastPrinted>2017-04-04T15:46:03Z</cp:lastPrinted>
  <dcterms:created xsi:type="dcterms:W3CDTF">2010-08-17T19:59:13Z</dcterms:created>
  <dcterms:modified xsi:type="dcterms:W3CDTF">2017-10-11T17:06:34Z</dcterms:modified>
</cp:coreProperties>
</file>