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7" r:id="rId3"/>
    <p:sldId id="256" r:id="rId4"/>
    <p:sldId id="272" r:id="rId5"/>
    <p:sldId id="27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73"/>
  </p:normalViewPr>
  <p:slideViewPr>
    <p:cSldViewPr snapToGrid="0" snapToObjects="1">
      <p:cViewPr>
        <p:scale>
          <a:sx n="121" d="100"/>
          <a:sy n="121" d="100"/>
        </p:scale>
        <p:origin x="-346" y="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1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21B5-3A74-A84C-AF51-FDE2E2244E9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8559-2695-6B45-8A68-804ABD8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71" y="0"/>
            <a:ext cx="5238326" cy="50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61" y="1200151"/>
            <a:ext cx="6078532" cy="3855492"/>
          </a:xfrm>
        </p:spPr>
        <p:txBody>
          <a:bodyPr>
            <a:normAutofit fontScale="77500" lnSpcReduction="20000"/>
          </a:bodyPr>
          <a:lstStyle/>
          <a:p>
            <a:pPr marL="310568" lvl="1" indent="-309144">
              <a:spcBef>
                <a:spcPts val="897"/>
              </a:spcBef>
              <a:spcAft>
                <a:spcPts val="897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Appointed CEO upon formation of </a:t>
            </a:r>
            <a:r>
              <a:rPr lang="en-US" dirty="0" err="1" smtClean="0">
                <a:latin typeface="Calibri" panose="020F0502020204030204" pitchFamily="34" charset="0"/>
              </a:rPr>
              <a:t>HomeRiver</a:t>
            </a:r>
            <a:r>
              <a:rPr lang="en-US" dirty="0" smtClean="0">
                <a:latin typeface="Calibri" panose="020F0502020204030204" pitchFamily="34" charset="0"/>
              </a:rPr>
              <a:t> Group (“HRG”)</a:t>
            </a:r>
          </a:p>
          <a:p>
            <a:pPr marL="310568" lvl="1" indent="-309144">
              <a:spcBef>
                <a:spcPts val="897"/>
              </a:spcBef>
              <a:spcAft>
                <a:spcPts val="897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Managing properties for 18+ years </a:t>
            </a:r>
            <a:r>
              <a:rPr lang="en-US" smtClean="0">
                <a:latin typeface="Calibri" panose="020F0502020204030204" pitchFamily="34" charset="0"/>
              </a:rPr>
              <a:t>for two property </a:t>
            </a:r>
            <a:r>
              <a:rPr lang="en-US" dirty="0" smtClean="0">
                <a:latin typeface="Calibri" panose="020F0502020204030204" pitchFamily="34" charset="0"/>
              </a:rPr>
              <a:t>management companies</a:t>
            </a:r>
          </a:p>
          <a:p>
            <a:pPr marL="310568" lvl="1" indent="-309144">
              <a:spcBef>
                <a:spcPts val="897"/>
              </a:spcBef>
              <a:spcAft>
                <a:spcPts val="897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Joined Park Place Property Management, CRMC, as President and part-owner in 2008.  Helped grow that company from 150 doors in 2008 to 4000+ doors today.</a:t>
            </a:r>
          </a:p>
          <a:p>
            <a:pPr marL="310568" lvl="1" indent="-309144">
              <a:spcBef>
                <a:spcPts val="897"/>
              </a:spcBef>
              <a:spcAft>
                <a:spcPts val="897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Member of NARPM® National Board of Directors since 2010 serving in multiple capacities before becoming NARPM® National President in 2015</a:t>
            </a:r>
          </a:p>
          <a:p>
            <a:pPr marL="310568" lvl="1" indent="-309144">
              <a:spcBef>
                <a:spcPts val="897"/>
              </a:spcBef>
              <a:spcAft>
                <a:spcPts val="897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08460" y="1200151"/>
            <a:ext cx="2318327" cy="1016448"/>
          </a:xfrm>
          <a:prstGeom prst="rect">
            <a:avLst/>
          </a:prstGeom>
          <a:noFill/>
        </p:spPr>
        <p:txBody>
          <a:bodyPr wrap="square" lIns="0" tIns="41029" rIns="0" bIns="41029" rtlCol="0">
            <a:spAutoFit/>
          </a:bodyPr>
          <a:lstStyle/>
          <a:p>
            <a:pPr marL="1424" lvl="1">
              <a:spcBef>
                <a:spcPts val="179"/>
              </a:spcBef>
              <a:spcAft>
                <a:spcPts val="179"/>
              </a:spcAft>
              <a:buClr>
                <a:srgbClr val="37424A"/>
              </a:buClr>
              <a:buSzPct val="120000"/>
            </a:pPr>
            <a:r>
              <a:rPr lang="en-US" dirty="0" smtClean="0">
                <a:latin typeface="Calibri" panose="020F0502020204030204" pitchFamily="34" charset="0"/>
              </a:rPr>
              <a:t>Andrew L. Propst</a:t>
            </a:r>
          </a:p>
          <a:p>
            <a:pPr marL="1424" lvl="1">
              <a:spcBef>
                <a:spcPts val="179"/>
              </a:spcBef>
              <a:spcAft>
                <a:spcPts val="179"/>
              </a:spcAft>
              <a:buClr>
                <a:srgbClr val="37424A"/>
              </a:buClr>
              <a:buSzPct val="120000"/>
            </a:pPr>
            <a:r>
              <a:rPr lang="en-US" dirty="0" smtClean="0">
                <a:latin typeface="Calibri" panose="020F0502020204030204" pitchFamily="34" charset="0"/>
              </a:rPr>
              <a:t>MPM®, </a:t>
            </a:r>
            <a:r>
              <a:rPr lang="en-US" dirty="0">
                <a:latin typeface="Calibri" panose="020F0502020204030204" pitchFamily="34" charset="0"/>
              </a:rPr>
              <a:t>CPM®, CCIM</a:t>
            </a:r>
            <a:r>
              <a:rPr lang="en-US" dirty="0" smtClean="0">
                <a:latin typeface="Calibri" panose="020F0502020204030204" pitchFamily="34" charset="0"/>
              </a:rPr>
              <a:t>®,</a:t>
            </a:r>
            <a:endParaRPr lang="en-US" dirty="0">
              <a:latin typeface="Calibri" panose="020F0502020204030204" pitchFamily="34" charset="0"/>
            </a:endParaRPr>
          </a:p>
          <a:p>
            <a:pPr marL="1424" lvl="1">
              <a:spcBef>
                <a:spcPts val="179"/>
              </a:spcBef>
              <a:spcAft>
                <a:spcPts val="179"/>
              </a:spcAft>
              <a:buClr>
                <a:srgbClr val="37424A"/>
              </a:buClr>
              <a:buSzPct val="120000"/>
            </a:pPr>
            <a:r>
              <a:rPr lang="en-US" i="1" dirty="0" smtClean="0">
                <a:latin typeface="Calibri" panose="020F0502020204030204" pitchFamily="34" charset="0"/>
              </a:rPr>
              <a:t>Chief </a:t>
            </a:r>
            <a:r>
              <a:rPr lang="en-US" i="1" dirty="0">
                <a:latin typeface="Calibri" panose="020F0502020204030204" pitchFamily="34" charset="0"/>
              </a:rPr>
              <a:t>Executive Officer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766" y="0"/>
            <a:ext cx="1046234" cy="10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6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94" y="0"/>
            <a:ext cx="69304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Partner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66" y="0"/>
            <a:ext cx="1046234" cy="1000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639"/>
            <a:ext cx="9144000" cy="25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Forward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0568" lvl="1" indent="-309144">
              <a:spcBef>
                <a:spcPts val="718"/>
              </a:spcBef>
              <a:spcAft>
                <a:spcPts val="718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Platform – Acquire mid-size to larger property management firms keeping senior management in place.  Unique equity rollover opportunity to keep operators engaged, and diversify risk while avoiding taxes</a:t>
            </a:r>
          </a:p>
          <a:p>
            <a:pPr marL="310568" lvl="1" indent="-309144">
              <a:spcBef>
                <a:spcPts val="718"/>
              </a:spcBef>
              <a:spcAft>
                <a:spcPts val="718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Portfolio – Acquire assets of existing companies.  Empower local operators to make multiple local acquisitions annually. </a:t>
            </a:r>
          </a:p>
          <a:p>
            <a:pPr marL="310568" lvl="1" indent="-309144">
              <a:spcBef>
                <a:spcPts val="718"/>
              </a:spcBef>
              <a:spcAft>
                <a:spcPts val="718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Best Practices – Strategize to develop synergies to implement throughout the country</a:t>
            </a:r>
          </a:p>
          <a:p>
            <a:pPr marL="310568" lvl="1" indent="-309144">
              <a:spcBef>
                <a:spcPts val="718"/>
              </a:spcBef>
              <a:spcAft>
                <a:spcPts val="718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Investment Services – Provide capital to investors to acquire multiple real property investments</a:t>
            </a:r>
          </a:p>
          <a:p>
            <a:pPr marL="310568" lvl="1" indent="-309144">
              <a:spcBef>
                <a:spcPts val="718"/>
              </a:spcBef>
              <a:spcAft>
                <a:spcPts val="718"/>
              </a:spcAft>
              <a:buClr>
                <a:srgbClr val="37424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Current Pipeline – Texas, Georgia and Arizona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66" y="0"/>
            <a:ext cx="1046234" cy="10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1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5.2709"/>
  <p:tag name="DEFAULTLEFT" val="79.92504"/>
  <p:tag name="DEFAULTHEIGHT" val="221.1858"/>
  <p:tag name="DEFAULTWIDTH" val="324.6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173</Words>
  <Application>Microsoft Office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Introduction</vt:lpstr>
      <vt:lpstr>PowerPoint Presentation</vt:lpstr>
      <vt:lpstr>Capital Partner</vt:lpstr>
      <vt:lpstr>Go Forward Strategy </vt:lpstr>
    </vt:vector>
  </TitlesOfParts>
  <Company>Park Place Property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propst</dc:creator>
  <cp:lastModifiedBy>Carla Earnest</cp:lastModifiedBy>
  <cp:revision>12</cp:revision>
  <dcterms:created xsi:type="dcterms:W3CDTF">2017-03-02T02:31:41Z</dcterms:created>
  <dcterms:modified xsi:type="dcterms:W3CDTF">2017-10-05T14:53:07Z</dcterms:modified>
</cp:coreProperties>
</file>