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2"/>
  </p:notesMasterIdLst>
  <p:sldIdLst>
    <p:sldId id="256" r:id="rId2"/>
    <p:sldId id="257" r:id="rId3"/>
    <p:sldId id="273" r:id="rId4"/>
    <p:sldId id="274" r:id="rId5"/>
    <p:sldId id="288" r:id="rId6"/>
    <p:sldId id="260" r:id="rId7"/>
    <p:sldId id="284" r:id="rId8"/>
    <p:sldId id="283" r:id="rId9"/>
    <p:sldId id="261" r:id="rId10"/>
    <p:sldId id="289" r:id="rId11"/>
    <p:sldId id="285" r:id="rId12"/>
    <p:sldId id="262" r:id="rId13"/>
    <p:sldId id="286" r:id="rId14"/>
    <p:sldId id="263" r:id="rId15"/>
    <p:sldId id="287" r:id="rId16"/>
    <p:sldId id="281" r:id="rId17"/>
    <p:sldId id="282" r:id="rId18"/>
    <p:sldId id="265" r:id="rId19"/>
    <p:sldId id="275" r:id="rId20"/>
    <p:sldId id="266" r:id="rId21"/>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ZapfHumnst BT" pitchFamily="34" charset="0"/>
        <a:ea typeface="+mn-ea"/>
        <a:cs typeface="+mn-cs"/>
      </a:defRPr>
    </a:lvl1pPr>
    <a:lvl2pPr marL="457200" algn="l" rtl="0" eaLnBrk="0" fontAlgn="base" hangingPunct="0">
      <a:spcBef>
        <a:spcPct val="0"/>
      </a:spcBef>
      <a:spcAft>
        <a:spcPct val="0"/>
      </a:spcAft>
      <a:defRPr kern="1200">
        <a:solidFill>
          <a:schemeClr val="tx1"/>
        </a:solidFill>
        <a:latin typeface="ZapfHumnst BT" pitchFamily="34" charset="0"/>
        <a:ea typeface="+mn-ea"/>
        <a:cs typeface="+mn-cs"/>
      </a:defRPr>
    </a:lvl2pPr>
    <a:lvl3pPr marL="914400" algn="l" rtl="0" eaLnBrk="0" fontAlgn="base" hangingPunct="0">
      <a:spcBef>
        <a:spcPct val="0"/>
      </a:spcBef>
      <a:spcAft>
        <a:spcPct val="0"/>
      </a:spcAft>
      <a:defRPr kern="1200">
        <a:solidFill>
          <a:schemeClr val="tx1"/>
        </a:solidFill>
        <a:latin typeface="ZapfHumnst BT" pitchFamily="34" charset="0"/>
        <a:ea typeface="+mn-ea"/>
        <a:cs typeface="+mn-cs"/>
      </a:defRPr>
    </a:lvl3pPr>
    <a:lvl4pPr marL="1371600" algn="l" rtl="0" eaLnBrk="0" fontAlgn="base" hangingPunct="0">
      <a:spcBef>
        <a:spcPct val="0"/>
      </a:spcBef>
      <a:spcAft>
        <a:spcPct val="0"/>
      </a:spcAft>
      <a:defRPr kern="1200">
        <a:solidFill>
          <a:schemeClr val="tx1"/>
        </a:solidFill>
        <a:latin typeface="ZapfHumnst BT" pitchFamily="34" charset="0"/>
        <a:ea typeface="+mn-ea"/>
        <a:cs typeface="+mn-cs"/>
      </a:defRPr>
    </a:lvl4pPr>
    <a:lvl5pPr marL="1828800" algn="l" rtl="0" eaLnBrk="0" fontAlgn="base" hangingPunct="0">
      <a:spcBef>
        <a:spcPct val="0"/>
      </a:spcBef>
      <a:spcAft>
        <a:spcPct val="0"/>
      </a:spcAft>
      <a:defRPr kern="1200">
        <a:solidFill>
          <a:schemeClr val="tx1"/>
        </a:solidFill>
        <a:latin typeface="ZapfHumnst BT" pitchFamily="34" charset="0"/>
        <a:ea typeface="+mn-ea"/>
        <a:cs typeface="+mn-cs"/>
      </a:defRPr>
    </a:lvl5pPr>
    <a:lvl6pPr marL="2286000" algn="l" defTabSz="914400" rtl="0" eaLnBrk="1" latinLnBrk="0" hangingPunct="1">
      <a:defRPr kern="1200">
        <a:solidFill>
          <a:schemeClr val="tx1"/>
        </a:solidFill>
        <a:latin typeface="ZapfHumnst BT" pitchFamily="34" charset="0"/>
        <a:ea typeface="+mn-ea"/>
        <a:cs typeface="+mn-cs"/>
      </a:defRPr>
    </a:lvl6pPr>
    <a:lvl7pPr marL="2743200" algn="l" defTabSz="914400" rtl="0" eaLnBrk="1" latinLnBrk="0" hangingPunct="1">
      <a:defRPr kern="1200">
        <a:solidFill>
          <a:schemeClr val="tx1"/>
        </a:solidFill>
        <a:latin typeface="ZapfHumnst BT" pitchFamily="34" charset="0"/>
        <a:ea typeface="+mn-ea"/>
        <a:cs typeface="+mn-cs"/>
      </a:defRPr>
    </a:lvl7pPr>
    <a:lvl8pPr marL="3200400" algn="l" defTabSz="914400" rtl="0" eaLnBrk="1" latinLnBrk="0" hangingPunct="1">
      <a:defRPr kern="1200">
        <a:solidFill>
          <a:schemeClr val="tx1"/>
        </a:solidFill>
        <a:latin typeface="ZapfHumnst BT" pitchFamily="34" charset="0"/>
        <a:ea typeface="+mn-ea"/>
        <a:cs typeface="+mn-cs"/>
      </a:defRPr>
    </a:lvl8pPr>
    <a:lvl9pPr marL="3657600" algn="l" defTabSz="914400" rtl="0" eaLnBrk="1" latinLnBrk="0" hangingPunct="1">
      <a:defRPr kern="1200">
        <a:solidFill>
          <a:schemeClr val="tx1"/>
        </a:solidFill>
        <a:latin typeface="ZapfHumnst B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Phillips" initials="GP" lastIdx="2" clrIdx="0">
    <p:extLst>
      <p:ext uri="{19B8F6BF-5375-455C-9EA6-DF929625EA0E}">
        <p15:presenceInfo xmlns:p15="http://schemas.microsoft.com/office/powerpoint/2012/main" userId="S-1-5-21-329068152-1644491937-725345543-11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32638"/>
    <a:srgbClr val="800000"/>
    <a:srgbClr val="FBB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938" autoAdjust="0"/>
  </p:normalViewPr>
  <p:slideViewPr>
    <p:cSldViewPr>
      <p:cViewPr varScale="1">
        <p:scale>
          <a:sx n="77" d="100"/>
          <a:sy n="77" d="100"/>
        </p:scale>
        <p:origin x="2604" y="78"/>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smtClean="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smtClean="0"/>
            </a:lvl1pPr>
          </a:lstStyle>
          <a:p>
            <a:pPr>
              <a:defRPr/>
            </a:pPr>
            <a:fld id="{215CE63E-14A0-4ABC-A1FA-E835BF8CA403}" type="datetimeFigureOut">
              <a:rPr lang="en-US"/>
              <a:pPr>
                <a:defRPr/>
              </a:pPr>
              <a:t>12/31/2015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smtClean="0"/>
            </a:lvl1pPr>
          </a:lstStyle>
          <a:p>
            <a:pPr>
              <a:defRPr/>
            </a:pPr>
            <a:fld id="{023DD236-D708-47DE-864F-A1D0DDB65434}" type="slidenum">
              <a:rPr lang="en-US"/>
              <a:pPr>
                <a:defRPr/>
              </a:pPr>
              <a:t>‹#›</a:t>
            </a:fld>
            <a:endParaRPr lang="en-US"/>
          </a:p>
        </p:txBody>
      </p:sp>
    </p:spTree>
    <p:extLst>
      <p:ext uri="{BB962C8B-B14F-4D97-AF65-F5344CB8AC3E}">
        <p14:creationId xmlns:p14="http://schemas.microsoft.com/office/powerpoint/2010/main" val="18492819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Good morning. I am Gail Phillips, Executive Director for NARPM® National. I was asked today to review some of the major reasons and benefits that you should be involved in NARPM® </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1</a:t>
            </a:fld>
            <a:endParaRPr lang="en-US"/>
          </a:p>
        </p:txBody>
      </p:sp>
    </p:spTree>
    <p:extLst>
      <p:ext uri="{BB962C8B-B14F-4D97-AF65-F5344CB8AC3E}">
        <p14:creationId xmlns:p14="http://schemas.microsoft.com/office/powerpoint/2010/main" val="2382305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To make it easier on the members, all courses are offered online so you can take them anytime you desire. They do not have to be completed in one day.</a:t>
            </a:r>
          </a:p>
          <a:p>
            <a:endParaRPr lang="en-US" sz="1800" dirty="0"/>
          </a:p>
          <a:p>
            <a:r>
              <a:rPr lang="en-US" sz="1800" dirty="0"/>
              <a:t>NARPM instructors meet annually to discuss ideas in rising the level of NARPM® education and they also have a Standards and Code of Conduct</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11</a:t>
            </a:fld>
            <a:endParaRPr lang="en-US"/>
          </a:p>
        </p:txBody>
      </p:sp>
    </p:spTree>
    <p:extLst>
      <p:ext uri="{BB962C8B-B14F-4D97-AF65-F5344CB8AC3E}">
        <p14:creationId xmlns:p14="http://schemas.microsoft.com/office/powerpoint/2010/main" val="4046877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Why should you obtain your designation? It shows you have gone above just your licensing requirements to understand the industry which enhances your clients representation.</a:t>
            </a:r>
          </a:p>
          <a:p>
            <a:endParaRPr lang="en-US" sz="1800" dirty="0"/>
          </a:p>
          <a:p>
            <a:r>
              <a:rPr lang="en-US" sz="1800" dirty="0"/>
              <a:t>NARPM® is constantly reviewing all courses and studying ways to increase members and the publics awareness of what the NARPM® designations symbolize.</a:t>
            </a:r>
          </a:p>
          <a:p>
            <a:endParaRPr lang="en-US" sz="1800" dirty="0"/>
          </a:p>
          <a:p>
            <a:r>
              <a:rPr lang="en-US" sz="1800" dirty="0"/>
              <a:t>Currently working on a new Disaster Recovery course</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12</a:t>
            </a:fld>
            <a:endParaRPr lang="en-US"/>
          </a:p>
        </p:txBody>
      </p:sp>
    </p:spTree>
    <p:extLst>
      <p:ext uri="{BB962C8B-B14F-4D97-AF65-F5344CB8AC3E}">
        <p14:creationId xmlns:p14="http://schemas.microsoft.com/office/powerpoint/2010/main" val="422612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NARPM® is building their legislative voice. </a:t>
            </a:r>
          </a:p>
          <a:p>
            <a:endParaRPr lang="en-US" sz="1800" dirty="0"/>
          </a:p>
          <a:p>
            <a:r>
              <a:rPr lang="en-US" sz="1800" dirty="0"/>
              <a:t>The Website allows you to track what is happening around the country so you can determine if you it will affect your area.</a:t>
            </a:r>
          </a:p>
          <a:p>
            <a:endParaRPr lang="en-US" sz="1800" dirty="0"/>
          </a:p>
          <a:p>
            <a:r>
              <a:rPr lang="en-US" sz="1800" dirty="0"/>
              <a:t>Sponsored first Day on the Hill in 2015 that had other members in attendance</a:t>
            </a:r>
          </a:p>
          <a:p>
            <a:endParaRPr lang="en-US" sz="1800" dirty="0"/>
          </a:p>
          <a:p>
            <a:r>
              <a:rPr lang="en-US" sz="1800" dirty="0"/>
              <a:t>Met with similar organizations to discuss ways we can work together to assure the industry is safe guarded.</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13</a:t>
            </a:fld>
            <a:endParaRPr lang="en-US"/>
          </a:p>
        </p:txBody>
      </p:sp>
    </p:spTree>
    <p:extLst>
      <p:ext uri="{BB962C8B-B14F-4D97-AF65-F5344CB8AC3E}">
        <p14:creationId xmlns:p14="http://schemas.microsoft.com/office/powerpoint/2010/main" val="7867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NARPM® National can assist your chapter in being more involved legislatively from resources to grants to assist in putting on a day on the bill.</a:t>
            </a:r>
          </a:p>
          <a:p>
            <a:endParaRPr lang="en-US" sz="1800" dirty="0"/>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14</a:t>
            </a:fld>
            <a:endParaRPr lang="en-US"/>
          </a:p>
        </p:txBody>
      </p:sp>
    </p:spTree>
    <p:extLst>
      <p:ext uri="{BB962C8B-B14F-4D97-AF65-F5344CB8AC3E}">
        <p14:creationId xmlns:p14="http://schemas.microsoft.com/office/powerpoint/2010/main" val="186490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Residential Resource, NARPM® magazine written by members for members, is </a:t>
            </a:r>
            <a:r>
              <a:rPr lang="en-US" sz="1800" dirty="0" err="1"/>
              <a:t>archieved</a:t>
            </a:r>
            <a:r>
              <a:rPr lang="en-US" sz="1800" dirty="0"/>
              <a:t> on NARPM.org so you can look at past issues and pull articles that you feel are beneficial to your business can clients</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15</a:t>
            </a:fld>
            <a:endParaRPr lang="en-US"/>
          </a:p>
        </p:txBody>
      </p:sp>
    </p:spTree>
    <p:extLst>
      <p:ext uri="{BB962C8B-B14F-4D97-AF65-F5344CB8AC3E}">
        <p14:creationId xmlns:p14="http://schemas.microsoft.com/office/powerpoint/2010/main" val="1341166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NARPM® also enables you to send referrals to other members through out the country and allows the members to search for property managers in the area they are searching for rentals. You have the ability to upload either your picture or logo.</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16</a:t>
            </a:fld>
            <a:endParaRPr lang="en-US"/>
          </a:p>
        </p:txBody>
      </p:sp>
    </p:spTree>
    <p:extLst>
      <p:ext uri="{BB962C8B-B14F-4D97-AF65-F5344CB8AC3E}">
        <p14:creationId xmlns:p14="http://schemas.microsoft.com/office/powerpoint/2010/main" val="56907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Affinity partners are affiliates who offer members discounts and benefits to use their products. The two largest partnerships NARPM® has is with Home Depot who gives you a rebate when you make purchases and Lowes who offers you discounts on your purchases. These companies also send royalties back to NARPM® for allowing them to promote their programs to you the members.</a:t>
            </a:r>
          </a:p>
          <a:p>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17</a:t>
            </a:fld>
            <a:endParaRPr lang="en-US"/>
          </a:p>
        </p:txBody>
      </p:sp>
    </p:spTree>
    <p:extLst>
      <p:ext uri="{BB962C8B-B14F-4D97-AF65-F5344CB8AC3E}">
        <p14:creationId xmlns:p14="http://schemas.microsoft.com/office/powerpoint/2010/main" val="4124442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Get involved in NARPM®. You will find many things that benefit you and your business from Networking, education, designations, and many other benefits.</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18</a:t>
            </a:fld>
            <a:endParaRPr lang="en-US"/>
          </a:p>
        </p:txBody>
      </p:sp>
    </p:spTree>
    <p:extLst>
      <p:ext uri="{BB962C8B-B14F-4D97-AF65-F5344CB8AC3E}">
        <p14:creationId xmlns:p14="http://schemas.microsoft.com/office/powerpoint/2010/main" val="2232338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 look forward to seeing everyone in Atlanta, GA at our National Convention. The Convention Subcommittee has put together a stellar program and we encourage you to check it out at www.narpmconvention.com. I know it is a long trip for you but we are sure you will gain many benefits from making the commitment to attend, and Atlanta is a stellar city to hold a convention with a great deal to do.</a:t>
            </a:r>
          </a:p>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19</a:t>
            </a:fld>
            <a:endParaRPr lang="en-US"/>
          </a:p>
        </p:txBody>
      </p:sp>
    </p:spTree>
    <p:extLst>
      <p:ext uri="{BB962C8B-B14F-4D97-AF65-F5344CB8AC3E}">
        <p14:creationId xmlns:p14="http://schemas.microsoft.com/office/powerpoint/2010/main" val="4199829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Thank you for allowing me a few moments to discuss NARPM® and the many benefits it offers you as a member. We are excited about the future growth of the organization and are glad you are on board for the ride.</a:t>
            </a:r>
          </a:p>
          <a:p>
            <a:endParaRPr lang="en-US" sz="1800" dirty="0"/>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20</a:t>
            </a:fld>
            <a:endParaRPr lang="en-US"/>
          </a:p>
        </p:txBody>
      </p:sp>
    </p:spTree>
    <p:extLst>
      <p:ext uri="{BB962C8B-B14F-4D97-AF65-F5344CB8AC3E}">
        <p14:creationId xmlns:p14="http://schemas.microsoft.com/office/powerpoint/2010/main" val="1400657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The Mission of NARPM® outlines the benefits that the organization brings to you the members. As you will note members of NARPM® are Professional, Well educated by taking additional training whether it is through taking courses and earning designation, or attending events such as these. Ethics by agreeing to abide by the NARPM® Code of Ethics. These are the core competencies of the organization.</a:t>
            </a:r>
          </a:p>
          <a:p>
            <a:endParaRPr lang="en-US" sz="1800" dirty="0"/>
          </a:p>
          <a:p>
            <a:r>
              <a:rPr lang="en-US" sz="1800" dirty="0"/>
              <a:t>And the Vision of NARPM® is what the organization desires to be and that is the Leader in this industry!</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2</a:t>
            </a:fld>
            <a:endParaRPr lang="en-US"/>
          </a:p>
        </p:txBody>
      </p:sp>
    </p:spTree>
    <p:extLst>
      <p:ext uri="{BB962C8B-B14F-4D97-AF65-F5344CB8AC3E}">
        <p14:creationId xmlns:p14="http://schemas.microsoft.com/office/powerpoint/2010/main" val="24745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Over the years, NARPM® has defined the core values of the organization. Networking has, and remains, to be the number reason members benefit from NARPM®. The cooperation and sharing of members is outstanding.</a:t>
            </a:r>
          </a:p>
          <a:p>
            <a:endParaRPr lang="en-US" sz="1800" dirty="0"/>
          </a:p>
          <a:p>
            <a:r>
              <a:rPr lang="en-US" sz="1800" dirty="0"/>
              <a:t>NARPM® continues to build the advocacy in the industry. In 2015 the DOTH visits also included a day to visit with other organizations that are similar to NARPM® to discuss working together to make that influence stronger.</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3</a:t>
            </a:fld>
            <a:endParaRPr lang="en-US"/>
          </a:p>
        </p:txBody>
      </p:sp>
    </p:spTree>
    <p:extLst>
      <p:ext uri="{BB962C8B-B14F-4D97-AF65-F5344CB8AC3E}">
        <p14:creationId xmlns:p14="http://schemas.microsoft.com/office/powerpoint/2010/main" val="241939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What was the reason you joined NARPM®? We hear stories whenever we are with a group of members as to how NARPM® has helped members grow and enhance their business.  </a:t>
            </a:r>
          </a:p>
          <a:p>
            <a:endParaRPr lang="en-US" sz="1800" dirty="0"/>
          </a:p>
          <a:p>
            <a:r>
              <a:rPr lang="en-US" sz="1800" dirty="0"/>
              <a:t>NARPM® has assisted them in making more money while educating them about the industry. Make sure you tell your story and introduce new members to NARPM®.</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4</a:t>
            </a:fld>
            <a:endParaRPr lang="en-US"/>
          </a:p>
        </p:txBody>
      </p:sp>
    </p:spTree>
    <p:extLst>
      <p:ext uri="{BB962C8B-B14F-4D97-AF65-F5344CB8AC3E}">
        <p14:creationId xmlns:p14="http://schemas.microsoft.com/office/powerpoint/2010/main" val="769860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The creation of the National Association of Residential Property Managers, Inc., (NARPM®) was born out of a need for more education, validation, networking and recognition for those individuals who manage residential properties for others in the late 1980's. The management of this type of income property had in the past been left to the part-time activities of a real estate sales agent. The individuals that were managing single-family rentals were doing so with a little to no outside education and often isolated from other agents doing the same type of management.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Members of NARPM® handle all aspects of the management of single family and small multi-family properties for owners.  Enhancing the ethical behavior of the membership has always been a basic principle for the Association. NARPM® promotes a high standard of business ethics, professionalism, and fair housing practices.  Members of NARPM® subscribe to the following Code of Ethics and Standards of Professionalism for property managers of single family and other small residential properties.</a:t>
            </a:r>
          </a:p>
          <a:p>
            <a:r>
              <a:rPr lang="en-US" sz="1200" kern="1200" dirty="0" smtClean="0">
                <a:solidFill>
                  <a:schemeClr val="tx1"/>
                </a:solidFill>
                <a:latin typeface="+mn-lt"/>
                <a:ea typeface="+mn-ea"/>
                <a:cs typeface="+mn-cs"/>
              </a:rPr>
              <a:t>Membership in late 1988 totaled only 13 members. By 1989, membership had grown to 78 members, and by the fall of 1991, membership stood at over 150. The need had arisen to develop local leadership and structure. A system of chapters was set up. The growth and success of NARPM® has been and will always be dependent on the work done by our membership at all levels of the organization. By January 1997, membership had grown to almost 1,300 members with 34 chapters in place. In 2005, NARPM® breached the 2,000 member mark with 68 chapters. Today, there are more than 4,500 members.</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5</a:t>
            </a:fld>
            <a:endParaRPr lang="en-US"/>
          </a:p>
        </p:txBody>
      </p:sp>
    </p:spTree>
    <p:extLst>
      <p:ext uri="{BB962C8B-B14F-4D97-AF65-F5344CB8AC3E}">
        <p14:creationId xmlns:p14="http://schemas.microsoft.com/office/powerpoint/2010/main" val="385291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Local Chapters make NARPM® strong. You are the immediate contract with the members and it is imperative that we are always finding ways to help members network. </a:t>
            </a:r>
          </a:p>
          <a:p>
            <a:endParaRPr lang="en-US" sz="1800" dirty="0"/>
          </a:p>
          <a:p>
            <a:r>
              <a:rPr lang="en-US" sz="1800" dirty="0"/>
              <a:t>Top two benefit from NARPM® is the discussion group where you can ask a question and receive responses from all across the country. There are two groups, one for general property managers and one from Business Owners</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6</a:t>
            </a:fld>
            <a:endParaRPr lang="en-US"/>
          </a:p>
        </p:txBody>
      </p:sp>
    </p:spTree>
    <p:extLst>
      <p:ext uri="{BB962C8B-B14F-4D97-AF65-F5344CB8AC3E}">
        <p14:creationId xmlns:p14="http://schemas.microsoft.com/office/powerpoint/2010/main" val="323786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sz="1800" dirty="0"/>
              <a:t>NARPM® offers the National Convention, Broker/Owner and several other conferences</a:t>
            </a:r>
          </a:p>
          <a:p>
            <a:endParaRPr lang="en-US" sz="1800" dirty="0"/>
          </a:p>
          <a:p>
            <a:r>
              <a:rPr lang="en-US" sz="1800" dirty="0"/>
              <a:t>National also partner with local and state chapter to offer education courses. By the way speaking of education don’t forget that you must take an ethics before December 31, 2015 to retain your professional membership status</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7</a:t>
            </a:fld>
            <a:endParaRPr lang="en-US"/>
          </a:p>
        </p:txBody>
      </p:sp>
    </p:spTree>
    <p:extLst>
      <p:ext uri="{BB962C8B-B14F-4D97-AF65-F5344CB8AC3E}">
        <p14:creationId xmlns:p14="http://schemas.microsoft.com/office/powerpoint/2010/main" val="261398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Each month at least one Virtual Chapter meeting is help. We record these session and are downloaded on the website</a:t>
            </a:r>
          </a:p>
          <a:p>
            <a:endParaRPr lang="en-US" sz="1800" dirty="0"/>
          </a:p>
          <a:p>
            <a:r>
              <a:rPr lang="en-US" sz="1800" dirty="0"/>
              <a:t>The public relations campaign Why use a NARPM® member has many handouts that were designed for your use in promoting your membership in NARPM®.</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8</a:t>
            </a:fld>
            <a:endParaRPr lang="en-US"/>
          </a:p>
        </p:txBody>
      </p:sp>
    </p:spTree>
    <p:extLst>
      <p:ext uri="{BB962C8B-B14F-4D97-AF65-F5344CB8AC3E}">
        <p14:creationId xmlns:p14="http://schemas.microsoft.com/office/powerpoint/2010/main" val="1431263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Education is the reason NARPM® was formed. </a:t>
            </a:r>
          </a:p>
          <a:p>
            <a:endParaRPr lang="en-US" sz="1800" dirty="0"/>
          </a:p>
          <a:p>
            <a:r>
              <a:rPr lang="en-US" sz="1800" dirty="0"/>
              <a:t>Along with the MPM® and RMP®, NARPM® kicked off two new certification programs, the Certified Maintenance Coordinator and the Certified Residential Management Bookkeeper</a:t>
            </a:r>
          </a:p>
          <a:p>
            <a:endParaRPr lang="en-US" sz="1800" dirty="0"/>
          </a:p>
          <a:p>
            <a:r>
              <a:rPr lang="en-US" sz="1800" dirty="0"/>
              <a:t>Your company can also hold the Certified Residential Management Company designation.</a:t>
            </a:r>
          </a:p>
        </p:txBody>
      </p:sp>
      <p:sp>
        <p:nvSpPr>
          <p:cNvPr id="4" name="Slide Number Placeholder 3"/>
          <p:cNvSpPr>
            <a:spLocks noGrp="1"/>
          </p:cNvSpPr>
          <p:nvPr>
            <p:ph type="sldNum" sz="quarter" idx="10"/>
          </p:nvPr>
        </p:nvSpPr>
        <p:spPr/>
        <p:txBody>
          <a:bodyPr/>
          <a:lstStyle/>
          <a:p>
            <a:pPr>
              <a:defRPr/>
            </a:pPr>
            <a:fld id="{023DD236-D708-47DE-864F-A1D0DDB65434}" type="slidenum">
              <a:rPr lang="en-US" smtClean="0"/>
              <a:pPr>
                <a:defRPr/>
              </a:pPr>
              <a:t>9</a:t>
            </a:fld>
            <a:endParaRPr lang="en-US"/>
          </a:p>
        </p:txBody>
      </p:sp>
    </p:spTree>
    <p:extLst>
      <p:ext uri="{BB962C8B-B14F-4D97-AF65-F5344CB8AC3E}">
        <p14:creationId xmlns:p14="http://schemas.microsoft.com/office/powerpoint/2010/main" val="115489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a:defRPr/>
            </a:pPr>
            <a:fld id="{FA40F4F1-6F7C-4D72-9E81-67E610893C6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2487613" y="6324600"/>
            <a:ext cx="4370387" cy="338138"/>
          </a:xfrm>
          <a:prstGeom prst="rect">
            <a:avLst/>
          </a:prstGeom>
          <a:noFill/>
          <a:ln w="9525">
            <a:noFill/>
            <a:miter lim="800000"/>
            <a:headEnd/>
            <a:tailEnd/>
          </a:ln>
          <a:effectLst/>
        </p:spPr>
        <p:txBody>
          <a:bodyPr wrap="none">
            <a:spAutoFit/>
          </a:bodyPr>
          <a:lstStyle/>
          <a:p>
            <a:pPr eaLnBrk="1" hangingPunct="1">
              <a:defRPr/>
            </a:pPr>
            <a:r>
              <a:rPr lang="en-US" sz="1600" dirty="0">
                <a:solidFill>
                  <a:srgbClr val="A32638"/>
                </a:solidFill>
                <a:latin typeface="Arial" charset="0"/>
              </a:rPr>
              <a:t>Copyright © 2009               State of NARPM</a:t>
            </a:r>
            <a:r>
              <a:rPr lang="en-US" sz="1600" baseline="30000" dirty="0">
                <a:solidFill>
                  <a:srgbClr val="A32638"/>
                </a:solidFill>
                <a:latin typeface="Arial" charset="0"/>
              </a:rPr>
              <a:t>®</a:t>
            </a:r>
          </a:p>
        </p:txBody>
      </p:sp>
      <p:pic>
        <p:nvPicPr>
          <p:cNvPr id="5" name="Picture 6" descr="maroon.jpg"/>
          <p:cNvPicPr>
            <a:picLocks noChangeAspect="1"/>
          </p:cNvPicPr>
          <p:nvPr userDrawn="1"/>
        </p:nvPicPr>
        <p:blipFill>
          <a:blip r:embed="rId2" cstate="print"/>
          <a:srcRect/>
          <a:stretch>
            <a:fillRect/>
          </a:stretch>
        </p:blipFill>
        <p:spPr bwMode="auto">
          <a:xfrm>
            <a:off x="4224338" y="6248400"/>
            <a:ext cx="714375" cy="381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94534B1-24BD-4069-BD5F-6E05519C43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2487613" y="6324600"/>
            <a:ext cx="4370387" cy="338138"/>
          </a:xfrm>
          <a:prstGeom prst="rect">
            <a:avLst/>
          </a:prstGeom>
          <a:noFill/>
          <a:ln w="9525">
            <a:noFill/>
            <a:miter lim="800000"/>
            <a:headEnd/>
            <a:tailEnd/>
          </a:ln>
          <a:effectLst/>
        </p:spPr>
        <p:txBody>
          <a:bodyPr wrap="none">
            <a:spAutoFit/>
          </a:bodyPr>
          <a:lstStyle/>
          <a:p>
            <a:pPr eaLnBrk="1" hangingPunct="1">
              <a:defRPr/>
            </a:pPr>
            <a:r>
              <a:rPr lang="en-US" sz="1600" dirty="0">
                <a:solidFill>
                  <a:srgbClr val="A32638"/>
                </a:solidFill>
                <a:latin typeface="Arial" charset="0"/>
              </a:rPr>
              <a:t>Copyright © 2009               State of NARPM</a:t>
            </a:r>
            <a:r>
              <a:rPr lang="en-US" sz="1600" baseline="30000" dirty="0">
                <a:solidFill>
                  <a:srgbClr val="A32638"/>
                </a:solidFill>
                <a:latin typeface="Arial" charset="0"/>
              </a:rPr>
              <a:t>®</a:t>
            </a:r>
          </a:p>
        </p:txBody>
      </p:sp>
      <p:pic>
        <p:nvPicPr>
          <p:cNvPr id="5" name="Picture 6" descr="maroon.jpg"/>
          <p:cNvPicPr>
            <a:picLocks noChangeAspect="1"/>
          </p:cNvPicPr>
          <p:nvPr userDrawn="1"/>
        </p:nvPicPr>
        <p:blipFill>
          <a:blip r:embed="rId2" cstate="print"/>
          <a:srcRect/>
          <a:stretch>
            <a:fillRect/>
          </a:stretch>
        </p:blipFill>
        <p:spPr bwMode="auto">
          <a:xfrm>
            <a:off x="4224338" y="6248400"/>
            <a:ext cx="714375" cy="381000"/>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621EF09-473D-43CF-82E9-00D55376A7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371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D0DAFC5-6DAB-4635-AD1A-73EFC5F759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23BBA86-5B5F-43F4-858B-ABDA96F5D0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CCAB9FD-509A-42C0-899E-4B7E3F643B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F88122D-2551-4CE9-889F-229221F0C7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E9BE045-BCEC-436A-A9C9-0754BBAB02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5AE7D50-814D-4E8A-BD87-F61FF83760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D81AE4E-567A-49E7-ACD1-315FAF8857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63CF057-DF0F-4FD0-8E45-9BBE329AA9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5" descr="maroon.gif"/>
          <p:cNvPicPr>
            <a:picLocks noChangeAspect="1"/>
          </p:cNvPicPr>
          <p:nvPr userDrawn="1"/>
        </p:nvPicPr>
        <p:blipFill>
          <a:blip r:embed="rId13" cstate="print"/>
          <a:srcRect/>
          <a:stretch>
            <a:fillRect/>
          </a:stretch>
        </p:blipFill>
        <p:spPr bwMode="auto">
          <a:xfrm>
            <a:off x="3505200" y="6096000"/>
            <a:ext cx="2305050"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www.narpm.org/education/designations-and-certification/"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narpm.org/education/online-cours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rpm.org/legislative/narpm-action-center/narpm-engag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narpm.org/legislativ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narpm.org/members/resources/residential-resourc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narpm.org/find/property-manag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narpm.org/join/membership-benefits/" TargetMode="External"/><Relationship Id="rId5" Type="http://schemas.openxmlformats.org/officeDocument/2006/relationships/hyperlink" Target="http://www.narpm.org/" TargetMode="External"/><Relationship Id="rId4" Type="http://schemas.openxmlformats.org/officeDocument/2006/relationships/hyperlink" Target="http://www.narpm.org/about/affinity-program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narpm.org/ab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whyuseone.com/" TargetMode="External"/><Relationship Id="rId4" Type="http://schemas.openxmlformats.org/officeDocument/2006/relationships/hyperlink" Target="http://www.narpm.org/members/resources/videos.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13314" name="Rectangle 2"/>
          <p:cNvSpPr>
            <a:spLocks noGrp="1" noChangeArrowheads="1"/>
          </p:cNvSpPr>
          <p:nvPr>
            <p:ph type="ctrTitle"/>
          </p:nvPr>
        </p:nvSpPr>
        <p:spPr>
          <a:xfrm>
            <a:off x="533400" y="4648200"/>
            <a:ext cx="8153400" cy="1295400"/>
          </a:xfrm>
        </p:spPr>
        <p:txBody>
          <a:bodyPr/>
          <a:lstStyle/>
          <a:p>
            <a:pPr eaLnBrk="1" hangingPunct="1"/>
            <a:r>
              <a:rPr lang="en-US" sz="3000" smtClean="0">
                <a:solidFill>
                  <a:srgbClr val="A32638"/>
                </a:solidFill>
                <a:latin typeface="ZapfHumnst BT" pitchFamily="34" charset="0"/>
              </a:rPr>
              <a:t>www.narpm.org</a:t>
            </a:r>
          </a:p>
        </p:txBody>
      </p:sp>
      <p:sp>
        <p:nvSpPr>
          <p:cNvPr id="13315" name="Rectangle 3"/>
          <p:cNvSpPr>
            <a:spLocks noGrp="1" noChangeArrowheads="1"/>
          </p:cNvSpPr>
          <p:nvPr>
            <p:ph type="subTitle" idx="1"/>
          </p:nvPr>
        </p:nvSpPr>
        <p:spPr>
          <a:xfrm>
            <a:off x="1219200" y="3200400"/>
            <a:ext cx="7010400" cy="1217613"/>
          </a:xfrm>
        </p:spPr>
        <p:txBody>
          <a:bodyPr/>
          <a:lstStyle/>
          <a:p>
            <a:pPr eaLnBrk="1" hangingPunct="1"/>
            <a:r>
              <a:rPr lang="en-US" sz="4800" dirty="0" smtClean="0">
                <a:solidFill>
                  <a:schemeClr val="tx1"/>
                </a:solidFill>
                <a:latin typeface="ZapfHumnst BT" pitchFamily="34" charset="0"/>
              </a:rPr>
              <a:t>2016 </a:t>
            </a:r>
            <a:r>
              <a:rPr lang="en-US" sz="4800" dirty="0" smtClean="0">
                <a:solidFill>
                  <a:schemeClr val="tx1"/>
                </a:solidFill>
                <a:latin typeface="ZapfHumnst BT" pitchFamily="34" charset="0"/>
              </a:rPr>
              <a:t>State of NARPM</a:t>
            </a:r>
            <a:r>
              <a:rPr lang="en-US" sz="4800" baseline="30000" dirty="0" smtClean="0">
                <a:solidFill>
                  <a:schemeClr val="tx1"/>
                </a:solidFill>
                <a:latin typeface="ZapfHumnst BT" pitchFamily="34" charset="0"/>
              </a:rPr>
              <a:t>®</a:t>
            </a:r>
            <a:endParaRPr lang="en-US" dirty="0" smtClean="0">
              <a:solidFill>
                <a:srgbClr val="898989"/>
              </a:solidFill>
              <a:latin typeface="ZapfHumnst BT"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28600"/>
            <a:ext cx="8001000" cy="19475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5602" name="Title 6"/>
          <p:cNvSpPr>
            <a:spLocks noGrp="1"/>
          </p:cNvSpPr>
          <p:nvPr>
            <p:ph type="title"/>
          </p:nvPr>
        </p:nvSpPr>
        <p:spPr>
          <a:xfrm>
            <a:off x="381000" y="381000"/>
            <a:ext cx="8229600" cy="1143000"/>
          </a:xfrm>
        </p:spPr>
        <p:txBody>
          <a:bodyPr/>
          <a:lstStyle/>
          <a:p>
            <a:pPr eaLnBrk="1" hangingPunct="1"/>
            <a:r>
              <a:rPr lang="en-US" b="1" smtClean="0">
                <a:solidFill>
                  <a:srgbClr val="A32638"/>
                </a:solidFill>
                <a:latin typeface="ZapfHumnst BT" pitchFamily="34" charset="0"/>
              </a:rPr>
              <a:t>Education</a:t>
            </a:r>
          </a:p>
        </p:txBody>
      </p:sp>
      <p:sp>
        <p:nvSpPr>
          <p:cNvPr id="25603" name="Rectangle 3"/>
          <p:cNvSpPr>
            <a:spLocks noGrp="1" noChangeArrowheads="1"/>
          </p:cNvSpPr>
          <p:nvPr>
            <p:ph idx="1"/>
          </p:nvPr>
        </p:nvSpPr>
        <p:spPr>
          <a:xfrm>
            <a:off x="685800" y="1447800"/>
            <a:ext cx="7924800" cy="3810000"/>
          </a:xfrm>
        </p:spPr>
        <p:txBody>
          <a:bodyPr/>
          <a:lstStyle/>
          <a:p>
            <a:pPr eaLnBrk="1" hangingPunct="1">
              <a:lnSpc>
                <a:spcPct val="110000"/>
              </a:lnSpc>
            </a:pPr>
            <a:r>
              <a:rPr lang="en-US" sz="2400" dirty="0" smtClean="0">
                <a:latin typeface="ZapfHumnst BT" pitchFamily="34" charset="0"/>
              </a:rPr>
              <a:t>MPM</a:t>
            </a:r>
            <a:r>
              <a:rPr lang="en-US" sz="2400" baseline="30000" dirty="0" smtClean="0">
                <a:latin typeface="ZapfHumnst BT" pitchFamily="34" charset="0"/>
              </a:rPr>
              <a:t>®</a:t>
            </a:r>
            <a:r>
              <a:rPr lang="en-US" sz="2400" dirty="0" smtClean="0">
                <a:latin typeface="ZapfHumnst BT" pitchFamily="34" charset="0"/>
              </a:rPr>
              <a:t> and RMP</a:t>
            </a:r>
            <a:r>
              <a:rPr lang="en-US" sz="2400" dirty="0" smtClean="0">
                <a:latin typeface="ZapfHumnst BT" pitchFamily="34" charset="0"/>
              </a:rPr>
              <a:t>® Candidates </a:t>
            </a:r>
            <a:r>
              <a:rPr lang="en-US" sz="2400" dirty="0" smtClean="0">
                <a:latin typeface="ZapfHumnst BT" pitchFamily="34" charset="0"/>
              </a:rPr>
              <a:t>can choose what NARPM® courses to take to meet requirement</a:t>
            </a:r>
          </a:p>
          <a:p>
            <a:pPr eaLnBrk="1" hangingPunct="1">
              <a:lnSpc>
                <a:spcPct val="110000"/>
              </a:lnSpc>
            </a:pPr>
            <a:r>
              <a:rPr lang="en-US" sz="2400" dirty="0">
                <a:latin typeface="ZapfHumnst BT" pitchFamily="34" charset="0"/>
              </a:rPr>
              <a:t>Requirement and courses offerings can be found at </a:t>
            </a:r>
            <a:r>
              <a:rPr lang="en-US" sz="2400" dirty="0">
                <a:latin typeface="ZapfHumnst BT" pitchFamily="34" charset="0"/>
                <a:hlinkClick r:id="rId3"/>
              </a:rPr>
              <a:t>http://www.narpm.org/education/designations-and-certification</a:t>
            </a:r>
            <a:r>
              <a:rPr lang="en-US" sz="2400" dirty="0" smtClean="0">
                <a:latin typeface="ZapfHumnst BT" pitchFamily="34" charset="0"/>
                <a:hlinkClick r:id="rId3"/>
              </a:rPr>
              <a:t>/</a:t>
            </a:r>
            <a:r>
              <a:rPr lang="en-US" sz="2400" dirty="0" smtClean="0">
                <a:latin typeface="ZapfHumnst BT" pitchFamily="34" charset="0"/>
              </a:rPr>
              <a:t> </a:t>
            </a:r>
          </a:p>
        </p:txBody>
      </p:sp>
      <p:pic>
        <p:nvPicPr>
          <p:cNvPr id="4" name="Picture 3"/>
          <p:cNvPicPr/>
          <p:nvPr/>
        </p:nvPicPr>
        <p:blipFill rotWithShape="1">
          <a:blip r:embed="rId4"/>
          <a:srcRect l="10972" r="49298" b="-16"/>
          <a:stretch/>
        </p:blipFill>
        <p:spPr bwMode="auto">
          <a:xfrm>
            <a:off x="4572000" y="3581400"/>
            <a:ext cx="3580130" cy="28441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3336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4578" name="Title 6"/>
          <p:cNvSpPr>
            <a:spLocks noGrp="1"/>
          </p:cNvSpPr>
          <p:nvPr>
            <p:ph type="title"/>
          </p:nvPr>
        </p:nvSpPr>
        <p:spPr>
          <a:xfrm>
            <a:off x="457200" y="304800"/>
            <a:ext cx="8229600" cy="1143000"/>
          </a:xfrm>
        </p:spPr>
        <p:txBody>
          <a:bodyPr/>
          <a:lstStyle/>
          <a:p>
            <a:pPr eaLnBrk="1" hangingPunct="1"/>
            <a:r>
              <a:rPr lang="en-US" b="1" smtClean="0">
                <a:solidFill>
                  <a:srgbClr val="A32638"/>
                </a:solidFill>
                <a:latin typeface="ZapfHumnst BT" pitchFamily="34" charset="0"/>
              </a:rPr>
              <a:t>Education</a:t>
            </a:r>
          </a:p>
        </p:txBody>
      </p:sp>
      <p:sp>
        <p:nvSpPr>
          <p:cNvPr id="24579" name="Rectangle 3"/>
          <p:cNvSpPr>
            <a:spLocks noGrp="1" noChangeArrowheads="1"/>
          </p:cNvSpPr>
          <p:nvPr>
            <p:ph idx="1"/>
          </p:nvPr>
        </p:nvSpPr>
        <p:spPr>
          <a:xfrm>
            <a:off x="533400" y="1447800"/>
            <a:ext cx="8382000" cy="1295400"/>
          </a:xfrm>
        </p:spPr>
        <p:txBody>
          <a:bodyPr/>
          <a:lstStyle/>
          <a:p>
            <a:pPr eaLnBrk="1" hangingPunct="1">
              <a:lnSpc>
                <a:spcPct val="110000"/>
              </a:lnSpc>
            </a:pPr>
            <a:r>
              <a:rPr lang="en-US" sz="2400" dirty="0">
                <a:latin typeface="ZapfHumnst BT" pitchFamily="34" charset="0"/>
              </a:rPr>
              <a:t>Online Education and Ethics Course continue to grow – </a:t>
            </a:r>
            <a:r>
              <a:rPr lang="en-US" sz="2400" dirty="0">
                <a:latin typeface="ZapfHumnst BT" pitchFamily="34" charset="0"/>
                <a:hlinkClick r:id="rId4"/>
              </a:rPr>
              <a:t>http://www.narpm.org/education/online-courses</a:t>
            </a:r>
            <a:r>
              <a:rPr lang="en-US" sz="2400" dirty="0" smtClean="0">
                <a:latin typeface="ZapfHumnst BT" pitchFamily="34" charset="0"/>
                <a:hlinkClick r:id="rId4"/>
              </a:rPr>
              <a:t>/</a:t>
            </a:r>
            <a:r>
              <a:rPr lang="en-US" sz="2400" dirty="0" smtClean="0">
                <a:latin typeface="ZapfHumnst BT" pitchFamily="34" charset="0"/>
              </a:rPr>
              <a:t> </a:t>
            </a:r>
          </a:p>
        </p:txBody>
      </p:sp>
      <p:sp>
        <p:nvSpPr>
          <p:cNvPr id="3" name="TextBox 2"/>
          <p:cNvSpPr txBox="1"/>
          <p:nvPr/>
        </p:nvSpPr>
        <p:spPr>
          <a:xfrm>
            <a:off x="457200" y="2819400"/>
            <a:ext cx="3429000" cy="3733800"/>
          </a:xfrm>
          <a:prstGeom prst="rect">
            <a:avLst/>
          </a:prstGeom>
          <a:noFill/>
        </p:spPr>
        <p:txBody>
          <a:bodyPr wrap="square" rtlCol="0">
            <a:spAutoFit/>
          </a:bodyPr>
          <a:lstStyle/>
          <a:p>
            <a:endParaRPr lang="en-US" dirty="0"/>
          </a:p>
        </p:txBody>
      </p:sp>
      <p:pic>
        <p:nvPicPr>
          <p:cNvPr id="7" name="Picture 6"/>
          <p:cNvPicPr/>
          <p:nvPr/>
        </p:nvPicPr>
        <p:blipFill rotWithShape="1">
          <a:blip r:embed="rId5"/>
          <a:srcRect l="11906" r="52509" b="-4"/>
          <a:stretch/>
        </p:blipFill>
        <p:spPr bwMode="auto">
          <a:xfrm>
            <a:off x="4539389" y="2547551"/>
            <a:ext cx="4223611" cy="4310449"/>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33399" y="2412253"/>
            <a:ext cx="3675529" cy="4154984"/>
          </a:xfrm>
          <a:prstGeom prst="rect">
            <a:avLst/>
          </a:prstGeom>
          <a:noFill/>
        </p:spPr>
        <p:txBody>
          <a:bodyPr wrap="square" rtlCol="0">
            <a:spAutoFit/>
          </a:bodyPr>
          <a:lstStyle/>
          <a:p>
            <a:pPr marL="342900" indent="-342900" eaLnBrk="1" hangingPunct="1">
              <a:lnSpc>
                <a:spcPct val="110000"/>
              </a:lnSpc>
              <a:buFont typeface="Arial" panose="020B0604020202020204" pitchFamily="34" charset="0"/>
              <a:buChar char="•"/>
            </a:pPr>
            <a:r>
              <a:rPr lang="en-US" sz="2400" dirty="0"/>
              <a:t>Instructors/Training – rewriting courses annually with all </a:t>
            </a:r>
            <a:r>
              <a:rPr lang="en-US" sz="2400" dirty="0" smtClean="0"/>
              <a:t>instructors that’s rising the level of NARPM® education</a:t>
            </a:r>
          </a:p>
          <a:p>
            <a:pPr eaLnBrk="1" hangingPunct="1">
              <a:lnSpc>
                <a:spcPct val="110000"/>
              </a:lnSpc>
            </a:pPr>
            <a:endParaRPr lang="en-US" sz="2400" dirty="0"/>
          </a:p>
          <a:p>
            <a:pPr marL="342900" indent="-342900" eaLnBrk="1" hangingPunct="1">
              <a:lnSpc>
                <a:spcPct val="110000"/>
              </a:lnSpc>
              <a:buFont typeface="Arial" panose="020B0604020202020204" pitchFamily="34" charset="0"/>
              <a:buChar char="•"/>
            </a:pPr>
            <a:r>
              <a:rPr lang="en-US" sz="2400" dirty="0"/>
              <a:t>NARPM® has Instructor Standards and Code of Conduct</a:t>
            </a:r>
          </a:p>
        </p:txBody>
      </p:sp>
    </p:spTree>
    <p:extLst>
      <p:ext uri="{BB962C8B-B14F-4D97-AF65-F5344CB8AC3E}">
        <p14:creationId xmlns:p14="http://schemas.microsoft.com/office/powerpoint/2010/main" val="1435668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6626" name="Title 6"/>
          <p:cNvSpPr>
            <a:spLocks noGrp="1"/>
          </p:cNvSpPr>
          <p:nvPr>
            <p:ph type="title"/>
          </p:nvPr>
        </p:nvSpPr>
        <p:spPr>
          <a:xfrm>
            <a:off x="457200" y="152400"/>
            <a:ext cx="8229600" cy="1143000"/>
          </a:xfrm>
        </p:spPr>
        <p:txBody>
          <a:bodyPr/>
          <a:lstStyle/>
          <a:p>
            <a:pPr eaLnBrk="1" hangingPunct="1"/>
            <a:r>
              <a:rPr lang="en-US" dirty="0" smtClean="0">
                <a:solidFill>
                  <a:srgbClr val="A32638"/>
                </a:solidFill>
                <a:latin typeface="ZapfHumnst BT" pitchFamily="34" charset="0"/>
              </a:rPr>
              <a:t>Designations </a:t>
            </a:r>
            <a:br>
              <a:rPr lang="en-US" dirty="0" smtClean="0">
                <a:solidFill>
                  <a:srgbClr val="A32638"/>
                </a:solidFill>
                <a:latin typeface="ZapfHumnst BT" pitchFamily="34" charset="0"/>
              </a:rPr>
            </a:br>
            <a:r>
              <a:rPr lang="en-US" sz="3800" dirty="0" smtClean="0">
                <a:solidFill>
                  <a:srgbClr val="A32638"/>
                </a:solidFill>
                <a:latin typeface="ZapfHumnst BT" pitchFamily="34" charset="0"/>
              </a:rPr>
              <a:t>(CRMC</a:t>
            </a:r>
            <a:r>
              <a:rPr lang="en-US" sz="3800" baseline="30000" dirty="0" smtClean="0">
                <a:solidFill>
                  <a:srgbClr val="A32638"/>
                </a:solidFill>
                <a:latin typeface="ZapfHumnst BT" pitchFamily="34" charset="0"/>
              </a:rPr>
              <a:t>®</a:t>
            </a:r>
            <a:r>
              <a:rPr lang="en-US" sz="3800" dirty="0" smtClean="0">
                <a:solidFill>
                  <a:srgbClr val="A32638"/>
                </a:solidFill>
                <a:latin typeface="ZapfHumnst BT" pitchFamily="34" charset="0"/>
              </a:rPr>
              <a:t> MPM</a:t>
            </a:r>
            <a:r>
              <a:rPr lang="en-US" sz="3800" baseline="30000" dirty="0" smtClean="0">
                <a:solidFill>
                  <a:srgbClr val="A32638"/>
                </a:solidFill>
                <a:latin typeface="ZapfHumnst BT" pitchFamily="34" charset="0"/>
              </a:rPr>
              <a:t>®</a:t>
            </a:r>
            <a:r>
              <a:rPr lang="en-US" sz="3800" dirty="0" smtClean="0">
                <a:solidFill>
                  <a:srgbClr val="A32638"/>
                </a:solidFill>
                <a:latin typeface="ZapfHumnst BT" pitchFamily="34" charset="0"/>
              </a:rPr>
              <a:t> RMP</a:t>
            </a:r>
            <a:r>
              <a:rPr lang="en-US" sz="3800" baseline="30000" dirty="0" smtClean="0">
                <a:solidFill>
                  <a:srgbClr val="A32638"/>
                </a:solidFill>
                <a:latin typeface="ZapfHumnst BT" pitchFamily="34" charset="0"/>
              </a:rPr>
              <a:t>®</a:t>
            </a:r>
            <a:r>
              <a:rPr lang="en-US" sz="3800" dirty="0" smtClean="0">
                <a:solidFill>
                  <a:srgbClr val="A32638"/>
                </a:solidFill>
                <a:latin typeface="ZapfHumnst BT" pitchFamily="34" charset="0"/>
              </a:rPr>
              <a:t>)</a:t>
            </a:r>
            <a:r>
              <a:rPr lang="en-US" sz="3400" dirty="0" smtClean="0">
                <a:solidFill>
                  <a:srgbClr val="A32638"/>
                </a:solidFill>
                <a:latin typeface="Trebuchet MS" pitchFamily="34" charset="0"/>
              </a:rPr>
              <a:t> </a:t>
            </a:r>
          </a:p>
        </p:txBody>
      </p:sp>
      <p:sp>
        <p:nvSpPr>
          <p:cNvPr id="26627" name="Rectangle 3"/>
          <p:cNvSpPr>
            <a:spLocks noGrp="1" noChangeArrowheads="1"/>
          </p:cNvSpPr>
          <p:nvPr>
            <p:ph idx="1"/>
          </p:nvPr>
        </p:nvSpPr>
        <p:spPr>
          <a:xfrm>
            <a:off x="381000" y="1524000"/>
            <a:ext cx="8610600" cy="3921125"/>
          </a:xfrm>
        </p:spPr>
        <p:txBody>
          <a:bodyPr/>
          <a:lstStyle/>
          <a:p>
            <a:pPr eaLnBrk="1" hangingPunct="1">
              <a:lnSpc>
                <a:spcPct val="110000"/>
              </a:lnSpc>
            </a:pPr>
            <a:r>
              <a:rPr lang="en-US" sz="2800" dirty="0" smtClean="0">
                <a:latin typeface="ZapfHumnst BT" pitchFamily="34" charset="0"/>
              </a:rPr>
              <a:t>Symbols of Success and Professionalism</a:t>
            </a:r>
          </a:p>
          <a:p>
            <a:pPr eaLnBrk="1" hangingPunct="1">
              <a:lnSpc>
                <a:spcPct val="110000"/>
              </a:lnSpc>
            </a:pPr>
            <a:r>
              <a:rPr lang="en-US" sz="2800" dirty="0" smtClean="0">
                <a:latin typeface="ZapfHumnst BT" pitchFamily="34" charset="0"/>
              </a:rPr>
              <a:t>Strategic Alliances – co-wrote course with IREM</a:t>
            </a:r>
            <a:r>
              <a:rPr lang="en-US" sz="2800" baseline="30000" dirty="0" smtClean="0">
                <a:latin typeface="ZapfHumnst BT" pitchFamily="34" charset="0"/>
              </a:rPr>
              <a:t>®</a:t>
            </a:r>
            <a:endParaRPr lang="en-US" sz="2800" dirty="0" smtClean="0">
              <a:latin typeface="ZapfHumnst BT" pitchFamily="34" charset="0"/>
            </a:endParaRPr>
          </a:p>
          <a:p>
            <a:pPr eaLnBrk="1" hangingPunct="1">
              <a:lnSpc>
                <a:spcPct val="110000"/>
              </a:lnSpc>
            </a:pPr>
            <a:r>
              <a:rPr lang="en-US" sz="2800" dirty="0" smtClean="0">
                <a:latin typeface="ZapfHumnst BT" pitchFamily="34" charset="0"/>
              </a:rPr>
              <a:t>Constant Review of courses that meet members needs</a:t>
            </a:r>
          </a:p>
          <a:p>
            <a:pPr eaLnBrk="1" hangingPunct="1">
              <a:lnSpc>
                <a:spcPct val="110000"/>
              </a:lnSpc>
            </a:pPr>
            <a:r>
              <a:rPr lang="en-US" sz="2800" dirty="0" smtClean="0">
                <a:latin typeface="ZapfHumnst BT" pitchFamily="34" charset="0"/>
              </a:rPr>
              <a:t>Develop new courses as needed.</a:t>
            </a:r>
          </a:p>
          <a:p>
            <a:pPr eaLnBrk="1" hangingPunct="1">
              <a:lnSpc>
                <a:spcPct val="110000"/>
              </a:lnSpc>
            </a:pPr>
            <a:r>
              <a:rPr lang="en-US" sz="2800" dirty="0" smtClean="0">
                <a:latin typeface="ZapfHumnst BT" pitchFamily="34" charset="0"/>
              </a:rPr>
              <a:t>Market the designations.</a:t>
            </a:r>
          </a:p>
          <a:p>
            <a:pPr lvl="1" eaLnBrk="1" hangingPunct="1">
              <a:lnSpc>
                <a:spcPct val="110000"/>
              </a:lnSpc>
            </a:pPr>
            <a:r>
              <a:rPr lang="en-US" dirty="0" smtClean="0">
                <a:latin typeface="ZapfHumnst BT" pitchFamily="34" charset="0"/>
              </a:rPr>
              <a:t>constantly studying ways to increase the awareness of the NARPM</a:t>
            </a:r>
            <a:r>
              <a:rPr lang="en-US" baseline="30000" dirty="0" smtClean="0">
                <a:latin typeface="ZapfHumnst BT" pitchFamily="34" charset="0"/>
              </a:rPr>
              <a:t>®</a:t>
            </a:r>
            <a:r>
              <a:rPr lang="en-US" dirty="0" smtClean="0">
                <a:latin typeface="ZapfHumnst BT" pitchFamily="34" charset="0"/>
              </a:rPr>
              <a:t> designations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7650" name="Title 6"/>
          <p:cNvSpPr>
            <a:spLocks noGrp="1"/>
          </p:cNvSpPr>
          <p:nvPr>
            <p:ph type="title"/>
          </p:nvPr>
        </p:nvSpPr>
        <p:spPr/>
        <p:txBody>
          <a:bodyPr/>
          <a:lstStyle/>
          <a:p>
            <a:pPr eaLnBrk="1" hangingPunct="1"/>
            <a:r>
              <a:rPr lang="en-US" smtClean="0">
                <a:solidFill>
                  <a:srgbClr val="A32638"/>
                </a:solidFill>
                <a:latin typeface="ZapfHumnst BT" pitchFamily="34" charset="0"/>
              </a:rPr>
              <a:t>Legislative</a:t>
            </a:r>
          </a:p>
        </p:txBody>
      </p:sp>
      <p:sp>
        <p:nvSpPr>
          <p:cNvPr id="27651" name="Rectangle 3"/>
          <p:cNvSpPr>
            <a:spLocks noGrp="1" noChangeArrowheads="1"/>
          </p:cNvSpPr>
          <p:nvPr>
            <p:ph idx="1"/>
          </p:nvPr>
        </p:nvSpPr>
        <p:spPr>
          <a:xfrm>
            <a:off x="533400" y="1371600"/>
            <a:ext cx="8305800" cy="3581400"/>
          </a:xfrm>
        </p:spPr>
        <p:txBody>
          <a:bodyPr/>
          <a:lstStyle/>
          <a:p>
            <a:pPr eaLnBrk="1" hangingPunct="1"/>
            <a:r>
              <a:rPr lang="en-US" sz="2800" dirty="0" smtClean="0">
                <a:latin typeface="ZapfHumnst BT" pitchFamily="34" charset="0"/>
              </a:rPr>
              <a:t>Website that educates you the member on what is happening </a:t>
            </a:r>
            <a:r>
              <a:rPr lang="en-US" sz="2800" dirty="0">
                <a:latin typeface="ZapfHumnst BT" pitchFamily="34" charset="0"/>
              </a:rPr>
              <a:t>around country. </a:t>
            </a:r>
            <a:r>
              <a:rPr lang="en-US" sz="2800" dirty="0">
                <a:latin typeface="ZapfHumnst BT" pitchFamily="34" charset="0"/>
                <a:hlinkClick r:id="rId4"/>
              </a:rPr>
              <a:t>http://www.narpm.org/legislative/narpm-action-center/narpm-engage</a:t>
            </a:r>
            <a:r>
              <a:rPr lang="en-US" sz="2800" dirty="0" smtClean="0">
                <a:latin typeface="ZapfHumnst BT" pitchFamily="34" charset="0"/>
                <a:hlinkClick r:id="rId4"/>
              </a:rPr>
              <a:t>/</a:t>
            </a:r>
            <a:r>
              <a:rPr lang="en-US" sz="2800" dirty="0" smtClean="0">
                <a:latin typeface="ZapfHumnst BT" pitchFamily="34" charset="0"/>
              </a:rPr>
              <a:t> </a:t>
            </a:r>
          </a:p>
        </p:txBody>
      </p:sp>
      <p:pic>
        <p:nvPicPr>
          <p:cNvPr id="4" name="Picture 3"/>
          <p:cNvPicPr/>
          <p:nvPr/>
        </p:nvPicPr>
        <p:blipFill rotWithShape="1">
          <a:blip r:embed="rId5"/>
          <a:srcRect l="10438" r="49833" b="3679"/>
          <a:stretch/>
        </p:blipFill>
        <p:spPr bwMode="auto">
          <a:xfrm>
            <a:off x="3964579" y="3162300"/>
            <a:ext cx="4572000" cy="3429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57200" y="3354130"/>
            <a:ext cx="2971800" cy="3046988"/>
          </a:xfrm>
          <a:prstGeom prst="rect">
            <a:avLst/>
          </a:prstGeom>
          <a:noFill/>
        </p:spPr>
        <p:txBody>
          <a:bodyPr wrap="square" rtlCol="0">
            <a:spAutoFit/>
          </a:bodyPr>
          <a:lstStyle/>
          <a:p>
            <a:pPr marL="285750" indent="-285750" eaLnBrk="1" hangingPunct="1">
              <a:buFont typeface="Arial" panose="020B0604020202020204" pitchFamily="34" charset="0"/>
              <a:buChar char="•"/>
            </a:pPr>
            <a:r>
              <a:rPr lang="en-US" sz="2400" dirty="0"/>
              <a:t>Sponsoring Day on the Hill in Washington, </a:t>
            </a:r>
            <a:r>
              <a:rPr lang="en-US" sz="2400" dirty="0" smtClean="0"/>
              <a:t>DC</a:t>
            </a:r>
          </a:p>
          <a:p>
            <a:pPr eaLnBrk="1" hangingPunct="1"/>
            <a:endParaRPr lang="en-US" sz="2400" dirty="0"/>
          </a:p>
          <a:p>
            <a:pPr marL="285750" indent="-285750" eaLnBrk="1" hangingPunct="1">
              <a:buFont typeface="Arial" panose="020B0604020202020204" pitchFamily="34" charset="0"/>
              <a:buChar char="•"/>
            </a:pPr>
            <a:r>
              <a:rPr lang="en-US" sz="2400" dirty="0"/>
              <a:t>Looking at ways to work with similar organizations</a:t>
            </a:r>
          </a:p>
        </p:txBody>
      </p:sp>
    </p:spTree>
    <p:extLst>
      <p:ext uri="{BB962C8B-B14F-4D97-AF65-F5344CB8AC3E}">
        <p14:creationId xmlns:p14="http://schemas.microsoft.com/office/powerpoint/2010/main" val="238045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7650" name="Title 6"/>
          <p:cNvSpPr>
            <a:spLocks noGrp="1"/>
          </p:cNvSpPr>
          <p:nvPr>
            <p:ph type="title"/>
          </p:nvPr>
        </p:nvSpPr>
        <p:spPr/>
        <p:txBody>
          <a:bodyPr/>
          <a:lstStyle/>
          <a:p>
            <a:pPr eaLnBrk="1" hangingPunct="1"/>
            <a:r>
              <a:rPr lang="en-US" smtClean="0">
                <a:solidFill>
                  <a:srgbClr val="A32638"/>
                </a:solidFill>
                <a:latin typeface="ZapfHumnst BT" pitchFamily="34" charset="0"/>
              </a:rPr>
              <a:t>Legislative</a:t>
            </a:r>
          </a:p>
        </p:txBody>
      </p:sp>
      <p:sp>
        <p:nvSpPr>
          <p:cNvPr id="27651" name="Rectangle 3"/>
          <p:cNvSpPr>
            <a:spLocks noGrp="1" noChangeArrowheads="1"/>
          </p:cNvSpPr>
          <p:nvPr>
            <p:ph idx="1"/>
          </p:nvPr>
        </p:nvSpPr>
        <p:spPr>
          <a:xfrm>
            <a:off x="533400" y="1371600"/>
            <a:ext cx="8305800" cy="3581400"/>
          </a:xfrm>
        </p:spPr>
        <p:txBody>
          <a:bodyPr/>
          <a:lstStyle/>
          <a:p>
            <a:pPr eaLnBrk="1" hangingPunct="1"/>
            <a:r>
              <a:rPr lang="en-US" sz="2800" dirty="0" smtClean="0">
                <a:latin typeface="ZapfHumnst BT" pitchFamily="34" charset="0"/>
              </a:rPr>
              <a:t>NARPM® can assist chapters in lobbying efforts by designing education packages.</a:t>
            </a:r>
          </a:p>
          <a:p>
            <a:pPr eaLnBrk="1" hangingPunct="1"/>
            <a:r>
              <a:rPr lang="en-US" sz="2800" dirty="0" smtClean="0">
                <a:latin typeface="ZapfHumnst BT" pitchFamily="34" charset="0"/>
              </a:rPr>
              <a:t>Helps in educate Chapters on the need to set up Legislative Committees and visit state legislature</a:t>
            </a:r>
          </a:p>
          <a:p>
            <a:pPr eaLnBrk="1" hangingPunct="1"/>
            <a:r>
              <a:rPr lang="en-US" sz="2800" dirty="0" smtClean="0">
                <a:latin typeface="ZapfHumnst BT" pitchFamily="34" charset="0"/>
              </a:rPr>
              <a:t>Create a “call to action” capability.</a:t>
            </a:r>
          </a:p>
          <a:p>
            <a:pPr lvl="1" eaLnBrk="1" hangingPunct="1"/>
            <a:r>
              <a:rPr lang="en-US" dirty="0" smtClean="0">
                <a:latin typeface="ZapfHumnst BT" pitchFamily="34" charset="0"/>
              </a:rPr>
              <a:t>Central data base of legislators</a:t>
            </a:r>
          </a:p>
          <a:p>
            <a:pPr lvl="1" eaLnBrk="1" hangingPunct="1"/>
            <a:r>
              <a:rPr lang="en-US" dirty="0" smtClean="0">
                <a:latin typeface="ZapfHumnst BT" pitchFamily="34" charset="0"/>
              </a:rPr>
              <a:t>Information posted on </a:t>
            </a:r>
            <a:r>
              <a:rPr lang="en-US" u="sng" dirty="0" smtClean="0">
                <a:solidFill>
                  <a:srgbClr val="A32638"/>
                </a:solidFill>
                <a:latin typeface="ZapfHumnst BT" pitchFamily="34" charset="0"/>
                <a:hlinkClick r:id="rId4"/>
              </a:rPr>
              <a:t>www.narpm.org/legislative</a:t>
            </a:r>
            <a:endParaRPr lang="en-US" u="sng" dirty="0" smtClean="0">
              <a:solidFill>
                <a:srgbClr val="A32638"/>
              </a:solidFill>
              <a:latin typeface="ZapfHumnst BT" pitchFamily="34" charset="0"/>
            </a:endParaRPr>
          </a:p>
          <a:p>
            <a:pPr lvl="1" eaLnBrk="1" hangingPunct="1">
              <a:buFont typeface="Arial" pitchFamily="34" charset="0"/>
              <a:buNone/>
            </a:pPr>
            <a:endParaRPr lang="en-US" u="sng" dirty="0" smtClean="0">
              <a:solidFill>
                <a:srgbClr val="A32638"/>
              </a:solidFill>
              <a:latin typeface="ZapfHumnst BT"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8674" name="Title 6"/>
          <p:cNvSpPr>
            <a:spLocks noGrp="1"/>
          </p:cNvSpPr>
          <p:nvPr>
            <p:ph type="title"/>
          </p:nvPr>
        </p:nvSpPr>
        <p:spPr/>
        <p:txBody>
          <a:bodyPr/>
          <a:lstStyle/>
          <a:p>
            <a:pPr eaLnBrk="1" hangingPunct="1"/>
            <a:r>
              <a:rPr lang="en-US" dirty="0" smtClean="0">
                <a:solidFill>
                  <a:srgbClr val="A32638"/>
                </a:solidFill>
                <a:latin typeface="ZapfHumnst BT" pitchFamily="34" charset="0"/>
              </a:rPr>
              <a:t>Other Benefits</a:t>
            </a:r>
          </a:p>
        </p:txBody>
      </p:sp>
      <p:sp>
        <p:nvSpPr>
          <p:cNvPr id="15363" name="Rectangle 3"/>
          <p:cNvSpPr>
            <a:spLocks noGrp="1" noChangeArrowheads="1"/>
          </p:cNvSpPr>
          <p:nvPr>
            <p:ph idx="1"/>
          </p:nvPr>
        </p:nvSpPr>
        <p:spPr>
          <a:xfrm>
            <a:off x="685800" y="1524000"/>
            <a:ext cx="8153400" cy="1447800"/>
          </a:xfrm>
        </p:spPr>
        <p:txBody>
          <a:bodyPr>
            <a:normAutofit fontScale="55000" lnSpcReduction="20000"/>
          </a:bodyPr>
          <a:lstStyle/>
          <a:p>
            <a:pPr eaLnBrk="1" hangingPunct="1">
              <a:lnSpc>
                <a:spcPct val="110000"/>
              </a:lnSpc>
              <a:spcAft>
                <a:spcPts val="1200"/>
              </a:spcAft>
            </a:pPr>
            <a:r>
              <a:rPr lang="en-US" sz="4400" b="1" dirty="0">
                <a:latin typeface="ZapfHumnst BT" pitchFamily="34" charset="0"/>
              </a:rPr>
              <a:t>Residential Resource</a:t>
            </a:r>
            <a:r>
              <a:rPr lang="en-US" sz="4400" dirty="0">
                <a:latin typeface="ZapfHumnst BT" pitchFamily="34" charset="0"/>
              </a:rPr>
              <a:t> news magazine is available to members online (</a:t>
            </a:r>
            <a:r>
              <a:rPr lang="en-US" sz="4400" dirty="0">
                <a:latin typeface="ZapfHumnst BT" pitchFamily="34" charset="0"/>
                <a:hlinkClick r:id="rId4"/>
              </a:rPr>
              <a:t>http://www.narpm.org/members/resources/residential-resource</a:t>
            </a:r>
            <a:r>
              <a:rPr lang="en-US" sz="4400" dirty="0" smtClean="0">
                <a:latin typeface="ZapfHumnst BT" pitchFamily="34" charset="0"/>
                <a:hlinkClick r:id="rId4"/>
              </a:rPr>
              <a:t>/</a:t>
            </a:r>
            <a:r>
              <a:rPr lang="en-US" sz="4400" dirty="0" smtClean="0">
                <a:latin typeface="ZapfHumnst BT" pitchFamily="34" charset="0"/>
              </a:rPr>
              <a:t>) </a:t>
            </a:r>
          </a:p>
        </p:txBody>
      </p:sp>
      <p:pic>
        <p:nvPicPr>
          <p:cNvPr id="6" name="Picture 5"/>
          <p:cNvPicPr/>
          <p:nvPr/>
        </p:nvPicPr>
        <p:blipFill rotWithShape="1">
          <a:blip r:embed="rId5"/>
          <a:srcRect l="10838" r="55987" b="-16"/>
          <a:stretch/>
        </p:blipFill>
        <p:spPr bwMode="auto">
          <a:xfrm>
            <a:off x="686246" y="3182530"/>
            <a:ext cx="4090670" cy="3459162"/>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6"/>
          <a:srcRect l="10301" r="49966" b="-2"/>
          <a:stretch/>
        </p:blipFill>
        <p:spPr bwMode="auto">
          <a:xfrm>
            <a:off x="4776916" y="3690916"/>
            <a:ext cx="3657600" cy="32361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92114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8674" name="Title 6"/>
          <p:cNvSpPr>
            <a:spLocks noGrp="1"/>
          </p:cNvSpPr>
          <p:nvPr>
            <p:ph type="title"/>
          </p:nvPr>
        </p:nvSpPr>
        <p:spPr/>
        <p:txBody>
          <a:bodyPr/>
          <a:lstStyle/>
          <a:p>
            <a:pPr eaLnBrk="1" hangingPunct="1"/>
            <a:r>
              <a:rPr lang="en-US" dirty="0" smtClean="0">
                <a:solidFill>
                  <a:srgbClr val="A32638"/>
                </a:solidFill>
                <a:latin typeface="ZapfHumnst BT" pitchFamily="34" charset="0"/>
              </a:rPr>
              <a:t>Other Benefits</a:t>
            </a:r>
          </a:p>
        </p:txBody>
      </p:sp>
      <p:sp>
        <p:nvSpPr>
          <p:cNvPr id="15363" name="Rectangle 3"/>
          <p:cNvSpPr>
            <a:spLocks noGrp="1" noChangeArrowheads="1"/>
          </p:cNvSpPr>
          <p:nvPr>
            <p:ph idx="1"/>
          </p:nvPr>
        </p:nvSpPr>
        <p:spPr>
          <a:xfrm>
            <a:off x="685800" y="1295400"/>
            <a:ext cx="8153400" cy="1981200"/>
          </a:xfrm>
        </p:spPr>
        <p:txBody>
          <a:bodyPr>
            <a:normAutofit fontScale="55000" lnSpcReduction="20000"/>
          </a:bodyPr>
          <a:lstStyle/>
          <a:p>
            <a:pPr>
              <a:spcAft>
                <a:spcPts val="1200"/>
              </a:spcAft>
            </a:pPr>
            <a:r>
              <a:rPr lang="en-US" sz="4400" b="1" dirty="0" smtClean="0">
                <a:latin typeface="ZapfHumnst BT" pitchFamily="34" charset="0"/>
              </a:rPr>
              <a:t>Business </a:t>
            </a:r>
            <a:r>
              <a:rPr lang="en-US" sz="4400" b="1" dirty="0">
                <a:latin typeface="ZapfHumnst BT" pitchFamily="34" charset="0"/>
              </a:rPr>
              <a:t>Building </a:t>
            </a:r>
            <a:r>
              <a:rPr lang="en-US" sz="4400" b="1" dirty="0" smtClean="0">
                <a:latin typeface="ZapfHumnst BT" pitchFamily="34" charset="0"/>
              </a:rPr>
              <a:t>Referrals - </a:t>
            </a:r>
            <a:r>
              <a:rPr lang="en-US" sz="4400" dirty="0" smtClean="0">
                <a:latin typeface="ZapfHumnst BT" pitchFamily="34" charset="0"/>
              </a:rPr>
              <a:t>Build </a:t>
            </a:r>
            <a:r>
              <a:rPr lang="en-US" sz="4400" dirty="0">
                <a:latin typeface="ZapfHumnst BT" pitchFamily="34" charset="0"/>
              </a:rPr>
              <a:t>your business with referrals through networking with other members across the country via the NARPM® </a:t>
            </a:r>
            <a:r>
              <a:rPr lang="en-US" sz="4400" dirty="0" smtClean="0">
                <a:latin typeface="ZapfHumnst BT" pitchFamily="34" charset="0"/>
              </a:rPr>
              <a:t>website. This includes a free </a:t>
            </a:r>
            <a:r>
              <a:rPr lang="en-US" sz="4400" dirty="0">
                <a:latin typeface="ZapfHumnst BT" pitchFamily="34" charset="0"/>
              </a:rPr>
              <a:t>listing on the NARPM® website gives you international exposure. </a:t>
            </a:r>
            <a:r>
              <a:rPr lang="en-US" sz="4400" dirty="0">
                <a:latin typeface="ZapfHumnst BT" pitchFamily="34" charset="0"/>
                <a:hlinkClick r:id="rId4"/>
              </a:rPr>
              <a:t>http://</a:t>
            </a:r>
            <a:r>
              <a:rPr lang="en-US" sz="4400" dirty="0" smtClean="0">
                <a:latin typeface="ZapfHumnst BT" pitchFamily="34" charset="0"/>
                <a:hlinkClick r:id="rId4"/>
              </a:rPr>
              <a:t>www.narpm.org/find/property-managers</a:t>
            </a:r>
            <a:r>
              <a:rPr lang="en-US" sz="4400" dirty="0" smtClean="0">
                <a:latin typeface="ZapfHumnst BT" pitchFamily="34" charset="0"/>
              </a:rPr>
              <a:t> </a:t>
            </a:r>
          </a:p>
        </p:txBody>
      </p:sp>
      <p:pic>
        <p:nvPicPr>
          <p:cNvPr id="6" name="Picture 5"/>
          <p:cNvPicPr/>
          <p:nvPr/>
        </p:nvPicPr>
        <p:blipFill rotWithShape="1">
          <a:blip r:embed="rId5"/>
          <a:srcRect l="11239" t="41309" r="52450" b="-12"/>
          <a:stretch/>
        </p:blipFill>
        <p:spPr bwMode="auto">
          <a:xfrm>
            <a:off x="4114801" y="3733800"/>
            <a:ext cx="4894728" cy="2547937"/>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6"/>
          <a:srcRect l="11107" t="1" r="50635" b="91"/>
          <a:stretch/>
        </p:blipFill>
        <p:spPr bwMode="auto">
          <a:xfrm>
            <a:off x="381000" y="3236912"/>
            <a:ext cx="3810000" cy="35448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3262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8674" name="Title 6"/>
          <p:cNvSpPr>
            <a:spLocks noGrp="1"/>
          </p:cNvSpPr>
          <p:nvPr>
            <p:ph type="title"/>
          </p:nvPr>
        </p:nvSpPr>
        <p:spPr/>
        <p:txBody>
          <a:bodyPr/>
          <a:lstStyle/>
          <a:p>
            <a:pPr eaLnBrk="1" hangingPunct="1"/>
            <a:r>
              <a:rPr lang="en-US" dirty="0" smtClean="0">
                <a:solidFill>
                  <a:srgbClr val="A32638"/>
                </a:solidFill>
                <a:latin typeface="ZapfHumnst BT" pitchFamily="34" charset="0"/>
              </a:rPr>
              <a:t>Other Benefits</a:t>
            </a:r>
          </a:p>
        </p:txBody>
      </p:sp>
      <p:sp>
        <p:nvSpPr>
          <p:cNvPr id="15363" name="Rectangle 3"/>
          <p:cNvSpPr>
            <a:spLocks noGrp="1" noChangeArrowheads="1"/>
          </p:cNvSpPr>
          <p:nvPr>
            <p:ph idx="1"/>
          </p:nvPr>
        </p:nvSpPr>
        <p:spPr>
          <a:xfrm>
            <a:off x="914400" y="1524000"/>
            <a:ext cx="7543800" cy="4114800"/>
          </a:xfrm>
        </p:spPr>
        <p:txBody>
          <a:bodyPr>
            <a:normAutofit fontScale="92500" lnSpcReduction="20000"/>
          </a:bodyPr>
          <a:lstStyle/>
          <a:p>
            <a:pPr>
              <a:spcAft>
                <a:spcPts val="1200"/>
              </a:spcAft>
            </a:pPr>
            <a:r>
              <a:rPr lang="en-US" sz="2800" b="1" dirty="0">
                <a:latin typeface="ZapfHumnst BT" pitchFamily="34" charset="0"/>
              </a:rPr>
              <a:t>Affinity Partner Programs - </a:t>
            </a:r>
            <a:r>
              <a:rPr lang="en-US" sz="2800" dirty="0">
                <a:latin typeface="ZapfHumnst BT" pitchFamily="34" charset="0"/>
              </a:rPr>
              <a:t>NARPM® has several affinity programs with various product and service companies</a:t>
            </a:r>
            <a:r>
              <a:rPr lang="en-US" sz="2800" dirty="0" smtClean="0">
                <a:latin typeface="ZapfHumnst BT" pitchFamily="34" charset="0"/>
              </a:rPr>
              <a:t>, such as Home Depot and Lowes. </a:t>
            </a:r>
            <a:r>
              <a:rPr lang="en-US" sz="2800" dirty="0" smtClean="0">
                <a:latin typeface="ZapfHumnst BT" pitchFamily="34" charset="0"/>
                <a:hlinkClick r:id="rId4"/>
              </a:rPr>
              <a:t>http</a:t>
            </a:r>
            <a:r>
              <a:rPr lang="en-US" sz="2800" dirty="0">
                <a:latin typeface="ZapfHumnst BT" pitchFamily="34" charset="0"/>
                <a:hlinkClick r:id="rId4"/>
              </a:rPr>
              <a:t>://www.narpm.org/about/affinity-programs</a:t>
            </a:r>
            <a:r>
              <a:rPr lang="en-US" sz="2800" dirty="0" smtClean="0">
                <a:latin typeface="ZapfHumnst BT" pitchFamily="34" charset="0"/>
                <a:hlinkClick r:id="rId4"/>
              </a:rPr>
              <a:t>/</a:t>
            </a:r>
            <a:r>
              <a:rPr lang="en-US" sz="2800" dirty="0" smtClean="0">
                <a:latin typeface="ZapfHumnst BT" pitchFamily="34" charset="0"/>
              </a:rPr>
              <a:t> </a:t>
            </a:r>
            <a:endParaRPr lang="en-US" sz="1800" dirty="0">
              <a:latin typeface="ZapfHumnst BT" pitchFamily="34" charset="0"/>
            </a:endParaRPr>
          </a:p>
          <a:p>
            <a:pPr>
              <a:spcAft>
                <a:spcPts val="1200"/>
              </a:spcAft>
            </a:pPr>
            <a:endParaRPr lang="en-US" sz="1400" dirty="0">
              <a:latin typeface="ZapfHumnst BT" pitchFamily="34" charset="0"/>
            </a:endParaRPr>
          </a:p>
          <a:p>
            <a:pPr marL="0" indent="0" algn="ctr" eaLnBrk="1" hangingPunct="1">
              <a:lnSpc>
                <a:spcPct val="110000"/>
              </a:lnSpc>
              <a:spcAft>
                <a:spcPts val="1200"/>
              </a:spcAft>
              <a:buNone/>
            </a:pPr>
            <a:r>
              <a:rPr lang="en-US" sz="2600" dirty="0" smtClean="0">
                <a:latin typeface="ZapfHumnst BT" pitchFamily="34" charset="0"/>
              </a:rPr>
              <a:t>To find out more about NARPM®, visit </a:t>
            </a:r>
            <a:r>
              <a:rPr lang="en-US" sz="2600" dirty="0" smtClean="0">
                <a:latin typeface="ZapfHumnst BT" pitchFamily="34" charset="0"/>
                <a:hlinkClick r:id="rId5"/>
              </a:rPr>
              <a:t>www.NARPM.org</a:t>
            </a:r>
            <a:endParaRPr lang="en-US" sz="2600" dirty="0" smtClean="0">
              <a:latin typeface="ZapfHumnst BT" pitchFamily="34" charset="0"/>
            </a:endParaRPr>
          </a:p>
          <a:p>
            <a:pPr marL="0" indent="0" algn="ctr" eaLnBrk="1" hangingPunct="1">
              <a:lnSpc>
                <a:spcPct val="110000"/>
              </a:lnSpc>
              <a:spcAft>
                <a:spcPts val="1200"/>
              </a:spcAft>
              <a:buNone/>
            </a:pPr>
            <a:r>
              <a:rPr lang="en-US" sz="2600" dirty="0" smtClean="0">
                <a:latin typeface="ZapfHumnst BT" pitchFamily="34" charset="0"/>
              </a:rPr>
              <a:t>You can find the </a:t>
            </a:r>
            <a:r>
              <a:rPr lang="en-US" sz="2600" dirty="0">
                <a:latin typeface="ZapfHumnst BT" pitchFamily="34" charset="0"/>
              </a:rPr>
              <a:t>numerous benefits at </a:t>
            </a:r>
            <a:r>
              <a:rPr lang="en-US" sz="2600" dirty="0">
                <a:latin typeface="ZapfHumnst BT" pitchFamily="34" charset="0"/>
                <a:hlinkClick r:id="rId6"/>
              </a:rPr>
              <a:t>http://www.narpm.org/join/membership-benefits</a:t>
            </a:r>
            <a:r>
              <a:rPr lang="en-US" sz="2600" dirty="0" smtClean="0">
                <a:latin typeface="ZapfHumnst BT" pitchFamily="34" charset="0"/>
                <a:hlinkClick r:id="rId6"/>
              </a:rPr>
              <a:t>/</a:t>
            </a:r>
            <a:r>
              <a:rPr lang="en-US" sz="2600" dirty="0" smtClean="0">
                <a:latin typeface="ZapfHumnst BT" pitchFamily="34" charset="0"/>
              </a:rPr>
              <a:t> </a:t>
            </a:r>
            <a:endParaRPr lang="en-US" sz="2400" dirty="0" smtClean="0">
              <a:latin typeface="ZapfHumnst BT" pitchFamily="34" charset="0"/>
            </a:endParaRPr>
          </a:p>
        </p:txBody>
      </p:sp>
    </p:spTree>
    <p:extLst>
      <p:ext uri="{BB962C8B-B14F-4D97-AF65-F5344CB8AC3E}">
        <p14:creationId xmlns:p14="http://schemas.microsoft.com/office/powerpoint/2010/main" val="1523816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9698" name="Title 6"/>
          <p:cNvSpPr>
            <a:spLocks noGrp="1"/>
          </p:cNvSpPr>
          <p:nvPr>
            <p:ph type="title"/>
          </p:nvPr>
        </p:nvSpPr>
        <p:spPr/>
        <p:txBody>
          <a:bodyPr/>
          <a:lstStyle/>
          <a:p>
            <a:pPr eaLnBrk="1" hangingPunct="1"/>
            <a:r>
              <a:rPr lang="en-US" b="1" smtClean="0">
                <a:solidFill>
                  <a:srgbClr val="A32638"/>
                </a:solidFill>
                <a:latin typeface="ZapfHumnst BT" pitchFamily="34" charset="0"/>
              </a:rPr>
              <a:t>What’s In It For You?</a:t>
            </a:r>
          </a:p>
        </p:txBody>
      </p:sp>
      <p:sp>
        <p:nvSpPr>
          <p:cNvPr id="29699" name="Rectangle 3"/>
          <p:cNvSpPr>
            <a:spLocks noGrp="1" noChangeArrowheads="1"/>
          </p:cNvSpPr>
          <p:nvPr>
            <p:ph idx="1"/>
          </p:nvPr>
        </p:nvSpPr>
        <p:spPr>
          <a:xfrm>
            <a:off x="762000" y="1828800"/>
            <a:ext cx="7696200" cy="2895600"/>
          </a:xfrm>
        </p:spPr>
        <p:txBody>
          <a:bodyPr/>
          <a:lstStyle/>
          <a:p>
            <a:pPr algn="ctr" eaLnBrk="1" hangingPunct="1">
              <a:lnSpc>
                <a:spcPct val="110000"/>
              </a:lnSpc>
              <a:spcAft>
                <a:spcPts val="1200"/>
              </a:spcAft>
              <a:buFont typeface="Wingdings" pitchFamily="2" charset="2"/>
              <a:buNone/>
            </a:pPr>
            <a:r>
              <a:rPr lang="en-US" sz="2800" b="1" u="sng" dirty="0" smtClean="0">
                <a:latin typeface="ZapfHumnst BT" pitchFamily="34" charset="0"/>
              </a:rPr>
              <a:t>Networking</a:t>
            </a:r>
            <a:r>
              <a:rPr lang="en-US" sz="2800" dirty="0" smtClean="0">
                <a:latin typeface="ZapfHumnst BT" pitchFamily="34" charset="0"/>
              </a:rPr>
              <a:t> with like minded colleagues </a:t>
            </a:r>
          </a:p>
          <a:p>
            <a:pPr algn="ctr" eaLnBrk="1" hangingPunct="1">
              <a:lnSpc>
                <a:spcPct val="110000"/>
              </a:lnSpc>
              <a:spcAft>
                <a:spcPts val="1200"/>
              </a:spcAft>
              <a:buFont typeface="Wingdings" pitchFamily="2" charset="2"/>
              <a:buNone/>
            </a:pPr>
            <a:r>
              <a:rPr lang="en-US" sz="2800" b="1" u="sng" dirty="0" smtClean="0">
                <a:latin typeface="ZapfHumnst BT" pitchFamily="34" charset="0"/>
              </a:rPr>
              <a:t>Education</a:t>
            </a:r>
            <a:r>
              <a:rPr lang="en-US" sz="2800" b="1" dirty="0" smtClean="0">
                <a:latin typeface="ZapfHumnst BT" pitchFamily="34" charset="0"/>
              </a:rPr>
              <a:t> </a:t>
            </a:r>
            <a:r>
              <a:rPr lang="en-US" sz="2800" dirty="0" smtClean="0">
                <a:latin typeface="ZapfHumnst BT" pitchFamily="34" charset="0"/>
              </a:rPr>
              <a:t>to improve and grow your business</a:t>
            </a:r>
          </a:p>
          <a:p>
            <a:pPr algn="ctr" eaLnBrk="1" hangingPunct="1">
              <a:lnSpc>
                <a:spcPct val="110000"/>
              </a:lnSpc>
              <a:spcAft>
                <a:spcPts val="1200"/>
              </a:spcAft>
              <a:buFont typeface="Wingdings" pitchFamily="2" charset="2"/>
              <a:buNone/>
            </a:pPr>
            <a:r>
              <a:rPr lang="en-US" sz="2800" b="1" u="sng" dirty="0" smtClean="0">
                <a:latin typeface="ZapfHumnst BT" pitchFamily="34" charset="0"/>
              </a:rPr>
              <a:t>Designations</a:t>
            </a:r>
            <a:r>
              <a:rPr lang="en-US" sz="2800" dirty="0" smtClean="0">
                <a:latin typeface="ZapfHumnst BT" pitchFamily="34" charset="0"/>
              </a:rPr>
              <a:t> that are rapidly becoming recognized as symbols of professionalism</a:t>
            </a:r>
          </a:p>
          <a:p>
            <a:pPr algn="ctr" eaLnBrk="1" hangingPunct="1">
              <a:lnSpc>
                <a:spcPct val="110000"/>
              </a:lnSpc>
              <a:spcAft>
                <a:spcPts val="1200"/>
              </a:spcAft>
              <a:buFont typeface="Wingdings" pitchFamily="2" charset="2"/>
              <a:buNone/>
            </a:pPr>
            <a:r>
              <a:rPr lang="en-US" sz="2800" b="1" u="sng" dirty="0" smtClean="0">
                <a:latin typeface="ZapfHumnst BT" pitchFamily="34" charset="0"/>
              </a:rPr>
              <a:t>Benefits</a:t>
            </a:r>
            <a:r>
              <a:rPr lang="en-US" sz="2800" dirty="0" smtClean="0">
                <a:latin typeface="ZapfHumnst BT" pitchFamily="34" charset="0"/>
              </a:rPr>
              <a:t> that will help you grow your business</a:t>
            </a:r>
            <a:endParaRPr lang="en-US" sz="2800" b="1" u="sng" dirty="0" smtClean="0">
              <a:latin typeface="ZapfHumnst BT"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0722" name="Title 6"/>
          <p:cNvSpPr>
            <a:spLocks noGrp="1"/>
          </p:cNvSpPr>
          <p:nvPr>
            <p:ph type="title"/>
          </p:nvPr>
        </p:nvSpPr>
        <p:spPr/>
        <p:txBody>
          <a:bodyPr/>
          <a:lstStyle/>
          <a:p>
            <a:pPr eaLnBrk="1" hangingPunct="1"/>
            <a:r>
              <a:rPr lang="en-US" b="1" smtClean="0">
                <a:solidFill>
                  <a:srgbClr val="A32638"/>
                </a:solidFill>
                <a:latin typeface="ZapfHumnst BT" pitchFamily="34" charset="0"/>
              </a:rPr>
              <a:t>Upcoming Events</a:t>
            </a:r>
          </a:p>
        </p:txBody>
      </p:sp>
      <p:sp>
        <p:nvSpPr>
          <p:cNvPr id="30723" name="Rectangle 3"/>
          <p:cNvSpPr>
            <a:spLocks noGrp="1" noChangeArrowheads="1"/>
          </p:cNvSpPr>
          <p:nvPr>
            <p:ph idx="1"/>
          </p:nvPr>
        </p:nvSpPr>
        <p:spPr>
          <a:xfrm>
            <a:off x="699752" y="1586598"/>
            <a:ext cx="8001000" cy="1711926"/>
          </a:xfrm>
        </p:spPr>
        <p:txBody>
          <a:bodyPr/>
          <a:lstStyle/>
          <a:p>
            <a:pPr algn="ctr" eaLnBrk="1" hangingPunct="1">
              <a:lnSpc>
                <a:spcPct val="90000"/>
              </a:lnSpc>
              <a:buFont typeface="Wingdings" pitchFamily="2" charset="2"/>
              <a:buNone/>
            </a:pPr>
            <a:r>
              <a:rPr lang="en-US" sz="3000" b="1" dirty="0" smtClean="0">
                <a:latin typeface="ZapfHumnst BT"/>
              </a:rPr>
              <a:t>National Convention and Trade </a:t>
            </a:r>
            <a:r>
              <a:rPr lang="en-US" sz="3000" b="1" dirty="0" smtClean="0">
                <a:latin typeface="ZapfHumnst BT"/>
              </a:rPr>
              <a:t>Show</a:t>
            </a:r>
          </a:p>
          <a:p>
            <a:pPr algn="ctr" eaLnBrk="1" hangingPunct="1">
              <a:lnSpc>
                <a:spcPct val="90000"/>
              </a:lnSpc>
              <a:buFont typeface="Wingdings" pitchFamily="2" charset="2"/>
              <a:buNone/>
            </a:pPr>
            <a:r>
              <a:rPr lang="en-US" sz="2800" b="1" dirty="0" smtClean="0">
                <a:latin typeface="ZapfHumnst BT"/>
              </a:rPr>
              <a:t>Maui</a:t>
            </a:r>
            <a:r>
              <a:rPr lang="en-US" sz="2800" b="1" dirty="0">
                <a:latin typeface="ZapfHumnst BT"/>
              </a:rPr>
              <a:t>, HI</a:t>
            </a:r>
            <a:r>
              <a:rPr lang="en-US" sz="2800" b="1" dirty="0"/>
              <a:t/>
            </a:r>
            <a:br>
              <a:rPr lang="en-US" sz="2800" b="1" dirty="0"/>
            </a:br>
            <a:r>
              <a:rPr lang="en-US" sz="2800" b="1" dirty="0"/>
              <a:t>Grand Wailea Resort &amp; Spa</a:t>
            </a:r>
            <a:br>
              <a:rPr lang="en-US" sz="2800" b="1" dirty="0"/>
            </a:br>
            <a:r>
              <a:rPr lang="en-US" sz="2800" b="1" dirty="0"/>
              <a:t>October 19-21, 2016</a:t>
            </a:r>
            <a:br>
              <a:rPr lang="en-US" sz="2800" b="1" dirty="0"/>
            </a:br>
            <a:endParaRPr lang="en-US" sz="2800" b="1" dirty="0" smtClean="0">
              <a:latin typeface="ZapfHumnst BT" pitchFamily="34" charset="0"/>
            </a:endParaRPr>
          </a:p>
        </p:txBody>
      </p:sp>
      <p:pic>
        <p:nvPicPr>
          <p:cNvPr id="3" name="Picture 2"/>
          <p:cNvPicPr>
            <a:picLocks noChangeAspect="1"/>
          </p:cNvPicPr>
          <p:nvPr/>
        </p:nvPicPr>
        <p:blipFill rotWithShape="1">
          <a:blip r:embed="rId4"/>
          <a:srcRect l="-1" t="4815" r="55252" b="6166"/>
          <a:stretch/>
        </p:blipFill>
        <p:spPr>
          <a:xfrm>
            <a:off x="488462" y="3581400"/>
            <a:ext cx="4458970" cy="2993724"/>
          </a:xfrm>
          <a:prstGeom prst="rect">
            <a:avLst/>
          </a:prstGeom>
        </p:spPr>
      </p:pic>
      <p:sp>
        <p:nvSpPr>
          <p:cNvPr id="5" name="TextBox 4"/>
          <p:cNvSpPr txBox="1"/>
          <p:nvPr/>
        </p:nvSpPr>
        <p:spPr>
          <a:xfrm>
            <a:off x="4947432" y="3581400"/>
            <a:ext cx="4115694" cy="2945422"/>
          </a:xfrm>
          <a:prstGeom prst="rect">
            <a:avLst/>
          </a:prstGeom>
          <a:noFill/>
        </p:spPr>
        <p:txBody>
          <a:bodyPr wrap="square" rtlCol="0">
            <a:spAutoFit/>
          </a:bodyPr>
          <a:lstStyle/>
          <a:p>
            <a:pPr algn="ctr" eaLnBrk="1" hangingPunct="1">
              <a:lnSpc>
                <a:spcPct val="90000"/>
              </a:lnSpc>
            </a:pPr>
            <a:r>
              <a:rPr lang="en-US" sz="2200" b="1" dirty="0"/>
              <a:t>Education begins Oct 17</a:t>
            </a:r>
            <a:br>
              <a:rPr lang="en-US" sz="2200" b="1" dirty="0"/>
            </a:br>
            <a:r>
              <a:rPr lang="en-US" sz="2200" b="1" dirty="0"/>
              <a:t>Pre-Convention Activities - Oct </a:t>
            </a:r>
            <a:r>
              <a:rPr lang="en-US" sz="2200" b="1" dirty="0" smtClean="0"/>
              <a:t>18</a:t>
            </a:r>
          </a:p>
          <a:p>
            <a:pPr algn="ctr" eaLnBrk="1" hangingPunct="1">
              <a:lnSpc>
                <a:spcPct val="90000"/>
              </a:lnSpc>
            </a:pPr>
            <a:r>
              <a:rPr lang="en-US" sz="2200" dirty="0"/>
              <a:t/>
            </a:r>
            <a:br>
              <a:rPr lang="en-US" sz="2200" dirty="0"/>
            </a:br>
            <a:r>
              <a:rPr lang="en-US" sz="2200" dirty="0"/>
              <a:t>#narpm2016</a:t>
            </a:r>
            <a:endParaRPr lang="en-US" sz="2200" b="1" dirty="0"/>
          </a:p>
          <a:p>
            <a:pPr algn="ctr" eaLnBrk="1" hangingPunct="1">
              <a:lnSpc>
                <a:spcPct val="90000"/>
              </a:lnSpc>
              <a:buFont typeface="Wingdings" pitchFamily="2" charset="2"/>
              <a:buNone/>
            </a:pPr>
            <a:endParaRPr lang="en-US" sz="2400" dirty="0"/>
          </a:p>
          <a:p>
            <a:pPr algn="ctr" eaLnBrk="1" hangingPunct="1">
              <a:lnSpc>
                <a:spcPct val="90000"/>
              </a:lnSpc>
              <a:buFont typeface="Wingdings" pitchFamily="2" charset="2"/>
              <a:buNone/>
            </a:pPr>
            <a:r>
              <a:rPr lang="en-US" sz="2400" dirty="0"/>
              <a:t>Find more details at:</a:t>
            </a:r>
          </a:p>
          <a:p>
            <a:pPr algn="ctr" eaLnBrk="1" hangingPunct="1">
              <a:lnSpc>
                <a:spcPct val="90000"/>
              </a:lnSpc>
              <a:buFont typeface="Wingdings" pitchFamily="2" charset="2"/>
              <a:buNone/>
            </a:pPr>
            <a:r>
              <a:rPr lang="en-US" sz="2400" u="sng" dirty="0">
                <a:solidFill>
                  <a:srgbClr val="A32638"/>
                </a:solidFill>
              </a:rPr>
              <a:t>http://www.narpmconvention.com/</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14338" name="Title 7"/>
          <p:cNvSpPr>
            <a:spLocks noGrp="1"/>
          </p:cNvSpPr>
          <p:nvPr>
            <p:ph type="title"/>
          </p:nvPr>
        </p:nvSpPr>
        <p:spPr>
          <a:xfrm>
            <a:off x="533400" y="457200"/>
            <a:ext cx="8229600" cy="1143000"/>
          </a:xfrm>
        </p:spPr>
        <p:txBody>
          <a:bodyPr/>
          <a:lstStyle/>
          <a:p>
            <a:pPr eaLnBrk="1" hangingPunct="1"/>
            <a:r>
              <a:rPr lang="en-US" b="1" smtClean="0">
                <a:solidFill>
                  <a:srgbClr val="A32638"/>
                </a:solidFill>
                <a:latin typeface="ZapfHumnst BT" pitchFamily="34" charset="0"/>
              </a:rPr>
              <a:t>Mission and Vision Statement</a:t>
            </a:r>
          </a:p>
        </p:txBody>
      </p:sp>
      <p:sp>
        <p:nvSpPr>
          <p:cNvPr id="2" name="Rectangle 3"/>
          <p:cNvSpPr>
            <a:spLocks noGrp="1" noChangeArrowheads="1"/>
          </p:cNvSpPr>
          <p:nvPr>
            <p:ph idx="1"/>
          </p:nvPr>
        </p:nvSpPr>
        <p:spPr>
          <a:xfrm>
            <a:off x="609600" y="1600200"/>
            <a:ext cx="7924800" cy="3657600"/>
          </a:xfrm>
        </p:spPr>
        <p:txBody>
          <a:bodyPr/>
          <a:lstStyle/>
          <a:p>
            <a:pPr>
              <a:buFont typeface="Arial" charset="0"/>
              <a:buNone/>
              <a:defRPr/>
            </a:pPr>
            <a:r>
              <a:rPr lang="en-US" b="1" u="sng" dirty="0" smtClean="0"/>
              <a:t>MISSION:</a:t>
            </a:r>
            <a:endParaRPr lang="en-US" dirty="0" smtClean="0"/>
          </a:p>
          <a:p>
            <a:pPr marL="0" indent="0">
              <a:buNone/>
            </a:pPr>
            <a:r>
              <a:rPr lang="en-US" dirty="0"/>
              <a:t>NARPM® provides resources for residential property management professionals who desire to learn, grow, and build relationships.</a:t>
            </a:r>
          </a:p>
          <a:p>
            <a:pPr indent="1588">
              <a:buFont typeface="Arial" charset="0"/>
              <a:buNone/>
              <a:defRPr/>
            </a:pPr>
            <a:endParaRPr lang="en-US" sz="2400" dirty="0" smtClean="0"/>
          </a:p>
          <a:p>
            <a:pPr>
              <a:buFont typeface="Arial" charset="0"/>
              <a:buNone/>
              <a:defRPr/>
            </a:pPr>
            <a:r>
              <a:rPr lang="en-US" b="1" u="sng" dirty="0" smtClean="0"/>
              <a:t>VISION:</a:t>
            </a:r>
            <a:endParaRPr lang="en-US" dirty="0" smtClean="0"/>
          </a:p>
          <a:p>
            <a:pPr marL="0" indent="0">
              <a:buNone/>
            </a:pPr>
            <a:r>
              <a:rPr lang="en-US" dirty="0"/>
              <a:t>NARPM® will be the recognized leader in the residential property management industry</a:t>
            </a:r>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1746" name="Title 6"/>
          <p:cNvSpPr>
            <a:spLocks noGrp="1"/>
          </p:cNvSpPr>
          <p:nvPr>
            <p:ph type="title"/>
          </p:nvPr>
        </p:nvSpPr>
        <p:spPr/>
        <p:txBody>
          <a:bodyPr/>
          <a:lstStyle/>
          <a:p>
            <a:pPr eaLnBrk="1" hangingPunct="1"/>
            <a:r>
              <a:rPr lang="en-US" b="1" smtClean="0">
                <a:solidFill>
                  <a:srgbClr val="A32638"/>
                </a:solidFill>
                <a:latin typeface="Trebuchet MS" pitchFamily="34" charset="0"/>
              </a:rPr>
              <a:t>Thank You</a:t>
            </a:r>
          </a:p>
        </p:txBody>
      </p:sp>
      <p:sp>
        <p:nvSpPr>
          <p:cNvPr id="31747" name="Rectangle 3"/>
          <p:cNvSpPr>
            <a:spLocks noGrp="1" noChangeArrowheads="1"/>
          </p:cNvSpPr>
          <p:nvPr>
            <p:ph idx="1"/>
          </p:nvPr>
        </p:nvSpPr>
        <p:spPr>
          <a:xfrm>
            <a:off x="457200" y="1828800"/>
            <a:ext cx="8229600" cy="2057400"/>
          </a:xfrm>
        </p:spPr>
        <p:txBody>
          <a:bodyPr/>
          <a:lstStyle/>
          <a:p>
            <a:pPr algn="ctr" eaLnBrk="1" hangingPunct="1">
              <a:buFont typeface="Wingdings" pitchFamily="2" charset="2"/>
              <a:buNone/>
            </a:pPr>
            <a:r>
              <a:rPr lang="en-US" dirty="0" smtClean="0">
                <a:latin typeface="ZapfHumnst BT" pitchFamily="34" charset="0"/>
              </a:rPr>
              <a:t>Contact National at: </a:t>
            </a:r>
          </a:p>
          <a:p>
            <a:pPr algn="ctr" eaLnBrk="1" hangingPunct="1">
              <a:buFont typeface="Wingdings" pitchFamily="2" charset="2"/>
              <a:buNone/>
            </a:pPr>
            <a:r>
              <a:rPr lang="en-US" u="sng" dirty="0" smtClean="0">
                <a:solidFill>
                  <a:srgbClr val="A32638"/>
                </a:solidFill>
                <a:latin typeface="ZapfHumnst BT" pitchFamily="34" charset="0"/>
              </a:rPr>
              <a:t>info@narpm.org</a:t>
            </a:r>
          </a:p>
          <a:p>
            <a:pPr algn="ctr" eaLnBrk="1" hangingPunct="1">
              <a:buFont typeface="Wingdings" pitchFamily="2" charset="2"/>
              <a:buNone/>
            </a:pPr>
            <a:r>
              <a:rPr lang="en-US" dirty="0" smtClean="0">
                <a:latin typeface="ZapfHumnst BT" pitchFamily="34" charset="0"/>
              </a:rPr>
              <a:t>800-782-3452</a:t>
            </a:r>
          </a:p>
          <a:p>
            <a:pPr algn="ctr" eaLnBrk="1" hangingPunct="1">
              <a:buFont typeface="Wingdings" pitchFamily="2" charset="2"/>
              <a:buNone/>
            </a:pPr>
            <a:endParaRPr lang="en-US" sz="2400" dirty="0" smtClean="0">
              <a:latin typeface="ZapfHumnst BT" pitchFamily="34" charset="0"/>
            </a:endParaRPr>
          </a:p>
          <a:p>
            <a:pPr algn="ctr" eaLnBrk="1" hangingPunct="1">
              <a:buFont typeface="Wingdings" pitchFamily="2" charset="2"/>
              <a:buNone/>
            </a:pPr>
            <a:endParaRPr lang="en-US" sz="2000" dirty="0" smtClean="0">
              <a:latin typeface="ZapfHumnst BT" pitchFamily="34" charset="0"/>
            </a:endParaRPr>
          </a:p>
          <a:p>
            <a:pPr algn="ctr" eaLnBrk="1" hangingPunct="1">
              <a:buFont typeface="Wingdings" pitchFamily="2" charset="2"/>
              <a:buNone/>
            </a:pPr>
            <a:endParaRPr lang="en-US" sz="2000" dirty="0" smtClean="0">
              <a:latin typeface="ZapfHumnst BT" pitchFamily="34" charset="0"/>
            </a:endParaRPr>
          </a:p>
          <a:p>
            <a:pPr algn="ctr" eaLnBrk="1" hangingPunct="1">
              <a:buFont typeface="Wingdings" pitchFamily="2" charset="2"/>
              <a:buNone/>
            </a:pPr>
            <a:r>
              <a:rPr lang="en-US" sz="2000" dirty="0" smtClean="0">
                <a:latin typeface="ZapfHumnst BT" pitchFamily="34" charset="0"/>
              </a:rPr>
              <a:t>This presentation can be found at </a:t>
            </a:r>
            <a:r>
              <a:rPr lang="en-US" sz="2000" dirty="0">
                <a:latin typeface="ZapfHumnst BT" pitchFamily="34" charset="0"/>
                <a:hlinkClick r:id="rId4"/>
              </a:rPr>
              <a:t>http://www.narpm.org/about</a:t>
            </a:r>
            <a:r>
              <a:rPr lang="en-US" sz="2000" dirty="0" smtClean="0">
                <a:latin typeface="ZapfHumnst BT" pitchFamily="34" charset="0"/>
                <a:hlinkClick r:id="rId4"/>
              </a:rPr>
              <a:t>/</a:t>
            </a:r>
            <a:r>
              <a:rPr lang="en-US" sz="2000" dirty="0" smtClean="0">
                <a:latin typeface="ZapfHumnst BT" pitchFamily="34" charset="0"/>
              </a:rPr>
              <a:t> </a:t>
            </a:r>
          </a:p>
          <a:p>
            <a:pPr algn="ctr" eaLnBrk="1" hangingPunct="1">
              <a:buFont typeface="Wingdings" pitchFamily="2" charset="2"/>
              <a:buNone/>
            </a:pPr>
            <a:endParaRPr lang="en-US" dirty="0" smtClean="0">
              <a:latin typeface="ZapfHumnst B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15362" name="Title 7"/>
          <p:cNvSpPr>
            <a:spLocks noGrp="1"/>
          </p:cNvSpPr>
          <p:nvPr>
            <p:ph type="title"/>
          </p:nvPr>
        </p:nvSpPr>
        <p:spPr>
          <a:xfrm>
            <a:off x="533400" y="457200"/>
            <a:ext cx="8229600" cy="1143000"/>
          </a:xfrm>
        </p:spPr>
        <p:txBody>
          <a:bodyPr/>
          <a:lstStyle/>
          <a:p>
            <a:pPr eaLnBrk="1" hangingPunct="1"/>
            <a:r>
              <a:rPr lang="en-US" b="1" dirty="0" smtClean="0">
                <a:solidFill>
                  <a:srgbClr val="A32638"/>
                </a:solidFill>
                <a:latin typeface="ZapfHumnst BT" pitchFamily="34" charset="0"/>
              </a:rPr>
              <a:t>The Core Values of NARPM® </a:t>
            </a:r>
          </a:p>
        </p:txBody>
      </p:sp>
      <p:sp>
        <p:nvSpPr>
          <p:cNvPr id="15363" name="Rectangle 3"/>
          <p:cNvSpPr>
            <a:spLocks noGrp="1" noChangeArrowheads="1"/>
          </p:cNvSpPr>
          <p:nvPr>
            <p:ph idx="1"/>
          </p:nvPr>
        </p:nvSpPr>
        <p:spPr>
          <a:xfrm>
            <a:off x="685800" y="1828800"/>
            <a:ext cx="7924800" cy="4038600"/>
          </a:xfrm>
        </p:spPr>
        <p:txBody>
          <a:bodyPr/>
          <a:lstStyle/>
          <a:p>
            <a:r>
              <a:rPr lang="en-US" sz="2400" u="sng" dirty="0" smtClean="0"/>
              <a:t>Networking</a:t>
            </a:r>
            <a:r>
              <a:rPr lang="en-US" sz="2400" dirty="0" smtClean="0"/>
              <a:t> – Cooperation and sharing as colleagues</a:t>
            </a:r>
          </a:p>
          <a:p>
            <a:r>
              <a:rPr lang="en-US" sz="2400" u="sng" dirty="0" smtClean="0"/>
              <a:t>Education</a:t>
            </a:r>
            <a:r>
              <a:rPr lang="en-US" sz="2400" dirty="0" smtClean="0"/>
              <a:t> – Promotion of education and business development</a:t>
            </a:r>
          </a:p>
          <a:p>
            <a:r>
              <a:rPr lang="en-US" sz="2400" u="sng" dirty="0" smtClean="0"/>
              <a:t>Advocacy</a:t>
            </a:r>
            <a:r>
              <a:rPr lang="en-US" sz="2400" dirty="0" smtClean="0"/>
              <a:t> – Advance the profession by influencing issues that impact the residential property management industry</a:t>
            </a:r>
          </a:p>
          <a:p>
            <a:r>
              <a:rPr lang="en-US" sz="2400" u="sng" dirty="0" smtClean="0"/>
              <a:t>Professionalism </a:t>
            </a:r>
            <a:r>
              <a:rPr lang="en-US" sz="2400" dirty="0" smtClean="0"/>
              <a:t>– Recognize expertise through professional designation</a:t>
            </a:r>
          </a:p>
          <a:p>
            <a:r>
              <a:rPr lang="en-US" sz="2400" u="sng" dirty="0" smtClean="0"/>
              <a:t>Ethics</a:t>
            </a:r>
            <a:r>
              <a:rPr lang="en-US" sz="2400" dirty="0" smtClean="0"/>
              <a:t>- Respect and integrity among members brought about by ethical, honest and credible behavior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19458" name="Title 7"/>
          <p:cNvSpPr>
            <a:spLocks noGrp="1"/>
          </p:cNvSpPr>
          <p:nvPr>
            <p:ph type="title"/>
          </p:nvPr>
        </p:nvSpPr>
        <p:spPr>
          <a:xfrm>
            <a:off x="533400" y="457200"/>
            <a:ext cx="8229600" cy="1143000"/>
          </a:xfrm>
        </p:spPr>
        <p:txBody>
          <a:bodyPr/>
          <a:lstStyle/>
          <a:p>
            <a:pPr eaLnBrk="1" hangingPunct="1"/>
            <a:r>
              <a:rPr lang="en-US" b="1" dirty="0" smtClean="0">
                <a:solidFill>
                  <a:srgbClr val="A32638"/>
                </a:solidFill>
                <a:latin typeface="ZapfHumnst BT" pitchFamily="34" charset="0"/>
              </a:rPr>
              <a:t>The Reason for NARPM® </a:t>
            </a:r>
          </a:p>
        </p:txBody>
      </p:sp>
      <p:sp>
        <p:nvSpPr>
          <p:cNvPr id="19459" name="Rectangle 3"/>
          <p:cNvSpPr>
            <a:spLocks noGrp="1" noChangeArrowheads="1"/>
          </p:cNvSpPr>
          <p:nvPr>
            <p:ph idx="1"/>
          </p:nvPr>
        </p:nvSpPr>
        <p:spPr>
          <a:xfrm>
            <a:off x="609600" y="1676400"/>
            <a:ext cx="7924800" cy="2667000"/>
          </a:xfrm>
        </p:spPr>
        <p:txBody>
          <a:bodyPr/>
          <a:lstStyle/>
          <a:p>
            <a:pPr eaLnBrk="1" hangingPunct="1"/>
            <a:r>
              <a:rPr lang="en-US" sz="2400" dirty="0">
                <a:latin typeface="ZapfHumnst BT" pitchFamily="34" charset="0"/>
              </a:rPr>
              <a:t>The National Association of Residential Property Managers, Inc., </a:t>
            </a:r>
            <a:r>
              <a:rPr lang="en-US" sz="2400" dirty="0" smtClean="0">
                <a:latin typeface="ZapfHumnst BT" pitchFamily="34" charset="0"/>
              </a:rPr>
              <a:t>(NARPM®) is an association designed for real estate professionals who know first-hand the unique challenges of managing single-family and small residential properties. </a:t>
            </a:r>
          </a:p>
          <a:p>
            <a:pPr eaLnBrk="1" hangingPunct="1"/>
            <a:r>
              <a:rPr lang="en-US" sz="2400" dirty="0" smtClean="0">
                <a:latin typeface="ZapfHumnst BT" pitchFamily="34" charset="0"/>
              </a:rPr>
              <a:t>NARPM</a:t>
            </a:r>
            <a:r>
              <a:rPr lang="en-US" sz="2400" baseline="30000" dirty="0" smtClean="0">
                <a:latin typeface="ZapfHumnst BT" pitchFamily="34" charset="0"/>
              </a:rPr>
              <a:t>®</a:t>
            </a:r>
            <a:r>
              <a:rPr lang="en-US" sz="2400" dirty="0" smtClean="0">
                <a:latin typeface="ZapfHumnst BT" pitchFamily="34" charset="0"/>
              </a:rPr>
              <a:t> offers an effective, professional learning environment for owners of property management companies, property managers and their office staff</a:t>
            </a:r>
            <a:r>
              <a:rPr lang="en-US" sz="2400" dirty="0">
                <a:latin typeface="ZapfHumnst BT" pitchFamily="34" charset="0"/>
              </a:rPr>
              <a:t>. </a:t>
            </a:r>
            <a:endParaRPr lang="en-US" sz="2400" dirty="0" smtClean="0">
              <a:latin typeface="ZapfHumnst BT" pitchFamily="34" charset="0"/>
            </a:endParaRPr>
          </a:p>
          <a:p>
            <a:pPr eaLnBrk="1" hangingPunct="1">
              <a:spcAft>
                <a:spcPts val="1200"/>
              </a:spcAft>
            </a:pPr>
            <a:r>
              <a:rPr lang="en-US" sz="2400" dirty="0" smtClean="0">
                <a:latin typeface="ZapfHumnst BT" pitchFamily="34" charset="0"/>
              </a:rPr>
              <a:t>NARPM</a:t>
            </a:r>
            <a:r>
              <a:rPr lang="en-US" sz="2400" dirty="0">
                <a:latin typeface="ZapfHumnst BT" pitchFamily="34" charset="0"/>
              </a:rPr>
              <a:t>® has over 4,500 members around the country and internationally </a:t>
            </a:r>
            <a:r>
              <a:rPr lang="en-US" sz="2400" dirty="0" smtClean="0">
                <a:latin typeface="ZapfHumnst BT" pitchFamily="34" charset="0"/>
              </a:rPr>
              <a:t>and </a:t>
            </a:r>
            <a:r>
              <a:rPr lang="en-US" sz="2400" dirty="0">
                <a:latin typeface="ZapfHumnst BT" pitchFamily="34" charset="0"/>
              </a:rPr>
              <a:t>over </a:t>
            </a:r>
            <a:r>
              <a:rPr lang="en-US" sz="2400" dirty="0" smtClean="0">
                <a:latin typeface="ZapfHumnst BT" pitchFamily="34" charset="0"/>
              </a:rPr>
              <a:t>60 chapters.</a:t>
            </a:r>
            <a:endParaRPr lang="en-US" sz="2400" dirty="0">
              <a:latin typeface="ZapfHumnst B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19458" name="Title 7"/>
          <p:cNvSpPr>
            <a:spLocks noGrp="1"/>
          </p:cNvSpPr>
          <p:nvPr>
            <p:ph type="title"/>
          </p:nvPr>
        </p:nvSpPr>
        <p:spPr>
          <a:xfrm>
            <a:off x="533400" y="457200"/>
            <a:ext cx="8229600" cy="1143000"/>
          </a:xfrm>
        </p:spPr>
        <p:txBody>
          <a:bodyPr/>
          <a:lstStyle/>
          <a:p>
            <a:pPr eaLnBrk="1" hangingPunct="1"/>
            <a:r>
              <a:rPr lang="en-US" b="1" dirty="0" smtClean="0">
                <a:solidFill>
                  <a:srgbClr val="A32638"/>
                </a:solidFill>
                <a:latin typeface="ZapfHumnst BT" pitchFamily="34" charset="0"/>
              </a:rPr>
              <a:t>The Reason for NARPM® </a:t>
            </a:r>
          </a:p>
        </p:txBody>
      </p:sp>
      <p:sp>
        <p:nvSpPr>
          <p:cNvPr id="19459" name="Rectangle 3"/>
          <p:cNvSpPr>
            <a:spLocks noGrp="1" noChangeArrowheads="1"/>
          </p:cNvSpPr>
          <p:nvPr>
            <p:ph idx="1"/>
          </p:nvPr>
        </p:nvSpPr>
        <p:spPr>
          <a:xfrm>
            <a:off x="533400" y="1524000"/>
            <a:ext cx="7924800" cy="3581400"/>
          </a:xfrm>
        </p:spPr>
        <p:txBody>
          <a:bodyPr/>
          <a:lstStyle/>
          <a:p>
            <a:pPr algn="ctr" eaLnBrk="1" hangingPunct="1">
              <a:spcAft>
                <a:spcPts val="1200"/>
              </a:spcAft>
              <a:buNone/>
            </a:pPr>
            <a:r>
              <a:rPr lang="en-US" sz="2400" dirty="0" smtClean="0">
                <a:latin typeface="ZapfHumnst BT" pitchFamily="34" charset="0"/>
              </a:rPr>
              <a:t>NARPM® was born out of a need for more education, validation, networking and recognition for those individuals who manage residential properties for others in the late 1980's.</a:t>
            </a:r>
          </a:p>
          <a:p>
            <a:pPr algn="ctr" eaLnBrk="1" hangingPunct="1">
              <a:spcAft>
                <a:spcPts val="1200"/>
              </a:spcAft>
              <a:buNone/>
            </a:pPr>
            <a:r>
              <a:rPr lang="en-US" sz="2400" dirty="0" smtClean="0">
                <a:latin typeface="ZapfHumnst BT" pitchFamily="34" charset="0"/>
              </a:rPr>
              <a:t>Members of NARPM® handle all aspects of the management of single family and small multi-family properties for owners. </a:t>
            </a:r>
          </a:p>
          <a:p>
            <a:pPr algn="ctr" eaLnBrk="1" hangingPunct="1">
              <a:spcAft>
                <a:spcPts val="1200"/>
              </a:spcAft>
              <a:buNone/>
            </a:pPr>
            <a:r>
              <a:rPr lang="en-US" sz="2400" dirty="0" smtClean="0">
                <a:latin typeface="ZapfHumnst BT" pitchFamily="34" charset="0"/>
              </a:rPr>
              <a:t>NARPM® has over 4,500 members and over 6 chapters around the country and internationally </a:t>
            </a:r>
          </a:p>
        </p:txBody>
      </p:sp>
    </p:spTree>
    <p:extLst>
      <p:ext uri="{BB962C8B-B14F-4D97-AF65-F5344CB8AC3E}">
        <p14:creationId xmlns:p14="http://schemas.microsoft.com/office/powerpoint/2010/main" val="460414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2530" name="Title 6"/>
          <p:cNvSpPr>
            <a:spLocks noGrp="1"/>
          </p:cNvSpPr>
          <p:nvPr>
            <p:ph type="title"/>
          </p:nvPr>
        </p:nvSpPr>
        <p:spPr/>
        <p:txBody>
          <a:bodyPr/>
          <a:lstStyle/>
          <a:p>
            <a:pPr eaLnBrk="1" hangingPunct="1"/>
            <a:r>
              <a:rPr lang="en-US" b="1" smtClean="0">
                <a:solidFill>
                  <a:srgbClr val="A32638"/>
                </a:solidFill>
                <a:latin typeface="ZapfHumnst BT" pitchFamily="34" charset="0"/>
              </a:rPr>
              <a:t>Networking</a:t>
            </a:r>
          </a:p>
        </p:txBody>
      </p:sp>
      <p:sp>
        <p:nvSpPr>
          <p:cNvPr id="22531" name="Rectangle 3"/>
          <p:cNvSpPr>
            <a:spLocks noGrp="1" noChangeArrowheads="1"/>
          </p:cNvSpPr>
          <p:nvPr>
            <p:ph idx="1"/>
          </p:nvPr>
        </p:nvSpPr>
        <p:spPr>
          <a:xfrm>
            <a:off x="685800" y="1143000"/>
            <a:ext cx="8001000" cy="2362200"/>
          </a:xfrm>
        </p:spPr>
        <p:txBody>
          <a:bodyPr/>
          <a:lstStyle/>
          <a:p>
            <a:pPr eaLnBrk="1" hangingPunct="1">
              <a:lnSpc>
                <a:spcPct val="110000"/>
              </a:lnSpc>
            </a:pPr>
            <a:r>
              <a:rPr lang="en-US" sz="2400" dirty="0" smtClean="0">
                <a:latin typeface="ZapfHumnst BT" pitchFamily="34" charset="0"/>
              </a:rPr>
              <a:t>Chapters &amp; Regions</a:t>
            </a:r>
          </a:p>
          <a:p>
            <a:pPr eaLnBrk="1" hangingPunct="1">
              <a:lnSpc>
                <a:spcPct val="110000"/>
              </a:lnSpc>
            </a:pPr>
            <a:r>
              <a:rPr lang="en-US" sz="2400" dirty="0" smtClean="0">
                <a:latin typeface="ZapfHumnst BT" pitchFamily="34" charset="0"/>
              </a:rPr>
              <a:t>Conventions and Conferences</a:t>
            </a:r>
          </a:p>
          <a:p>
            <a:pPr eaLnBrk="1" hangingPunct="1">
              <a:lnSpc>
                <a:spcPct val="110000"/>
              </a:lnSpc>
            </a:pPr>
            <a:r>
              <a:rPr lang="en-US" sz="2400" dirty="0" smtClean="0">
                <a:latin typeface="ZapfHumnst BT" pitchFamily="34" charset="0"/>
              </a:rPr>
              <a:t>Access to discussion groups for all members of NARPM</a:t>
            </a:r>
            <a:r>
              <a:rPr lang="en-US" sz="2400" baseline="30000" dirty="0" smtClean="0">
                <a:latin typeface="ZapfHumnst BT" pitchFamily="34" charset="0"/>
              </a:rPr>
              <a:t>®</a:t>
            </a:r>
            <a:r>
              <a:rPr lang="en-US" sz="2400" dirty="0" smtClean="0">
                <a:latin typeface="ZapfHumnst BT" pitchFamily="34" charset="0"/>
              </a:rPr>
              <a:t> go to NARPM.org log in to discussion boards (</a:t>
            </a:r>
            <a:r>
              <a:rPr lang="en-US" sz="2400" u="sng" dirty="0">
                <a:solidFill>
                  <a:srgbClr val="A32638"/>
                </a:solidFill>
                <a:latin typeface="ZapfHumnst BT" pitchFamily="34" charset="0"/>
              </a:rPr>
              <a:t>http://www.narpm.org/members/discussion-boards/</a:t>
            </a:r>
            <a:r>
              <a:rPr lang="en-US" sz="2400" dirty="0" smtClean="0">
                <a:latin typeface="ZapfHumnst BT" pitchFamily="34" charset="0"/>
              </a:rPr>
              <a:t>)</a:t>
            </a:r>
          </a:p>
          <a:p>
            <a:pPr eaLnBrk="1" hangingPunct="1">
              <a:lnSpc>
                <a:spcPct val="110000"/>
              </a:lnSpc>
            </a:pPr>
            <a:endParaRPr lang="en-US" sz="2400" dirty="0">
              <a:latin typeface="ZapfHumnst BT" pitchFamily="34" charset="0"/>
            </a:endParaRPr>
          </a:p>
          <a:p>
            <a:pPr eaLnBrk="1" hangingPunct="1">
              <a:lnSpc>
                <a:spcPct val="110000"/>
              </a:lnSpc>
            </a:pPr>
            <a:endParaRPr lang="en-US" sz="2400" dirty="0" smtClean="0">
              <a:latin typeface="ZapfHumnst BT" pitchFamily="34" charset="0"/>
            </a:endParaRPr>
          </a:p>
          <a:p>
            <a:pPr eaLnBrk="1" hangingPunct="1">
              <a:lnSpc>
                <a:spcPct val="110000"/>
              </a:lnSpc>
            </a:pPr>
            <a:endParaRPr lang="en-US" sz="2400" dirty="0">
              <a:latin typeface="ZapfHumnst BT" pitchFamily="34" charset="0"/>
            </a:endParaRPr>
          </a:p>
          <a:p>
            <a:pPr eaLnBrk="1" hangingPunct="1">
              <a:lnSpc>
                <a:spcPct val="110000"/>
              </a:lnSpc>
            </a:pPr>
            <a:endParaRPr lang="en-US" sz="2400" dirty="0" smtClean="0">
              <a:latin typeface="ZapfHumnst BT" pitchFamily="34" charset="0"/>
            </a:endParaRPr>
          </a:p>
          <a:p>
            <a:pPr eaLnBrk="1" hangingPunct="1">
              <a:lnSpc>
                <a:spcPct val="110000"/>
              </a:lnSpc>
            </a:pPr>
            <a:endParaRPr lang="en-US" sz="2400" dirty="0" smtClean="0">
              <a:latin typeface="ZapfHumnst BT" pitchFamily="34" charset="0"/>
            </a:endParaRPr>
          </a:p>
          <a:p>
            <a:pPr eaLnBrk="1" hangingPunct="1">
              <a:lnSpc>
                <a:spcPct val="110000"/>
              </a:lnSpc>
            </a:pPr>
            <a:endParaRPr lang="en-US" sz="2400" dirty="0" smtClean="0">
              <a:latin typeface="ZapfHumnst BT" pitchFamily="34" charset="0"/>
            </a:endParaRPr>
          </a:p>
        </p:txBody>
      </p:sp>
      <p:pic>
        <p:nvPicPr>
          <p:cNvPr id="5" name="Picture 4"/>
          <p:cNvPicPr/>
          <p:nvPr/>
        </p:nvPicPr>
        <p:blipFill rotWithShape="1">
          <a:blip r:embed="rId4"/>
          <a:srcRect l="9232" r="51170" b="-1484"/>
          <a:stretch/>
        </p:blipFill>
        <p:spPr bwMode="auto">
          <a:xfrm>
            <a:off x="2209800" y="3429000"/>
            <a:ext cx="3810000" cy="33528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3554" name="Title 6"/>
          <p:cNvSpPr>
            <a:spLocks noGrp="1"/>
          </p:cNvSpPr>
          <p:nvPr>
            <p:ph type="title"/>
          </p:nvPr>
        </p:nvSpPr>
        <p:spPr/>
        <p:txBody>
          <a:bodyPr/>
          <a:lstStyle/>
          <a:p>
            <a:pPr eaLnBrk="1" hangingPunct="1"/>
            <a:r>
              <a:rPr lang="en-US" b="1" smtClean="0">
                <a:solidFill>
                  <a:srgbClr val="A32638"/>
                </a:solidFill>
                <a:latin typeface="ZapfHumnst BT" pitchFamily="34" charset="0"/>
              </a:rPr>
              <a:t>Networking</a:t>
            </a:r>
          </a:p>
        </p:txBody>
      </p:sp>
      <p:sp>
        <p:nvSpPr>
          <p:cNvPr id="23555" name="Rectangle 3"/>
          <p:cNvSpPr>
            <a:spLocks noGrp="1" noChangeArrowheads="1"/>
          </p:cNvSpPr>
          <p:nvPr>
            <p:ph idx="1"/>
          </p:nvPr>
        </p:nvSpPr>
        <p:spPr>
          <a:xfrm>
            <a:off x="685800" y="1524000"/>
            <a:ext cx="8153400" cy="3962400"/>
          </a:xfrm>
        </p:spPr>
        <p:txBody>
          <a:bodyPr/>
          <a:lstStyle/>
          <a:p>
            <a:pPr eaLnBrk="1" hangingPunct="1">
              <a:lnSpc>
                <a:spcPct val="110000"/>
              </a:lnSpc>
            </a:pPr>
            <a:r>
              <a:rPr lang="en-US" sz="2800" dirty="0" smtClean="0">
                <a:latin typeface="ZapfHumnst BT" pitchFamily="34" charset="0"/>
              </a:rPr>
              <a:t>Best Practices share at Broker/Owner Retreat.</a:t>
            </a:r>
          </a:p>
          <a:p>
            <a:pPr eaLnBrk="1" hangingPunct="1">
              <a:lnSpc>
                <a:spcPct val="110000"/>
              </a:lnSpc>
            </a:pPr>
            <a:r>
              <a:rPr lang="en-US" sz="2800" dirty="0" smtClean="0">
                <a:latin typeface="ZapfHumnst BT" pitchFamily="34" charset="0"/>
              </a:rPr>
              <a:t>National Conventions held in October.</a:t>
            </a:r>
          </a:p>
          <a:p>
            <a:pPr eaLnBrk="1" hangingPunct="1">
              <a:lnSpc>
                <a:spcPct val="110000"/>
              </a:lnSpc>
            </a:pPr>
            <a:r>
              <a:rPr lang="en-US" sz="2800" dirty="0" smtClean="0">
                <a:latin typeface="ZapfHumnst BT" pitchFamily="34" charset="0"/>
              </a:rPr>
              <a:t>Partnership with Local and State education.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3413984"/>
            <a:ext cx="5161326" cy="3440884"/>
          </a:xfrm>
          <a:prstGeom prst="rect">
            <a:avLst/>
          </a:prstGeom>
        </p:spPr>
      </p:pic>
    </p:spTree>
    <p:extLst>
      <p:ext uri="{BB962C8B-B14F-4D97-AF65-F5344CB8AC3E}">
        <p14:creationId xmlns:p14="http://schemas.microsoft.com/office/powerpoint/2010/main" val="4159963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51" y="-30760"/>
            <a:ext cx="8875058" cy="6858000"/>
          </a:xfrm>
          <a:prstGeom prst="rect">
            <a:avLst/>
          </a:prstGeom>
        </p:spPr>
      </p:pic>
      <p:sp>
        <p:nvSpPr>
          <p:cNvPr id="23554" name="Title 6"/>
          <p:cNvSpPr>
            <a:spLocks noGrp="1"/>
          </p:cNvSpPr>
          <p:nvPr>
            <p:ph type="title"/>
          </p:nvPr>
        </p:nvSpPr>
        <p:spPr/>
        <p:txBody>
          <a:bodyPr/>
          <a:lstStyle/>
          <a:p>
            <a:pPr eaLnBrk="1" hangingPunct="1"/>
            <a:r>
              <a:rPr lang="en-US" b="1" dirty="0" smtClean="0">
                <a:solidFill>
                  <a:srgbClr val="A32638"/>
                </a:solidFill>
                <a:latin typeface="ZapfHumnst BT" pitchFamily="34" charset="0"/>
              </a:rPr>
              <a:t>Networking</a:t>
            </a:r>
          </a:p>
        </p:txBody>
      </p:sp>
      <p:sp>
        <p:nvSpPr>
          <p:cNvPr id="23555" name="Rectangle 3"/>
          <p:cNvSpPr>
            <a:spLocks noGrp="1" noChangeArrowheads="1"/>
          </p:cNvSpPr>
          <p:nvPr>
            <p:ph idx="1"/>
          </p:nvPr>
        </p:nvSpPr>
        <p:spPr>
          <a:xfrm>
            <a:off x="685800" y="1371600"/>
            <a:ext cx="8153400" cy="3962400"/>
          </a:xfrm>
        </p:spPr>
        <p:txBody>
          <a:bodyPr/>
          <a:lstStyle/>
          <a:p>
            <a:pPr eaLnBrk="1" hangingPunct="1">
              <a:lnSpc>
                <a:spcPct val="110000"/>
              </a:lnSpc>
            </a:pPr>
            <a:r>
              <a:rPr lang="en-US" sz="2400" dirty="0">
                <a:latin typeface="ZapfHumnst BT" pitchFamily="34" charset="0"/>
              </a:rPr>
              <a:t>Virtual Chapter Meetings </a:t>
            </a:r>
            <a:r>
              <a:rPr lang="en-US" sz="2400" dirty="0" smtClean="0">
                <a:latin typeface="ZapfHumnst BT" pitchFamily="34" charset="0"/>
              </a:rPr>
              <a:t>are </a:t>
            </a:r>
            <a:r>
              <a:rPr lang="en-US" sz="2400" dirty="0">
                <a:latin typeface="ZapfHumnst BT" pitchFamily="34" charset="0"/>
              </a:rPr>
              <a:t>recorded and archived on NARPM.org (must log in and see them at </a:t>
            </a:r>
            <a:r>
              <a:rPr lang="en-US" sz="2400" dirty="0">
                <a:latin typeface="ZapfHumnst BT" pitchFamily="34" charset="0"/>
                <a:hlinkClick r:id="rId4"/>
              </a:rPr>
              <a:t>http://</a:t>
            </a:r>
            <a:r>
              <a:rPr lang="en-US" sz="2400" dirty="0" smtClean="0">
                <a:latin typeface="ZapfHumnst BT" pitchFamily="34" charset="0"/>
                <a:hlinkClick r:id="rId4"/>
              </a:rPr>
              <a:t>www.narpm.org/members/resources/videos.htm</a:t>
            </a:r>
            <a:endParaRPr lang="en-US" sz="2400" dirty="0" smtClean="0">
              <a:latin typeface="ZapfHumnst BT" pitchFamily="34" charset="0"/>
            </a:endParaRPr>
          </a:p>
          <a:p>
            <a:pPr eaLnBrk="1" hangingPunct="1">
              <a:lnSpc>
                <a:spcPct val="110000"/>
              </a:lnSpc>
            </a:pPr>
            <a:r>
              <a:rPr lang="en-US" sz="2400" dirty="0">
                <a:latin typeface="ZapfHumnst BT" pitchFamily="34" charset="0"/>
              </a:rPr>
              <a:t>Public Relations Campaign that is free for members to use (</a:t>
            </a:r>
            <a:r>
              <a:rPr lang="en-US" sz="2400" u="sng" dirty="0">
                <a:solidFill>
                  <a:srgbClr val="A32638"/>
                </a:solidFill>
                <a:latin typeface="ZapfHumnst BT" pitchFamily="34" charset="0"/>
                <a:hlinkClick r:id="rId5"/>
              </a:rPr>
              <a:t>www.WhyUseOne.com</a:t>
            </a:r>
            <a:r>
              <a:rPr lang="en-US" sz="2400" dirty="0">
                <a:latin typeface="ZapfHumnst BT" pitchFamily="34" charset="0"/>
              </a:rPr>
              <a:t>)</a:t>
            </a:r>
          </a:p>
          <a:p>
            <a:pPr eaLnBrk="1" hangingPunct="1">
              <a:lnSpc>
                <a:spcPct val="110000"/>
              </a:lnSpc>
            </a:pPr>
            <a:endParaRPr lang="en-US" sz="2800" dirty="0" smtClean="0">
              <a:latin typeface="ZapfHumnst BT" pitchFamily="34" charset="0"/>
            </a:endParaRPr>
          </a:p>
        </p:txBody>
      </p:sp>
      <p:pic>
        <p:nvPicPr>
          <p:cNvPr id="6" name="Picture 5"/>
          <p:cNvPicPr/>
          <p:nvPr/>
        </p:nvPicPr>
        <p:blipFill rotWithShape="1">
          <a:blip r:embed="rId6"/>
          <a:srcRect l="10571" r="50769" b="3263"/>
          <a:stretch/>
        </p:blipFill>
        <p:spPr bwMode="auto">
          <a:xfrm>
            <a:off x="152400" y="3505200"/>
            <a:ext cx="3962400" cy="33528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7"/>
          <a:srcRect l="10572" r="51438" b="14750"/>
          <a:stretch/>
        </p:blipFill>
        <p:spPr bwMode="auto">
          <a:xfrm>
            <a:off x="4605164" y="3482236"/>
            <a:ext cx="4343400" cy="327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8557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4578" name="Title 6"/>
          <p:cNvSpPr>
            <a:spLocks noGrp="1"/>
          </p:cNvSpPr>
          <p:nvPr>
            <p:ph type="title"/>
          </p:nvPr>
        </p:nvSpPr>
        <p:spPr>
          <a:xfrm>
            <a:off x="457200" y="304800"/>
            <a:ext cx="8229600" cy="1143000"/>
          </a:xfrm>
        </p:spPr>
        <p:txBody>
          <a:bodyPr/>
          <a:lstStyle/>
          <a:p>
            <a:pPr eaLnBrk="1" hangingPunct="1"/>
            <a:r>
              <a:rPr lang="en-US" b="1" smtClean="0">
                <a:solidFill>
                  <a:srgbClr val="A32638"/>
                </a:solidFill>
                <a:latin typeface="ZapfHumnst BT" pitchFamily="34" charset="0"/>
              </a:rPr>
              <a:t>Education</a:t>
            </a:r>
          </a:p>
        </p:txBody>
      </p:sp>
      <p:sp>
        <p:nvSpPr>
          <p:cNvPr id="24579" name="Rectangle 3"/>
          <p:cNvSpPr>
            <a:spLocks noGrp="1" noChangeArrowheads="1"/>
          </p:cNvSpPr>
          <p:nvPr>
            <p:ph idx="1"/>
          </p:nvPr>
        </p:nvSpPr>
        <p:spPr>
          <a:xfrm>
            <a:off x="533400" y="1295400"/>
            <a:ext cx="8305800" cy="3810000"/>
          </a:xfrm>
        </p:spPr>
        <p:txBody>
          <a:bodyPr/>
          <a:lstStyle/>
          <a:p>
            <a:pPr eaLnBrk="1" hangingPunct="1">
              <a:lnSpc>
                <a:spcPct val="110000"/>
              </a:lnSpc>
            </a:pPr>
            <a:r>
              <a:rPr lang="en-US" sz="2400" dirty="0" smtClean="0">
                <a:latin typeface="ZapfHumnst BT" pitchFamily="34" charset="0"/>
              </a:rPr>
              <a:t>NARPM® offers individual members the RMP</a:t>
            </a:r>
            <a:r>
              <a:rPr lang="en-US" sz="2400" baseline="30000" dirty="0" smtClean="0">
                <a:latin typeface="ZapfHumnst BT" pitchFamily="34" charset="0"/>
              </a:rPr>
              <a:t>®</a:t>
            </a:r>
            <a:r>
              <a:rPr lang="en-US" sz="2400" dirty="0" smtClean="0">
                <a:latin typeface="ZapfHumnst BT" pitchFamily="34" charset="0"/>
              </a:rPr>
              <a:t> and MPM</a:t>
            </a:r>
            <a:r>
              <a:rPr lang="en-US" sz="2400" baseline="30000" dirty="0" smtClean="0">
                <a:latin typeface="ZapfHumnst BT" pitchFamily="34" charset="0"/>
              </a:rPr>
              <a:t>®</a:t>
            </a:r>
            <a:r>
              <a:rPr lang="en-US" sz="2400" dirty="0" smtClean="0">
                <a:latin typeface="ZapfHumnst BT" pitchFamily="34" charset="0"/>
              </a:rPr>
              <a:t> designations.</a:t>
            </a:r>
          </a:p>
          <a:p>
            <a:pPr eaLnBrk="1" hangingPunct="1">
              <a:lnSpc>
                <a:spcPct val="110000"/>
              </a:lnSpc>
            </a:pPr>
            <a:r>
              <a:rPr lang="en-US" sz="2400" dirty="0" smtClean="0">
                <a:latin typeface="ZapfHumnst BT" pitchFamily="34" charset="0"/>
              </a:rPr>
              <a:t>Company designation is also available CRMC®.</a:t>
            </a:r>
          </a:p>
        </p:txBody>
      </p:sp>
      <p:pic>
        <p:nvPicPr>
          <p:cNvPr id="7" name="Picture 6"/>
          <p:cNvPicPr/>
          <p:nvPr/>
        </p:nvPicPr>
        <p:blipFill rotWithShape="1">
          <a:blip r:embed="rId4"/>
          <a:srcRect l="11240" r="51973" b="2093"/>
          <a:stretch/>
        </p:blipFill>
        <p:spPr bwMode="auto">
          <a:xfrm>
            <a:off x="4876800" y="2895600"/>
            <a:ext cx="3980328" cy="36576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13455" y="2667000"/>
            <a:ext cx="4110945" cy="4154984"/>
          </a:xfrm>
          <a:prstGeom prst="rect">
            <a:avLst/>
          </a:prstGeom>
          <a:noFill/>
        </p:spPr>
        <p:txBody>
          <a:bodyPr wrap="square" rtlCol="0">
            <a:spAutoFit/>
          </a:bodyPr>
          <a:lstStyle/>
          <a:p>
            <a:pPr marL="342900" indent="-342900" eaLnBrk="1" hangingPunct="1">
              <a:lnSpc>
                <a:spcPct val="110000"/>
              </a:lnSpc>
              <a:buFont typeface="Arial" panose="020B0604020202020204" pitchFamily="34" charset="0"/>
              <a:buChar char="•"/>
            </a:pPr>
            <a:r>
              <a:rPr lang="en-US" sz="2400" dirty="0" smtClean="0"/>
              <a:t>Certifications: CSS</a:t>
            </a:r>
            <a:r>
              <a:rPr lang="en-US" sz="2400" dirty="0"/>
              <a:t>® (Certified Support Specialist); CMC (Certified Maintenance Coordinator); and Certified Residential Management Bookkeeper (CRMB) are certifications </a:t>
            </a:r>
            <a:r>
              <a:rPr lang="en-US" sz="2400" dirty="0" smtClean="0"/>
              <a:t>also available to individual members.</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1320</TotalTime>
  <Words>1880</Words>
  <Application>Microsoft Office PowerPoint</Application>
  <PresentationFormat>On-screen Show (4:3)</PresentationFormat>
  <Paragraphs>167</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Trebuchet MS</vt:lpstr>
      <vt:lpstr>Wingdings</vt:lpstr>
      <vt:lpstr>ZapfHumnst BT</vt:lpstr>
      <vt:lpstr>Office Theme</vt:lpstr>
      <vt:lpstr>www.narpm.org</vt:lpstr>
      <vt:lpstr>Mission and Vision Statement</vt:lpstr>
      <vt:lpstr>The Core Values of NARPM® </vt:lpstr>
      <vt:lpstr>The Reason for NARPM® </vt:lpstr>
      <vt:lpstr>The Reason for NARPM® </vt:lpstr>
      <vt:lpstr>Networking</vt:lpstr>
      <vt:lpstr>Networking</vt:lpstr>
      <vt:lpstr>Networking</vt:lpstr>
      <vt:lpstr>Education</vt:lpstr>
      <vt:lpstr>Education</vt:lpstr>
      <vt:lpstr>Education</vt:lpstr>
      <vt:lpstr>Designations  (CRMC® MPM® RMP®) </vt:lpstr>
      <vt:lpstr>Legislative</vt:lpstr>
      <vt:lpstr>Legislative</vt:lpstr>
      <vt:lpstr>Other Benefits</vt:lpstr>
      <vt:lpstr>Other Benefits</vt:lpstr>
      <vt:lpstr>Other Benefits</vt:lpstr>
      <vt:lpstr>What’s In It For You?</vt:lpstr>
      <vt:lpstr>Upcoming Events</vt:lpstr>
      <vt:lpstr>Thank You</vt:lpstr>
    </vt:vector>
  </TitlesOfParts>
  <Company>Home Base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Association of Residential Property Managers</dc:title>
  <dc:creator>Vickie Gaskill</dc:creator>
  <cp:lastModifiedBy>Gail Phillips</cp:lastModifiedBy>
  <cp:revision>60</cp:revision>
  <dcterms:created xsi:type="dcterms:W3CDTF">2007-10-06T20:04:40Z</dcterms:created>
  <dcterms:modified xsi:type="dcterms:W3CDTF">2015-12-31T14:03:58Z</dcterms:modified>
</cp:coreProperties>
</file>