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5" autoAdjust="0"/>
    <p:restoredTop sz="94686" autoAdjust="0"/>
  </p:normalViewPr>
  <p:slideViewPr>
    <p:cSldViewPr>
      <p:cViewPr varScale="1">
        <p:scale>
          <a:sx n="84" d="100"/>
          <a:sy n="84" d="100"/>
        </p:scale>
        <p:origin x="-1402" y="-62"/>
      </p:cViewPr>
      <p:guideLst>
        <p:guide orient="horz" pos="2160"/>
        <p:guide pos="2880"/>
      </p:guideLst>
    </p:cSldViewPr>
  </p:slideViewPr>
  <p:outlineViewPr>
    <p:cViewPr>
      <p:scale>
        <a:sx n="33" d="100"/>
        <a:sy n="33" d="100"/>
      </p:scale>
      <p:origin x="0" y="1071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2568" y="-8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C1B089B-6327-415E-AE5E-CB3ACA398018}" type="datetimeFigureOut">
              <a:rPr lang="en-US" smtClean="0"/>
              <a:pPr/>
              <a:t>10/16/2013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BF6343-0E60-46C8-9EE5-2CB6704E6197}"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FE3C71-D181-42AA-BFAC-1BA25DBB1A25}" type="datetimeFigureOut">
              <a:rPr lang="en-US" smtClean="0"/>
              <a:pPr/>
              <a:t>10/16/2013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026CF9-5771-4074-A5A8-037B5C5C91E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p:txBody>
      </p:sp>
      <p:sp>
        <p:nvSpPr>
          <p:cNvPr id="4" name="Slide Number Placeholder 3"/>
          <p:cNvSpPr>
            <a:spLocks noGrp="1"/>
          </p:cNvSpPr>
          <p:nvPr>
            <p:ph type="sldNum" sz="quarter" idx="10"/>
          </p:nvPr>
        </p:nvSpPr>
        <p:spPr/>
        <p:txBody>
          <a:bodyPr/>
          <a:lstStyle/>
          <a:p>
            <a:fld id="{FC026CF9-5771-4074-A5A8-037B5C5C91E4}"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026CF9-5771-4074-A5A8-037B5C5C91E4}"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C026CF9-5771-4074-A5A8-037B5C5C91E4}" type="slidenum">
              <a:rPr lang="en-US" smtClean="0"/>
              <a:pPr/>
              <a:t>18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C026CF9-5771-4074-A5A8-037B5C5C91E4}"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A60CE4A-D227-49BB-99A1-912A1ECBB30C}" type="datetimeFigureOut">
              <a:rPr lang="en-US" smtClean="0"/>
              <a:pPr/>
              <a:t>10/16/2013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05F3870-E22A-434D-AEDE-2B5394183DA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5F3870-E22A-434D-AEDE-2B5394183DA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5F3870-E22A-434D-AEDE-2B5394183DA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5F3870-E22A-434D-AEDE-2B5394183DA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05F3870-E22A-434D-AEDE-2B5394183DA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5F3870-E22A-434D-AEDE-2B5394183DA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05F3870-E22A-434D-AEDE-2B5394183D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05F3870-E22A-434D-AEDE-2B5394183DA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A60CE4A-D227-49BB-99A1-912A1ECBB30C}" type="datetimeFigureOut">
              <a:rPr lang="en-US" smtClean="0"/>
              <a:pPr/>
              <a:t>10/16/2013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05F3870-E22A-434D-AEDE-2B5394183DA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A60CE4A-D227-49BB-99A1-912A1ECBB30C}" type="datetimeFigureOut">
              <a:rPr lang="en-US" smtClean="0"/>
              <a:pPr/>
              <a:t>10/16/2013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05F3870-E22A-434D-AEDE-2B5394183DA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A60CE4A-D227-49BB-99A1-912A1ECBB30C}" type="datetimeFigureOut">
              <a:rPr lang="en-US" smtClean="0"/>
              <a:pPr/>
              <a:t>10/16/2013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05F3870-E22A-434D-AEDE-2B5394183DA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A60CE4A-D227-49BB-99A1-912A1ECBB30C}" type="datetimeFigureOut">
              <a:rPr lang="en-US" smtClean="0"/>
              <a:pPr/>
              <a:t>10/16/2013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05F3870-E22A-434D-AEDE-2B5394183DA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066801"/>
            <a:ext cx="8991600" cy="1295400"/>
          </a:xfrm>
        </p:spPr>
        <p:txBody>
          <a:bodyPr>
            <a:noAutofit/>
          </a:bodyPr>
          <a:lstStyle/>
          <a:p>
            <a:r>
              <a:rPr lang="en-US" sz="2800" dirty="0" smtClean="0">
                <a:solidFill>
                  <a:schemeClr val="tx1"/>
                </a:solidFill>
                <a:effectLst>
                  <a:outerShdw blurRad="38100" dist="38100" dir="2700000" algn="tl">
                    <a:srgbClr val="000000">
                      <a:alpha val="43137"/>
                    </a:srgbClr>
                  </a:outerShdw>
                </a:effectLst>
              </a:rPr>
              <a:t>Property Management Insurance &amp; Liability Issues</a:t>
            </a:r>
            <a:endParaRPr lang="en-US" sz="2800" dirty="0">
              <a:solidFill>
                <a:schemeClr val="tx1"/>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609600" y="3048000"/>
            <a:ext cx="7772400" cy="1828800"/>
          </a:xfrm>
        </p:spPr>
        <p:txBody>
          <a:bodyPr>
            <a:normAutofit/>
          </a:bodyPr>
          <a:lstStyle/>
          <a:p>
            <a:pPr algn="ctr"/>
            <a:r>
              <a:rPr lang="en-US" sz="2400" b="1" dirty="0" err="1" smtClean="0">
                <a:solidFill>
                  <a:schemeClr val="accent1">
                    <a:lumMod val="75000"/>
                  </a:schemeClr>
                </a:solidFill>
                <a:effectLst>
                  <a:outerShdw blurRad="38100" dist="38100" dir="2700000" algn="tl">
                    <a:srgbClr val="000000">
                      <a:alpha val="43137"/>
                    </a:srgbClr>
                  </a:outerShdw>
                </a:effectLst>
              </a:rPr>
              <a:t>Suellen</a:t>
            </a:r>
            <a:r>
              <a:rPr lang="en-US" sz="2400" b="1" dirty="0" smtClean="0">
                <a:solidFill>
                  <a:schemeClr val="accent1">
                    <a:lumMod val="75000"/>
                  </a:schemeClr>
                </a:solidFill>
                <a:effectLst>
                  <a:outerShdw blurRad="38100" dist="38100" dir="2700000" algn="tl">
                    <a:srgbClr val="000000">
                      <a:alpha val="43137"/>
                    </a:srgbClr>
                  </a:outerShdw>
                </a:effectLst>
              </a:rPr>
              <a:t> Eichman</a:t>
            </a:r>
          </a:p>
          <a:p>
            <a:pPr algn="ctr"/>
            <a:r>
              <a:rPr lang="en-US" sz="2400" b="1" dirty="0" smtClean="0">
                <a:solidFill>
                  <a:schemeClr val="accent1">
                    <a:lumMod val="75000"/>
                  </a:schemeClr>
                </a:solidFill>
                <a:effectLst>
                  <a:outerShdw blurRad="38100" dist="38100" dir="2700000" algn="tl">
                    <a:srgbClr val="000000">
                      <a:alpha val="43137"/>
                    </a:srgbClr>
                  </a:outerShdw>
                </a:effectLst>
              </a:rPr>
              <a:t>Eichman Insurance Services</a:t>
            </a:r>
          </a:p>
          <a:p>
            <a:pPr algn="ctr"/>
            <a:endParaRPr lang="en-US" sz="2400" b="1" dirty="0" smtClean="0">
              <a:solidFill>
                <a:schemeClr val="accent1">
                  <a:lumMod val="75000"/>
                </a:schemeClr>
              </a:solidFill>
              <a:effectLst>
                <a:outerShdw blurRad="38100" dist="38100" dir="2700000" algn="tl">
                  <a:srgbClr val="000000">
                    <a:alpha val="43137"/>
                  </a:srgbClr>
                </a:outerShdw>
              </a:effectLst>
            </a:endParaRPr>
          </a:p>
          <a:p>
            <a:pPr algn="ctr"/>
            <a:r>
              <a:rPr lang="en-US" sz="2400" b="1" dirty="0" smtClean="0">
                <a:solidFill>
                  <a:schemeClr val="accent1">
                    <a:lumMod val="75000"/>
                  </a:schemeClr>
                </a:solidFill>
                <a:effectLst>
                  <a:outerShdw blurRad="38100" dist="38100" dir="2700000" algn="tl">
                    <a:srgbClr val="000000">
                      <a:alpha val="43137"/>
                    </a:srgbClr>
                  </a:outerShdw>
                </a:effectLst>
              </a:rPr>
              <a:t>760-230-6157, seichman@farmersagent.com</a:t>
            </a:r>
            <a:endParaRPr lang="en-US" sz="2400" b="1" dirty="0">
              <a:solidFill>
                <a:schemeClr val="accent1">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u="sng" dirty="0" smtClean="0"/>
              <a:t>Personal property</a:t>
            </a:r>
            <a:r>
              <a:rPr lang="en-US" dirty="0" smtClean="0"/>
              <a:t>- provides replacement without depreciation (make sure </a:t>
            </a:r>
            <a:r>
              <a:rPr lang="en-US" u="sng" dirty="0" smtClean="0"/>
              <a:t>replacement cost</a:t>
            </a:r>
            <a:r>
              <a:rPr lang="en-US" dirty="0" smtClean="0"/>
              <a:t> is endorsed) for clothing, furniture, computers, etc…</a:t>
            </a:r>
          </a:p>
          <a:p>
            <a:r>
              <a:rPr lang="en-US" u="sng" dirty="0" smtClean="0"/>
              <a:t>Personal Liability</a:t>
            </a:r>
            <a:r>
              <a:rPr lang="en-US" dirty="0" smtClean="0"/>
              <a:t>- protects the renter if they set the home on fire by accident or have a party and someone slips and falls.  This creates another line of defense to protect the landlord.  2 insurance policies in place are better than 1. </a:t>
            </a:r>
          </a:p>
          <a:p>
            <a:r>
              <a:rPr lang="en-US" dirty="0" smtClean="0"/>
              <a:t>Also, have the property management company added as an </a:t>
            </a:r>
            <a:r>
              <a:rPr lang="en-US" u="sng" dirty="0" smtClean="0"/>
              <a:t>additional insured</a:t>
            </a:r>
            <a:r>
              <a:rPr lang="en-US" dirty="0" smtClean="0"/>
              <a:t> on the rented property.</a:t>
            </a:r>
            <a:endParaRPr lang="en-US" dirty="0"/>
          </a:p>
        </p:txBody>
      </p:sp>
      <p:sp>
        <p:nvSpPr>
          <p:cNvPr id="3" name="Title 2"/>
          <p:cNvSpPr>
            <a:spLocks noGrp="1"/>
          </p:cNvSpPr>
          <p:nvPr>
            <p:ph type="title"/>
          </p:nvPr>
        </p:nvSpPr>
        <p:spPr/>
        <p:txBody>
          <a:bodyPr/>
          <a:lstStyle/>
          <a:p>
            <a:r>
              <a:rPr lang="en-US" dirty="0" smtClean="0"/>
              <a:t>Renters Insurance (continued)</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u="sng" dirty="0" smtClean="0"/>
              <a:t>Loss of Use</a:t>
            </a:r>
            <a:r>
              <a:rPr lang="en-US" dirty="0" smtClean="0"/>
              <a:t>- provides the </a:t>
            </a:r>
            <a:r>
              <a:rPr lang="en-US" dirty="0" smtClean="0"/>
              <a:t>renter/tenant </a:t>
            </a:r>
            <a:r>
              <a:rPr lang="en-US" dirty="0" smtClean="0"/>
              <a:t>with funds to live elsewhere while the home is being repaired for a covered loss.  </a:t>
            </a:r>
          </a:p>
          <a:p>
            <a:endParaRPr lang="en-US" dirty="0" smtClean="0"/>
          </a:p>
          <a:p>
            <a:r>
              <a:rPr lang="en-US" dirty="0" smtClean="0"/>
              <a:t>This helps to financially alleviate any responsibility of the landlord to pay the renter to live elsewhere.</a:t>
            </a:r>
          </a:p>
          <a:p>
            <a:endParaRPr lang="en-US" dirty="0" smtClean="0"/>
          </a:p>
          <a:p>
            <a:r>
              <a:rPr lang="en-US" u="sng" dirty="0" smtClean="0"/>
              <a:t>Guest Medical</a:t>
            </a:r>
            <a:r>
              <a:rPr lang="en-US" dirty="0" smtClean="0"/>
              <a:t>- coverage for necessary medical expenses incurred by guest.</a:t>
            </a:r>
            <a:endParaRPr lang="en-US" u="sng" dirty="0"/>
          </a:p>
        </p:txBody>
      </p:sp>
      <p:sp>
        <p:nvSpPr>
          <p:cNvPr id="3" name="Title 2"/>
          <p:cNvSpPr>
            <a:spLocks noGrp="1"/>
          </p:cNvSpPr>
          <p:nvPr>
            <p:ph type="title"/>
          </p:nvPr>
        </p:nvSpPr>
        <p:spPr/>
        <p:txBody>
          <a:bodyPr/>
          <a:lstStyle/>
          <a:p>
            <a:r>
              <a:rPr lang="en-US" dirty="0" smtClean="0"/>
              <a:t>Renters Insurance (continued)</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Questions about Landlord and Renters Insurance?</a:t>
            </a:r>
            <a:endParaRPr lang="en-US" dirty="0"/>
          </a:p>
        </p:txBody>
      </p:sp>
      <p:pic>
        <p:nvPicPr>
          <p:cNvPr id="1026" name="Picture 2" descr="C:\Users\Eichman\AppData\Local\Microsoft\Windows\Temporary Internet Files\Content.IE5\L232CB1Y\MC900434411[1].wmf"/>
          <p:cNvPicPr>
            <a:picLocks noGrp="1" noChangeAspect="1" noChangeArrowheads="1"/>
          </p:cNvPicPr>
          <p:nvPr>
            <p:ph idx="1"/>
          </p:nvPr>
        </p:nvPicPr>
        <p:blipFill>
          <a:blip r:embed="rId3" cstate="print"/>
          <a:srcRect/>
          <a:stretch>
            <a:fillRect/>
          </a:stretch>
        </p:blipFill>
        <p:spPr bwMode="auto">
          <a:xfrm>
            <a:off x="2819400" y="1772444"/>
            <a:ext cx="3581400" cy="40290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What protections do Property Managers need?</a:t>
            </a:r>
          </a:p>
          <a:p>
            <a:endParaRPr lang="en-US" dirty="0" smtClean="0"/>
          </a:p>
          <a:p>
            <a:r>
              <a:rPr lang="en-US" dirty="0" smtClean="0"/>
              <a:t>While the insurance needs are in many ways similar to other businesses-property, liability, work comp, group health- there are many distinctive insurance considerations as well, including…</a:t>
            </a:r>
            <a:endParaRPr lang="en-US" dirty="0"/>
          </a:p>
        </p:txBody>
      </p:sp>
      <p:sp>
        <p:nvSpPr>
          <p:cNvPr id="3" name="Title 2"/>
          <p:cNvSpPr>
            <a:spLocks noGrp="1"/>
          </p:cNvSpPr>
          <p:nvPr>
            <p:ph type="title"/>
          </p:nvPr>
        </p:nvSpPr>
        <p:spPr/>
        <p:txBody>
          <a:bodyPr>
            <a:normAutofit fontScale="90000"/>
          </a:bodyPr>
          <a:lstStyle/>
          <a:p>
            <a:r>
              <a:rPr lang="en-US" dirty="0" smtClean="0"/>
              <a:t>Property Management Insurance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u="sng" dirty="0" smtClean="0"/>
              <a:t>Tenant </a:t>
            </a:r>
            <a:r>
              <a:rPr lang="en-US" u="sng" dirty="0" smtClean="0"/>
              <a:t>Discrimination Insurance</a:t>
            </a:r>
            <a:r>
              <a:rPr lang="en-US" dirty="0" smtClean="0"/>
              <a:t>: Managers are covered when current, prospective or former tenants allege wrongful discrimination.</a:t>
            </a:r>
          </a:p>
          <a:p>
            <a:r>
              <a:rPr lang="en-US" u="sng" dirty="0" smtClean="0"/>
              <a:t>Errors </a:t>
            </a:r>
            <a:r>
              <a:rPr lang="en-US" u="sng" dirty="0" smtClean="0"/>
              <a:t>and Omissions Insurance (professional liability)</a:t>
            </a:r>
            <a:r>
              <a:rPr lang="en-US" dirty="0" smtClean="0"/>
              <a:t>: Protects property managers against liability stemming from a variety of client/tenant financial losses, including failure to perform</a:t>
            </a:r>
            <a:r>
              <a:rPr lang="en-US" dirty="0" smtClean="0"/>
              <a:t>.</a:t>
            </a:r>
          </a:p>
          <a:p>
            <a:r>
              <a:rPr lang="en-US" u="sng" dirty="0" smtClean="0"/>
              <a:t>Hired and Non-Owned Auto</a:t>
            </a:r>
            <a:r>
              <a:rPr lang="en-US" dirty="0" smtClean="0"/>
              <a:t>: provides additional liability for your employees when using their personal car or you rent a vehicle for business use. This is an endorsement to your business policy.</a:t>
            </a:r>
            <a:endParaRPr lang="en-US" dirty="0" smtClean="0"/>
          </a:p>
          <a:p>
            <a:endParaRPr lang="en-US" dirty="0" smtClean="0"/>
          </a:p>
          <a:p>
            <a:endParaRPr lang="en-US" dirty="0"/>
          </a:p>
        </p:txBody>
      </p:sp>
      <p:sp>
        <p:nvSpPr>
          <p:cNvPr id="3" name="Title 2"/>
          <p:cNvSpPr>
            <a:spLocks noGrp="1"/>
          </p:cNvSpPr>
          <p:nvPr>
            <p:ph type="title"/>
          </p:nvPr>
        </p:nvSpPr>
        <p:spPr/>
        <p:txBody>
          <a:bodyPr>
            <a:normAutofit fontScale="90000"/>
          </a:bodyPr>
          <a:lstStyle/>
          <a:p>
            <a:r>
              <a:rPr lang="en-US" dirty="0" smtClean="0"/>
              <a:t>Property Management Insurance (continued)</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u="sng" dirty="0" smtClean="0"/>
              <a:t>Employment Practice Liability</a:t>
            </a:r>
            <a:r>
              <a:rPr lang="en-US" dirty="0" smtClean="0"/>
              <a:t> Insurance: </a:t>
            </a:r>
          </a:p>
          <a:p>
            <a:endParaRPr lang="en-US" dirty="0" smtClean="0"/>
          </a:p>
          <a:p>
            <a:r>
              <a:rPr lang="en-US" dirty="0" smtClean="0"/>
              <a:t>Defense and indemnity losses involving litigation that could arise from past, present and even prospective employer/employee relationships.</a:t>
            </a:r>
          </a:p>
          <a:p>
            <a:endParaRPr lang="en-US" dirty="0" smtClean="0"/>
          </a:p>
          <a:p>
            <a:r>
              <a:rPr lang="en-US" u="sng" dirty="0" smtClean="0"/>
              <a:t>Network Security &amp; Privacy Insurance &amp; Multi-Media Insurance</a:t>
            </a:r>
            <a:r>
              <a:rPr lang="en-US" dirty="0" smtClean="0"/>
              <a:t>:</a:t>
            </a:r>
          </a:p>
          <a:p>
            <a:endParaRPr lang="en-US" dirty="0" smtClean="0"/>
          </a:p>
          <a:p>
            <a:r>
              <a:rPr lang="en-US" dirty="0" smtClean="0"/>
              <a:t>Coverage for online &amp; offline info., virus attacks, denial of service, copyright infringement, libel/slander, false advertising, etc…</a:t>
            </a:r>
          </a:p>
          <a:p>
            <a:endParaRPr lang="en-US" dirty="0"/>
          </a:p>
        </p:txBody>
      </p:sp>
      <p:sp>
        <p:nvSpPr>
          <p:cNvPr id="3" name="Title 2"/>
          <p:cNvSpPr>
            <a:spLocks noGrp="1"/>
          </p:cNvSpPr>
          <p:nvPr>
            <p:ph type="title"/>
          </p:nvPr>
        </p:nvSpPr>
        <p:spPr/>
        <p:txBody>
          <a:bodyPr>
            <a:normAutofit fontScale="90000"/>
          </a:bodyPr>
          <a:lstStyle/>
          <a:p>
            <a:r>
              <a:rPr lang="en-US" dirty="0" smtClean="0"/>
              <a:t>Property Management Insurance (continued)</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Questions about Property Management Insurance?</a:t>
            </a:r>
            <a:endParaRPr lang="en-US" dirty="0"/>
          </a:p>
        </p:txBody>
      </p:sp>
      <p:pic>
        <p:nvPicPr>
          <p:cNvPr id="2050" name="Picture 2" descr="C:\Users\Eichman\AppData\Local\Microsoft\Windows\Temporary Internet Files\Content.IE5\L232CB1Y\MC900434411[1].wmf"/>
          <p:cNvPicPr>
            <a:picLocks noGrp="1" noChangeAspect="1" noChangeArrowheads="1"/>
          </p:cNvPicPr>
          <p:nvPr>
            <p:ph idx="1"/>
          </p:nvPr>
        </p:nvPicPr>
        <p:blipFill>
          <a:blip r:embed="rId3" cstate="print"/>
          <a:srcRect/>
          <a:stretch>
            <a:fillRect/>
          </a:stretch>
        </p:blipFill>
        <p:spPr bwMode="auto">
          <a:xfrm>
            <a:off x="2937228" y="1905000"/>
            <a:ext cx="3768372" cy="423941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 with insurance professionals that are versed in property management and </a:t>
            </a:r>
            <a:r>
              <a:rPr lang="en-US" dirty="0" smtClean="0"/>
              <a:t>those that participate </a:t>
            </a:r>
            <a:r>
              <a:rPr lang="en-US" dirty="0" smtClean="0"/>
              <a:t>in trade organizations in your profession.</a:t>
            </a:r>
          </a:p>
          <a:p>
            <a:r>
              <a:rPr lang="en-US" dirty="0" smtClean="0"/>
              <a:t>Work with an insurance professional that understands Condominium Homeowners Associations.  The insurance is more complex and the insurance agent must understand how to help your clients (landlords and tenants alike).</a:t>
            </a:r>
            <a:endParaRPr lang="en-US" dirty="0"/>
          </a:p>
        </p:txBody>
      </p:sp>
      <p:sp>
        <p:nvSpPr>
          <p:cNvPr id="3" name="Title 2"/>
          <p:cNvSpPr>
            <a:spLocks noGrp="1"/>
          </p:cNvSpPr>
          <p:nvPr>
            <p:ph type="title"/>
          </p:nvPr>
        </p:nvSpPr>
        <p:spPr/>
        <p:txBody>
          <a:bodyPr/>
          <a:lstStyle/>
          <a:p>
            <a:r>
              <a:rPr lang="en-US" dirty="0" smtClean="0"/>
              <a:t>Helpful Tips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Always get a copy of the certificates of insurance from any vendor you work with and </a:t>
            </a:r>
            <a:r>
              <a:rPr lang="en-US" u="sng" dirty="0" smtClean="0"/>
              <a:t>call the insurance company</a:t>
            </a:r>
            <a:r>
              <a:rPr lang="en-US" dirty="0" smtClean="0"/>
              <a:t> to make sure the policy is in force.  </a:t>
            </a:r>
          </a:p>
          <a:p>
            <a:endParaRPr lang="en-US" dirty="0" smtClean="0"/>
          </a:p>
          <a:p>
            <a:r>
              <a:rPr lang="en-US" dirty="0" smtClean="0"/>
              <a:t>Water damage can be expensive.  Having a plan in effect to inspect properties (within the law) can help alleviate potential claims that are possibly denied.  It’s imperative that your tenants know to contact you immediately after a water loss or if they discover any maintenance issue. Provide them with a water/fire restoration company at the </a:t>
            </a:r>
            <a:r>
              <a:rPr lang="en-US" dirty="0" smtClean="0"/>
              <a:t>inception of the lease.</a:t>
            </a:r>
            <a:endParaRPr lang="en-US" dirty="0"/>
          </a:p>
        </p:txBody>
      </p:sp>
      <p:sp>
        <p:nvSpPr>
          <p:cNvPr id="3" name="Title 2"/>
          <p:cNvSpPr>
            <a:spLocks noGrp="1"/>
          </p:cNvSpPr>
          <p:nvPr>
            <p:ph type="title"/>
          </p:nvPr>
        </p:nvSpPr>
        <p:spPr/>
        <p:txBody>
          <a:bodyPr/>
          <a:lstStyle/>
          <a:p>
            <a:r>
              <a:rPr lang="en-US" dirty="0" smtClean="0"/>
              <a:t>Helpful Tips (continued)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Establish a policy that every tenant provide renters insurance at the inception of the lease. Check your State laws to make sure you are in compliance. </a:t>
            </a:r>
          </a:p>
          <a:p>
            <a:endParaRPr lang="en-US" dirty="0" smtClean="0"/>
          </a:p>
          <a:p>
            <a:r>
              <a:rPr lang="en-US" dirty="0" smtClean="0"/>
              <a:t>Establish a policy that every Landlord has a Landlord policy in force as well…make sure the policy is rated non-owner occupied.  Many owners not know that they need to change the policy type from owner occupied to non-owner occupied.</a:t>
            </a:r>
            <a:endParaRPr lang="en-US" dirty="0"/>
          </a:p>
        </p:txBody>
      </p:sp>
      <p:sp>
        <p:nvSpPr>
          <p:cNvPr id="3" name="Title 2"/>
          <p:cNvSpPr>
            <a:spLocks noGrp="1"/>
          </p:cNvSpPr>
          <p:nvPr>
            <p:ph type="title"/>
          </p:nvPr>
        </p:nvSpPr>
        <p:spPr/>
        <p:txBody>
          <a:bodyPr/>
          <a:lstStyle/>
          <a:p>
            <a:r>
              <a:rPr lang="en-US" dirty="0" smtClean="0"/>
              <a:t>Helpful Tips (continued)</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400" b="1" dirty="0" smtClean="0">
                <a:effectLst>
                  <a:outerShdw blurRad="38100" dist="38100" dir="2700000" algn="tl">
                    <a:srgbClr val="000000">
                      <a:alpha val="43137"/>
                    </a:srgbClr>
                  </a:outerShdw>
                </a:effectLst>
              </a:rPr>
              <a:t>Insurance</a:t>
            </a:r>
            <a:r>
              <a:rPr lang="en-US" sz="2400" dirty="0" smtClean="0">
                <a:effectLst>
                  <a:outerShdw blurRad="38100" dist="38100" dir="2700000" algn="tl">
                    <a:srgbClr val="000000">
                      <a:alpha val="43137"/>
                    </a:srgbClr>
                  </a:outerShdw>
                </a:effectLst>
              </a:rPr>
              <a:t> is the equitable transfer of the risk of a loss, from one entity to another in exchange for payment. It is a form of risk management primarily used to hedge against the risk of a contingent, uncertain loss.</a:t>
            </a:r>
          </a:p>
          <a:p>
            <a:endParaRPr lang="en-US" sz="2400" dirty="0" smtClean="0">
              <a:effectLst>
                <a:outerShdw blurRad="38100" dist="38100" dir="2700000" algn="tl">
                  <a:srgbClr val="000000">
                    <a:alpha val="43137"/>
                  </a:srgbClr>
                </a:outerShdw>
              </a:effectLst>
            </a:endParaRPr>
          </a:p>
          <a:p>
            <a:r>
              <a:rPr lang="en-US" sz="2400" dirty="0" smtClean="0">
                <a:effectLst>
                  <a:outerShdw blurRad="38100" dist="38100" dir="2700000" algn="tl">
                    <a:srgbClr val="000000">
                      <a:alpha val="43137"/>
                    </a:srgbClr>
                  </a:outerShdw>
                </a:effectLst>
              </a:rPr>
              <a:t>The early methods of transferring or distributing risk were practiced by Chinese and Babylonian traders as long ago as the 3rd and 2nd millennia BC, respectively. Chinese merchants travelling treacherous river rapids would redistribute their wares across many vessels to limit the loss due to any single vessel's capsizing. The Babylonians developed a system which was recorded in the famous Code of Hammurabi, c. 1750 BC, and practiced by early Mediterranean sailing merchants. If a merchant received a loan to fund his shipment, he would pay the lender an additional sum in exchange for the lender's guarantee to cancel the loan should the shipment be stolen or lost at sea.</a:t>
            </a:r>
          </a:p>
          <a:p>
            <a:endParaRPr lang="en-US" dirty="0"/>
          </a:p>
        </p:txBody>
      </p:sp>
      <p:sp>
        <p:nvSpPr>
          <p:cNvPr id="3" name="Title 2"/>
          <p:cNvSpPr>
            <a:spLocks noGrp="1"/>
          </p:cNvSpPr>
          <p:nvPr>
            <p:ph type="title"/>
          </p:nvPr>
        </p:nvSpPr>
        <p:spPr/>
        <p:txBody>
          <a:bodyPr/>
          <a:lstStyle/>
          <a:p>
            <a:r>
              <a:rPr lang="en-US" dirty="0" smtClean="0"/>
              <a:t>What Is Insurance?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owner of the property offers their residence to tenants for 2 reasons:</a:t>
            </a:r>
          </a:p>
          <a:p>
            <a:endParaRPr lang="en-US" dirty="0" smtClean="0"/>
          </a:p>
          <a:p>
            <a:r>
              <a:rPr lang="en-US" dirty="0" smtClean="0"/>
              <a:t>Make a profit</a:t>
            </a:r>
          </a:p>
          <a:p>
            <a:endParaRPr lang="en-US" dirty="0" smtClean="0"/>
          </a:p>
          <a:p>
            <a:r>
              <a:rPr lang="en-US" dirty="0" smtClean="0"/>
              <a:t>Protect their assets</a:t>
            </a:r>
          </a:p>
        </p:txBody>
      </p:sp>
      <p:sp>
        <p:nvSpPr>
          <p:cNvPr id="3" name="Title 2"/>
          <p:cNvSpPr>
            <a:spLocks noGrp="1"/>
          </p:cNvSpPr>
          <p:nvPr>
            <p:ph type="title"/>
          </p:nvPr>
        </p:nvSpPr>
        <p:spPr/>
        <p:txBody>
          <a:bodyPr/>
          <a:lstStyle/>
          <a:p>
            <a:r>
              <a:rPr lang="en-US" dirty="0" smtClean="0"/>
              <a:t>Landlord Insurance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endParaRPr lang="en-US" dirty="0" smtClean="0"/>
          </a:p>
          <a:p>
            <a:r>
              <a:rPr lang="en-US" dirty="0" smtClean="0"/>
              <a:t>The dwelling is usually covered by the following:</a:t>
            </a:r>
          </a:p>
          <a:p>
            <a:pPr>
              <a:buNone/>
            </a:pPr>
            <a:r>
              <a:rPr lang="en-US" dirty="0" smtClean="0"/>
              <a:t>  </a:t>
            </a:r>
          </a:p>
          <a:p>
            <a:pPr>
              <a:buNone/>
            </a:pPr>
            <a:r>
              <a:rPr lang="en-US" dirty="0" smtClean="0"/>
              <a:t>   Theft, fire, lightning, windstorm, hail, riot, civil commotion, falling objects, aircraft, vehicles, smoke (sudden &amp; accidental), vandalism, weight of snow, ice or sleet and sudden &amp; accidental discharge or overflow of water.</a:t>
            </a:r>
          </a:p>
          <a:p>
            <a:pPr>
              <a:buNone/>
            </a:pPr>
            <a:endParaRPr lang="en-US" dirty="0" smtClean="0"/>
          </a:p>
          <a:p>
            <a:r>
              <a:rPr lang="en-US" dirty="0" smtClean="0"/>
              <a:t>Wear and tear and maintenance issues are NOT COVERED.</a:t>
            </a:r>
            <a:endParaRPr lang="en-US" dirty="0"/>
          </a:p>
        </p:txBody>
      </p:sp>
      <p:sp>
        <p:nvSpPr>
          <p:cNvPr id="3" name="Title 2"/>
          <p:cNvSpPr>
            <a:spLocks noGrp="1"/>
          </p:cNvSpPr>
          <p:nvPr>
            <p:ph type="title"/>
          </p:nvPr>
        </p:nvSpPr>
        <p:spPr/>
        <p:txBody>
          <a:bodyPr>
            <a:normAutofit fontScale="90000"/>
          </a:bodyPr>
          <a:lstStyle/>
          <a:p>
            <a:r>
              <a:rPr lang="en-US" dirty="0" smtClean="0"/>
              <a:t>Protecting a Landlord’s Asset with an Insurance Policy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Your owners are covered for damages resulting from bodily injury, personal injury or property damage arising out of the</a:t>
            </a:r>
          </a:p>
          <a:p>
            <a:pPr>
              <a:buNone/>
            </a:pPr>
            <a:r>
              <a:rPr lang="en-US" dirty="0" smtClean="0"/>
              <a:t>  ownership, maintenance or use of a rental</a:t>
            </a:r>
          </a:p>
          <a:p>
            <a:pPr>
              <a:buNone/>
            </a:pPr>
            <a:r>
              <a:rPr lang="en-US" dirty="0" smtClean="0"/>
              <a:t>  dwelling.</a:t>
            </a:r>
          </a:p>
          <a:p>
            <a:pPr>
              <a:buNone/>
            </a:pPr>
            <a:endParaRPr lang="en-US" dirty="0" smtClean="0"/>
          </a:p>
          <a:p>
            <a:r>
              <a:rPr lang="en-US" dirty="0" smtClean="0"/>
              <a:t>Minimum Liability </a:t>
            </a:r>
            <a:r>
              <a:rPr lang="en-US" dirty="0" smtClean="0"/>
              <a:t>recommendation is $300,000, but $500,000 is better and $1,000,000 or an Umbrella policy with $1,000,000 minimum </a:t>
            </a:r>
            <a:r>
              <a:rPr lang="en-US" dirty="0" smtClean="0"/>
              <a:t>is better.</a:t>
            </a:r>
            <a:endParaRPr lang="en-US" dirty="0" smtClean="0"/>
          </a:p>
          <a:p>
            <a:pPr>
              <a:buNone/>
            </a:pPr>
            <a:endParaRPr lang="en-US" dirty="0" smtClean="0"/>
          </a:p>
        </p:txBody>
      </p:sp>
      <p:sp>
        <p:nvSpPr>
          <p:cNvPr id="3" name="Title 2"/>
          <p:cNvSpPr>
            <a:spLocks noGrp="1"/>
          </p:cNvSpPr>
          <p:nvPr>
            <p:ph type="title"/>
          </p:nvPr>
        </p:nvSpPr>
        <p:spPr/>
        <p:txBody>
          <a:bodyPr/>
          <a:lstStyle/>
          <a:p>
            <a:r>
              <a:rPr lang="en-US" dirty="0" smtClean="0"/>
              <a:t>Landlord Liability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u="sng" dirty="0" smtClean="0"/>
              <a:t>Additional Insured Endorsement</a:t>
            </a:r>
          </a:p>
          <a:p>
            <a:endParaRPr lang="en-US" dirty="0" smtClean="0"/>
          </a:p>
          <a:p>
            <a:r>
              <a:rPr lang="en-US" dirty="0" smtClean="0"/>
              <a:t>Work with an insurance company/agent that can add the property management company on the landlord policy as an </a:t>
            </a:r>
            <a:r>
              <a:rPr lang="en-US" u="sng" dirty="0" smtClean="0"/>
              <a:t>additional insured </a:t>
            </a:r>
            <a:r>
              <a:rPr lang="en-US" dirty="0" smtClean="0"/>
              <a:t>(not an additional interest </a:t>
            </a:r>
            <a:r>
              <a:rPr lang="en-US" dirty="0" smtClean="0"/>
              <a:t>which the management company </a:t>
            </a:r>
            <a:r>
              <a:rPr lang="en-US" dirty="0" smtClean="0"/>
              <a:t>is only notified when a policy cancels or a major change is </a:t>
            </a:r>
            <a:r>
              <a:rPr lang="en-US" dirty="0" smtClean="0"/>
              <a:t>made to the policy).</a:t>
            </a:r>
            <a:endParaRPr lang="en-US" dirty="0" smtClean="0"/>
          </a:p>
          <a:p>
            <a:endParaRPr lang="en-US" dirty="0" smtClean="0"/>
          </a:p>
          <a:p>
            <a:r>
              <a:rPr lang="en-US" dirty="0" smtClean="0"/>
              <a:t>An </a:t>
            </a:r>
            <a:r>
              <a:rPr lang="en-US" u="sng" dirty="0" smtClean="0"/>
              <a:t>additional insured</a:t>
            </a:r>
            <a:r>
              <a:rPr lang="en-US" dirty="0" smtClean="0"/>
              <a:t> rider extends the liability from the landlord policy to the property management company. An extra layer of protection.</a:t>
            </a:r>
            <a:endParaRPr lang="en-US" dirty="0"/>
          </a:p>
        </p:txBody>
      </p:sp>
      <p:sp>
        <p:nvSpPr>
          <p:cNvPr id="3" name="Title 2"/>
          <p:cNvSpPr>
            <a:spLocks noGrp="1"/>
          </p:cNvSpPr>
          <p:nvPr>
            <p:ph type="title"/>
          </p:nvPr>
        </p:nvSpPr>
        <p:spPr/>
        <p:txBody>
          <a:bodyPr/>
          <a:lstStyle/>
          <a:p>
            <a:r>
              <a:rPr lang="en-US" dirty="0" smtClean="0"/>
              <a:t>Landlord Liability (continued)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Personal Property</a:t>
            </a:r>
          </a:p>
          <a:p>
            <a:pPr>
              <a:buNone/>
            </a:pPr>
            <a:endParaRPr lang="en-US" dirty="0" smtClean="0"/>
          </a:p>
          <a:p>
            <a:r>
              <a:rPr lang="en-US" dirty="0" smtClean="0"/>
              <a:t>Includes free standing appliances and any non-attached personal property.</a:t>
            </a:r>
            <a:endParaRPr lang="en-US" dirty="0"/>
          </a:p>
        </p:txBody>
      </p:sp>
      <p:sp>
        <p:nvSpPr>
          <p:cNvPr id="3" name="Title 2"/>
          <p:cNvSpPr>
            <a:spLocks noGrp="1"/>
          </p:cNvSpPr>
          <p:nvPr>
            <p:ph type="title"/>
          </p:nvPr>
        </p:nvSpPr>
        <p:spPr/>
        <p:txBody>
          <a:bodyPr/>
          <a:lstStyle/>
          <a:p>
            <a:r>
              <a:rPr lang="en-US" dirty="0" smtClean="0"/>
              <a:t>Landlord Coverage (continued)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Loss of Rents</a:t>
            </a:r>
          </a:p>
          <a:p>
            <a:endParaRPr lang="en-US" dirty="0" smtClean="0"/>
          </a:p>
          <a:p>
            <a:r>
              <a:rPr lang="en-US" dirty="0" smtClean="0"/>
              <a:t>If your client experiences a loss of rents due to his or her property being unlivable as a result of a covered loss, he or she will be reimbursed for the losses.</a:t>
            </a:r>
          </a:p>
          <a:p>
            <a:endParaRPr lang="en-US" dirty="0" smtClean="0"/>
          </a:p>
          <a:p>
            <a:r>
              <a:rPr lang="en-US" dirty="0" smtClean="0"/>
              <a:t>Make sure to have at least 3-6 months minimum of rental income endorsed to the policy.</a:t>
            </a:r>
          </a:p>
        </p:txBody>
      </p:sp>
      <p:sp>
        <p:nvSpPr>
          <p:cNvPr id="3" name="Title 2"/>
          <p:cNvSpPr>
            <a:spLocks noGrp="1"/>
          </p:cNvSpPr>
          <p:nvPr>
            <p:ph type="title"/>
          </p:nvPr>
        </p:nvSpPr>
        <p:spPr/>
        <p:txBody>
          <a:bodyPr/>
          <a:lstStyle/>
          <a:p>
            <a:r>
              <a:rPr lang="en-US" dirty="0" smtClean="0"/>
              <a:t>Landlord Coverage (continued)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u="sng" dirty="0" smtClean="0"/>
              <a:t>Protection for</a:t>
            </a:r>
            <a:r>
              <a:rPr lang="en-US" dirty="0" smtClean="0"/>
              <a:t>:</a:t>
            </a:r>
          </a:p>
          <a:p>
            <a:endParaRPr lang="en-US" dirty="0" smtClean="0"/>
          </a:p>
          <a:p>
            <a:r>
              <a:rPr lang="en-US" dirty="0" smtClean="0"/>
              <a:t>Personal property coverage</a:t>
            </a:r>
          </a:p>
          <a:p>
            <a:endParaRPr lang="en-US" dirty="0" smtClean="0"/>
          </a:p>
          <a:p>
            <a:r>
              <a:rPr lang="en-US" dirty="0" smtClean="0"/>
              <a:t>Personal Liability coverage</a:t>
            </a:r>
          </a:p>
          <a:p>
            <a:endParaRPr lang="en-US" dirty="0" smtClean="0"/>
          </a:p>
          <a:p>
            <a:r>
              <a:rPr lang="en-US" dirty="0" smtClean="0"/>
              <a:t>Loss of use</a:t>
            </a:r>
          </a:p>
          <a:p>
            <a:endParaRPr lang="en-US" dirty="0" smtClean="0"/>
          </a:p>
          <a:p>
            <a:r>
              <a:rPr lang="en-US" dirty="0" smtClean="0"/>
              <a:t>Guest Medical</a:t>
            </a:r>
            <a:endParaRPr lang="en-US" dirty="0"/>
          </a:p>
        </p:txBody>
      </p:sp>
      <p:sp>
        <p:nvSpPr>
          <p:cNvPr id="3" name="Title 2"/>
          <p:cNvSpPr>
            <a:spLocks noGrp="1"/>
          </p:cNvSpPr>
          <p:nvPr>
            <p:ph type="title"/>
          </p:nvPr>
        </p:nvSpPr>
        <p:spPr/>
        <p:txBody>
          <a:bodyPr>
            <a:normAutofit fontScale="90000"/>
          </a:bodyPr>
          <a:lstStyle/>
          <a:p>
            <a:r>
              <a:rPr lang="en-US" dirty="0" smtClean="0"/>
              <a:t>Renters Insurance for the Tenant</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166</TotalTime>
  <Words>1105</Words>
  <Application>Microsoft Office PowerPoint</Application>
  <PresentationFormat>On-screen Show (4:3)</PresentationFormat>
  <Paragraphs>111</Paragraphs>
  <Slides>19</Slides>
  <Notes>18</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Concourse</vt:lpstr>
      <vt:lpstr>Property Management Insurance &amp; Liability Issues</vt:lpstr>
      <vt:lpstr>What Is Insurance?</vt:lpstr>
      <vt:lpstr>Landlord Insurance</vt:lpstr>
      <vt:lpstr>Protecting a Landlord’s Asset with an Insurance Policy</vt:lpstr>
      <vt:lpstr>Landlord Liability</vt:lpstr>
      <vt:lpstr>Landlord Liability (continued)</vt:lpstr>
      <vt:lpstr>Landlord Coverage (continued)</vt:lpstr>
      <vt:lpstr>Landlord Coverage (continued) </vt:lpstr>
      <vt:lpstr>Renters Insurance for the Tenant</vt:lpstr>
      <vt:lpstr>Renters Insurance (continued)</vt:lpstr>
      <vt:lpstr>Renters Insurance (continued)</vt:lpstr>
      <vt:lpstr>Questions about Landlord and Renters Insurance?</vt:lpstr>
      <vt:lpstr>Property Management Insurance</vt:lpstr>
      <vt:lpstr>Property Management Insurance (continued)</vt:lpstr>
      <vt:lpstr>Property Management Insurance (continued)</vt:lpstr>
      <vt:lpstr>Questions about Property Management Insurance?</vt:lpstr>
      <vt:lpstr>Helpful Tips</vt:lpstr>
      <vt:lpstr>Helpful Tips (continued)</vt:lpstr>
      <vt:lpstr>Helpful Tips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Property Management Insurance &amp; Liability Issues</dc:title>
  <dc:creator>Eichman</dc:creator>
  <cp:lastModifiedBy>Eichman</cp:lastModifiedBy>
  <cp:revision>23</cp:revision>
  <dcterms:created xsi:type="dcterms:W3CDTF">2013-10-14T21:03:40Z</dcterms:created>
  <dcterms:modified xsi:type="dcterms:W3CDTF">2013-10-16T15:36:55Z</dcterms:modified>
</cp:coreProperties>
</file>