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70" r:id="rId5"/>
    <p:sldId id="271" r:id="rId6"/>
    <p:sldId id="272" r:id="rId7"/>
    <p:sldId id="301" r:id="rId8"/>
    <p:sldId id="273" r:id="rId9"/>
    <p:sldId id="274" r:id="rId10"/>
    <p:sldId id="275" r:id="rId11"/>
    <p:sldId id="305" r:id="rId12"/>
    <p:sldId id="303" r:id="rId13"/>
    <p:sldId id="276" r:id="rId14"/>
    <p:sldId id="277" r:id="rId15"/>
    <p:sldId id="280" r:id="rId16"/>
    <p:sldId id="281" r:id="rId17"/>
    <p:sldId id="302" r:id="rId18"/>
    <p:sldId id="283" r:id="rId19"/>
    <p:sldId id="282" r:id="rId20"/>
    <p:sldId id="284" r:id="rId21"/>
    <p:sldId id="285" r:id="rId22"/>
    <p:sldId id="288" r:id="rId23"/>
    <p:sldId id="304" r:id="rId24"/>
    <p:sldId id="289" r:id="rId25"/>
    <p:sldId id="290" r:id="rId26"/>
    <p:sldId id="287" r:id="rId27"/>
    <p:sldId id="286" r:id="rId28"/>
    <p:sldId id="294" r:id="rId29"/>
    <p:sldId id="292" r:id="rId30"/>
    <p:sldId id="293" r:id="rId31"/>
    <p:sldId id="265" r:id="rId32"/>
    <p:sldId id="267" r:id="rId33"/>
    <p:sldId id="266" r:id="rId34"/>
    <p:sldId id="296" r:id="rId35"/>
    <p:sldId id="262" r:id="rId36"/>
    <p:sldId id="298" r:id="rId37"/>
    <p:sldId id="299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5304"/>
  </p:normalViewPr>
  <p:slideViewPr>
    <p:cSldViewPr>
      <p:cViewPr>
        <p:scale>
          <a:sx n="120" d="100"/>
          <a:sy n="12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272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444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1750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2350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#  of Doors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81376"/>
        <c:axId val="49799552"/>
      </c:barChart>
      <c:catAx>
        <c:axId val="4978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99552"/>
        <c:crosses val="autoZero"/>
        <c:auto val="1"/>
        <c:lblAlgn val="ctr"/>
        <c:lblOffset val="100"/>
        <c:noMultiLvlLbl val="0"/>
      </c:catAx>
      <c:valAx>
        <c:axId val="497995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97813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Google Views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643</c:v>
                </c:pt>
                <c:pt idx="1">
                  <c:v>822</c:v>
                </c:pt>
                <c:pt idx="2">
                  <c:v>1031</c:v>
                </c:pt>
                <c:pt idx="3">
                  <c:v>878</c:v>
                </c:pt>
                <c:pt idx="4">
                  <c:v>985</c:v>
                </c:pt>
                <c:pt idx="5">
                  <c:v>965</c:v>
                </c:pt>
                <c:pt idx="6">
                  <c:v>916</c:v>
                </c:pt>
                <c:pt idx="7">
                  <c:v>716</c:v>
                </c:pt>
                <c:pt idx="8">
                  <c:v>682</c:v>
                </c:pt>
                <c:pt idx="9">
                  <c:v>891</c:v>
                </c:pt>
                <c:pt idx="10">
                  <c:v>673</c:v>
                </c:pt>
                <c:pt idx="11">
                  <c:v>1128</c:v>
                </c:pt>
                <c:pt idx="12">
                  <c:v>943</c:v>
                </c:pt>
                <c:pt idx="13">
                  <c:v>1319</c:v>
                </c:pt>
                <c:pt idx="14">
                  <c:v>1664</c:v>
                </c:pt>
                <c:pt idx="15">
                  <c:v>1436</c:v>
                </c:pt>
                <c:pt idx="16">
                  <c:v>1021</c:v>
                </c:pt>
                <c:pt idx="17">
                  <c:v>946</c:v>
                </c:pt>
                <c:pt idx="18">
                  <c:v>1030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Yelp Views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491</c:v>
                </c:pt>
                <c:pt idx="1">
                  <c:v>486</c:v>
                </c:pt>
                <c:pt idx="2">
                  <c:v>682</c:v>
                </c:pt>
                <c:pt idx="3">
                  <c:v>664</c:v>
                </c:pt>
                <c:pt idx="4">
                  <c:v>698</c:v>
                </c:pt>
                <c:pt idx="5">
                  <c:v>668</c:v>
                </c:pt>
                <c:pt idx="6">
                  <c:v>666</c:v>
                </c:pt>
                <c:pt idx="7">
                  <c:v>360</c:v>
                </c:pt>
                <c:pt idx="8">
                  <c:v>682</c:v>
                </c:pt>
                <c:pt idx="9">
                  <c:v>1275</c:v>
                </c:pt>
                <c:pt idx="10">
                  <c:v>919</c:v>
                </c:pt>
                <c:pt idx="11">
                  <c:v>950</c:v>
                </c:pt>
                <c:pt idx="12">
                  <c:v>840</c:v>
                </c:pt>
                <c:pt idx="13">
                  <c:v>544</c:v>
                </c:pt>
                <c:pt idx="14">
                  <c:v>594</c:v>
                </c:pt>
                <c:pt idx="15">
                  <c:v>725</c:v>
                </c:pt>
                <c:pt idx="16">
                  <c:v>810</c:v>
                </c:pt>
                <c:pt idx="17">
                  <c:v>919</c:v>
                </c:pt>
                <c:pt idx="18">
                  <c:v>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38720"/>
        <c:axId val="49840512"/>
      </c:lineChart>
      <c:dateAx>
        <c:axId val="49838720"/>
        <c:scaling>
          <c:orientation val="maxMin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crossAx val="49840512"/>
        <c:crosses val="max"/>
        <c:auto val="1"/>
        <c:lblOffset val="100"/>
        <c:baseTimeUnit val="days"/>
      </c:dateAx>
      <c:valAx>
        <c:axId val="49840512"/>
        <c:scaling>
          <c:orientation val="minMax"/>
          <c:min val="100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9838720"/>
        <c:crosses val="autoZero"/>
        <c:crossBetween val="between"/>
        <c:majorUnit val="200"/>
        <c:dispUnits>
          <c:builtInUnit val="thousands"/>
          <c:dispUnitsLbl>
            <c:layout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0"/>
      </c:dTable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900" b="1">
          <a:latin typeface="Century Gothic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Sheet1!$B$2:$B$20</c:f>
              <c:numCache>
                <c:formatCode>0</c:formatCode>
                <c:ptCount val="19"/>
                <c:pt idx="0">
                  <c:v>312</c:v>
                </c:pt>
                <c:pt idx="1">
                  <c:v>431</c:v>
                </c:pt>
                <c:pt idx="2">
                  <c:v>552</c:v>
                </c:pt>
                <c:pt idx="3">
                  <c:v>428</c:v>
                </c:pt>
                <c:pt idx="4">
                  <c:v>402</c:v>
                </c:pt>
                <c:pt idx="5">
                  <c:v>417</c:v>
                </c:pt>
                <c:pt idx="6">
                  <c:v>387</c:v>
                </c:pt>
                <c:pt idx="7">
                  <c:v>301</c:v>
                </c:pt>
                <c:pt idx="8">
                  <c:v>265</c:v>
                </c:pt>
                <c:pt idx="9">
                  <c:v>377</c:v>
                </c:pt>
                <c:pt idx="10">
                  <c:v>294</c:v>
                </c:pt>
                <c:pt idx="11">
                  <c:v>288</c:v>
                </c:pt>
                <c:pt idx="12">
                  <c:v>333</c:v>
                </c:pt>
                <c:pt idx="13">
                  <c:v>346</c:v>
                </c:pt>
                <c:pt idx="14">
                  <c:v>433</c:v>
                </c:pt>
                <c:pt idx="15">
                  <c:v>274</c:v>
                </c:pt>
                <c:pt idx="16">
                  <c:v>332</c:v>
                </c:pt>
                <c:pt idx="17">
                  <c:v>406</c:v>
                </c:pt>
                <c:pt idx="18">
                  <c:v>363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173</c:v>
                </c:pt>
                <c:pt idx="1">
                  <c:v>209</c:v>
                </c:pt>
                <c:pt idx="2">
                  <c:v>248</c:v>
                </c:pt>
                <c:pt idx="3">
                  <c:v>192</c:v>
                </c:pt>
                <c:pt idx="4">
                  <c:v>277</c:v>
                </c:pt>
                <c:pt idx="5">
                  <c:v>303</c:v>
                </c:pt>
                <c:pt idx="6">
                  <c:v>310</c:v>
                </c:pt>
                <c:pt idx="7">
                  <c:v>207</c:v>
                </c:pt>
                <c:pt idx="8">
                  <c:v>188</c:v>
                </c:pt>
                <c:pt idx="9">
                  <c:v>247</c:v>
                </c:pt>
                <c:pt idx="10">
                  <c:v>195</c:v>
                </c:pt>
                <c:pt idx="11">
                  <c:v>242</c:v>
                </c:pt>
                <c:pt idx="12">
                  <c:v>244</c:v>
                </c:pt>
                <c:pt idx="13">
                  <c:v>612</c:v>
                </c:pt>
                <c:pt idx="14">
                  <c:v>966</c:v>
                </c:pt>
                <c:pt idx="15">
                  <c:v>230</c:v>
                </c:pt>
                <c:pt idx="16">
                  <c:v>195</c:v>
                </c:pt>
                <c:pt idx="17">
                  <c:v>248</c:v>
                </c:pt>
                <c:pt idx="18">
                  <c:v>243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137</c:v>
                </c:pt>
                <c:pt idx="1">
                  <c:v>179</c:v>
                </c:pt>
                <c:pt idx="2">
                  <c:v>197</c:v>
                </c:pt>
                <c:pt idx="3">
                  <c:v>180</c:v>
                </c:pt>
                <c:pt idx="4">
                  <c:v>234</c:v>
                </c:pt>
                <c:pt idx="5">
                  <c:v>181</c:v>
                </c:pt>
                <c:pt idx="6">
                  <c:v>154</c:v>
                </c:pt>
                <c:pt idx="7">
                  <c:v>118</c:v>
                </c:pt>
                <c:pt idx="8">
                  <c:v>111</c:v>
                </c:pt>
                <c:pt idx="9">
                  <c:v>161</c:v>
                </c:pt>
                <c:pt idx="10">
                  <c:v>116</c:v>
                </c:pt>
                <c:pt idx="11">
                  <c:v>165</c:v>
                </c:pt>
                <c:pt idx="12">
                  <c:v>173</c:v>
                </c:pt>
                <c:pt idx="13">
                  <c:v>123</c:v>
                </c:pt>
                <c:pt idx="14">
                  <c:v>119</c:v>
                </c:pt>
                <c:pt idx="15">
                  <c:v>143</c:v>
                </c:pt>
                <c:pt idx="16">
                  <c:v>143</c:v>
                </c:pt>
                <c:pt idx="17">
                  <c:v>165</c:v>
                </c:pt>
                <c:pt idx="18">
                  <c:v>148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Referral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42108</c:v>
                </c:pt>
                <c:pt idx="1">
                  <c:v>42138</c:v>
                </c:pt>
                <c:pt idx="2">
                  <c:v>42169</c:v>
                </c:pt>
                <c:pt idx="3">
                  <c:v>42199</c:v>
                </c:pt>
                <c:pt idx="4">
                  <c:v>42230</c:v>
                </c:pt>
                <c:pt idx="5">
                  <c:v>42261</c:v>
                </c:pt>
                <c:pt idx="6">
                  <c:v>42291</c:v>
                </c:pt>
                <c:pt idx="7">
                  <c:v>42322</c:v>
                </c:pt>
                <c:pt idx="8">
                  <c:v>42352</c:v>
                </c:pt>
                <c:pt idx="9">
                  <c:v>42019</c:v>
                </c:pt>
                <c:pt idx="10">
                  <c:v>42050</c:v>
                </c:pt>
                <c:pt idx="11">
                  <c:v>42078</c:v>
                </c:pt>
                <c:pt idx="12">
                  <c:v>42109</c:v>
                </c:pt>
                <c:pt idx="13">
                  <c:v>42139</c:v>
                </c:pt>
                <c:pt idx="14">
                  <c:v>42170</c:v>
                </c:pt>
                <c:pt idx="15">
                  <c:v>42200</c:v>
                </c:pt>
                <c:pt idx="16">
                  <c:v>42231</c:v>
                </c:pt>
                <c:pt idx="17">
                  <c:v>42262</c:v>
                </c:pt>
                <c:pt idx="18">
                  <c:v>42292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21</c:v>
                </c:pt>
                <c:pt idx="1">
                  <c:v>12</c:v>
                </c:pt>
                <c:pt idx="2">
                  <c:v>34</c:v>
                </c:pt>
                <c:pt idx="3">
                  <c:v>78</c:v>
                </c:pt>
                <c:pt idx="4">
                  <c:v>72</c:v>
                </c:pt>
                <c:pt idx="5">
                  <c:v>64</c:v>
                </c:pt>
                <c:pt idx="6">
                  <c:v>65</c:v>
                </c:pt>
                <c:pt idx="7">
                  <c:v>90</c:v>
                </c:pt>
                <c:pt idx="8">
                  <c:v>115</c:v>
                </c:pt>
                <c:pt idx="9">
                  <c:v>106</c:v>
                </c:pt>
                <c:pt idx="10">
                  <c:v>68</c:v>
                </c:pt>
                <c:pt idx="11">
                  <c:v>433</c:v>
                </c:pt>
                <c:pt idx="12">
                  <c:v>193</c:v>
                </c:pt>
                <c:pt idx="13">
                  <c:v>230</c:v>
                </c:pt>
                <c:pt idx="14">
                  <c:v>146</c:v>
                </c:pt>
                <c:pt idx="15">
                  <c:v>789</c:v>
                </c:pt>
                <c:pt idx="16">
                  <c:v>351</c:v>
                </c:pt>
                <c:pt idx="17">
                  <c:v>127</c:v>
                </c:pt>
                <c:pt idx="18">
                  <c:v>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06432"/>
        <c:axId val="49908352"/>
      </c:lineChart>
      <c:dateAx>
        <c:axId val="4990643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08352"/>
        <c:crosses val="autoZero"/>
        <c:auto val="1"/>
        <c:lblOffset val="100"/>
        <c:baseTimeUnit val="days"/>
      </c:dateAx>
      <c:valAx>
        <c:axId val="49908352"/>
        <c:scaling>
          <c:orientation val="minMax"/>
          <c:max val="1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0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Housing Stock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1327128897380299"/>
                  <c:y val="8.3142388451443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781650513543894E-2"/>
                  <c:y val="-6.13602362204724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459502897261504E-2"/>
                  <c:y val="-0.169851049868766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087833854132498E-2"/>
                  <c:y val="-0.1227900262467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1950491037527"/>
                  <c:y val="4.8537401574803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SFR Detached</c:v>
                </c:pt>
                <c:pt idx="1">
                  <c:v>SFR Attached</c:v>
                </c:pt>
                <c:pt idx="2">
                  <c:v>2-4</c:v>
                </c:pt>
                <c:pt idx="3">
                  <c:v>5-9</c:v>
                </c:pt>
                <c:pt idx="4">
                  <c:v>10+</c:v>
                </c:pt>
                <c:pt idx="5">
                  <c:v>Mobile Home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7.0000000000000007E-2</c:v>
                </c:pt>
                <c:pt idx="2">
                  <c:v>0.19</c:v>
                </c:pt>
                <c:pt idx="3">
                  <c:v>0.12</c:v>
                </c:pt>
                <c:pt idx="4">
                  <c:v>0.3</c:v>
                </c:pt>
                <c:pt idx="5">
                  <c:v>0.04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RATING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Charge Too Much</c:v>
                </c:pt>
                <c:pt idx="1">
                  <c:v>They Don't Care</c:v>
                </c:pt>
                <c:pt idx="2">
                  <c:v>I Do It Better</c:v>
                </c:pt>
                <c:pt idx="3">
                  <c:v>I Enjoy It</c:v>
                </c:pt>
                <c:pt idx="4">
                  <c:v>Hidden Fee</c:v>
                </c:pt>
                <c:pt idx="5">
                  <c:v>Poor Service</c:v>
                </c:pt>
                <c:pt idx="6">
                  <c:v>Don't Trust Them</c:v>
                </c:pt>
                <c:pt idx="7">
                  <c:v>Long Contracts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4.33</c:v>
                </c:pt>
                <c:pt idx="1">
                  <c:v>4.3</c:v>
                </c:pt>
                <c:pt idx="2">
                  <c:v>4.3</c:v>
                </c:pt>
                <c:pt idx="3">
                  <c:v>3.87</c:v>
                </c:pt>
                <c:pt idx="4">
                  <c:v>3.6</c:v>
                </c:pt>
                <c:pt idx="5">
                  <c:v>3.6</c:v>
                </c:pt>
                <c:pt idx="6">
                  <c:v>3.4</c:v>
                </c:pt>
                <c:pt idx="7">
                  <c:v>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87264"/>
        <c:axId val="58964992"/>
        <c:axId val="0"/>
      </c:bar3DChart>
      <c:valAx>
        <c:axId val="58964992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Century Gothic" pitchFamily="34" charset="0"/>
              </a:defRPr>
            </a:pPr>
            <a:endParaRPr lang="en-US"/>
          </a:p>
        </c:txPr>
        <c:crossAx val="58987264"/>
        <c:crosses val="autoZero"/>
        <c:crossBetween val="between"/>
        <c:majorUnit val="1"/>
      </c:valAx>
      <c:catAx>
        <c:axId val="5898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  <c:crossAx val="5896499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RATING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No Time</c:v>
                </c:pt>
                <c:pt idx="1">
                  <c:v>Too Far Away</c:v>
                </c:pt>
                <c:pt idx="2">
                  <c:v>Better Technology</c:v>
                </c:pt>
                <c:pt idx="3">
                  <c:v>Better Reporting</c:v>
                </c:pt>
                <c:pt idx="4">
                  <c:v>They Are Better</c:v>
                </c:pt>
                <c:pt idx="5">
                  <c:v>Better Tenants</c:v>
                </c:pt>
                <c:pt idx="6">
                  <c:v>Don't Like Tenants</c:v>
                </c:pt>
                <c:pt idx="7">
                  <c:v>Too Many Laws</c:v>
                </c:pt>
                <c:pt idx="8">
                  <c:v>Reasonable Cost</c:v>
                </c:pt>
                <c:pt idx="9">
                  <c:v>No Skills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3.86</c:v>
                </c:pt>
                <c:pt idx="1">
                  <c:v>3.67</c:v>
                </c:pt>
                <c:pt idx="2">
                  <c:v>3.43</c:v>
                </c:pt>
                <c:pt idx="3">
                  <c:v>3.33</c:v>
                </c:pt>
                <c:pt idx="4">
                  <c:v>3.33</c:v>
                </c:pt>
                <c:pt idx="5">
                  <c:v>3.29</c:v>
                </c:pt>
                <c:pt idx="6">
                  <c:v>3.29</c:v>
                </c:pt>
                <c:pt idx="7">
                  <c:v>2.86</c:v>
                </c:pt>
                <c:pt idx="8">
                  <c:v>2.71</c:v>
                </c:pt>
                <c:pt idx="9">
                  <c:v>2.4300000000000002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39104"/>
        <c:axId val="59037568"/>
        <c:axId val="0"/>
      </c:bar3DChart>
      <c:valAx>
        <c:axId val="59037568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Century Gothic" pitchFamily="34" charset="0"/>
              </a:defRPr>
            </a:pPr>
            <a:endParaRPr lang="en-US"/>
          </a:p>
        </c:txPr>
        <c:crossAx val="59039104"/>
        <c:crosses val="autoZero"/>
        <c:crossBetween val="between"/>
        <c:majorUnit val="1"/>
      </c:valAx>
      <c:catAx>
        <c:axId val="5903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  <c:crossAx val="5903756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RATING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Charge Too Much</c:v>
                </c:pt>
                <c:pt idx="1">
                  <c:v>Enjoy It Doing It</c:v>
                </c:pt>
                <c:pt idx="2">
                  <c:v>Hidden Fees</c:v>
                </c:pt>
                <c:pt idx="3">
                  <c:v>Bad Service</c:v>
                </c:pt>
                <c:pt idx="4">
                  <c:v>Long Contract</c:v>
                </c:pt>
                <c:pt idx="5">
                  <c:v>Don't Trust</c:v>
                </c:pt>
                <c:pt idx="6">
                  <c:v>They Don't Care</c:v>
                </c:pt>
                <c:pt idx="7">
                  <c:v>I Do It Better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4.2</c:v>
                </c:pt>
                <c:pt idx="1">
                  <c:v>4</c:v>
                </c:pt>
                <c:pt idx="2">
                  <c:v>3.8</c:v>
                </c:pt>
                <c:pt idx="3">
                  <c:v>3.4</c:v>
                </c:pt>
                <c:pt idx="4">
                  <c:v>3</c:v>
                </c:pt>
                <c:pt idx="5">
                  <c:v>3</c:v>
                </c:pt>
                <c:pt idx="6">
                  <c:v>2.75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0209408"/>
        <c:axId val="60207872"/>
        <c:axId val="0"/>
      </c:bar3DChart>
      <c:valAx>
        <c:axId val="602078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  <c:crossAx val="60209408"/>
        <c:crosses val="autoZero"/>
        <c:crossBetween val="between"/>
        <c:majorUnit val="1"/>
      </c:valAx>
      <c:catAx>
        <c:axId val="6020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Century Gothic" pitchFamily="34" charset="0"/>
              </a:defRPr>
            </a:pPr>
            <a:endParaRPr lang="en-US"/>
          </a:p>
        </c:txPr>
        <c:crossAx val="6020787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300" b="1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Service Guarntee</c:v>
                </c:pt>
                <c:pt idx="1">
                  <c:v>Tenant Guarantee</c:v>
                </c:pt>
                <c:pt idx="2">
                  <c:v>Highly Rated</c:v>
                </c:pt>
                <c:pt idx="3">
                  <c:v>5% or Less</c:v>
                </c:pt>
                <c:pt idx="4">
                  <c:v>Never Will</c:v>
                </c:pt>
                <c:pt idx="5">
                  <c:v>Shorter Contract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</c:v>
                </c:pt>
                <c:pt idx="1">
                  <c:v>3.88</c:v>
                </c:pt>
                <c:pt idx="2">
                  <c:v>3.82</c:v>
                </c:pt>
                <c:pt idx="3">
                  <c:v>3.64</c:v>
                </c:pt>
                <c:pt idx="4">
                  <c:v>3.59</c:v>
                </c:pt>
                <c:pt idx="5">
                  <c:v>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60226560"/>
        <c:axId val="60232448"/>
        <c:axId val="0"/>
      </c:bar3DChart>
      <c:catAx>
        <c:axId val="6022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Century Gothic" pitchFamily="34" charset="0"/>
              </a:defRPr>
            </a:pPr>
            <a:endParaRPr lang="en-US"/>
          </a:p>
        </c:txPr>
        <c:crossAx val="60232448"/>
        <c:crosses val="autoZero"/>
        <c:auto val="1"/>
        <c:lblAlgn val="ctr"/>
        <c:lblOffset val="100"/>
        <c:noMultiLvlLbl val="0"/>
      </c:catAx>
      <c:valAx>
        <c:axId val="60232448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Century Gothic" pitchFamily="34" charset="0"/>
              </a:defRPr>
            </a:pPr>
            <a:endParaRPr lang="en-US"/>
          </a:p>
        </c:txPr>
        <c:crossAx val="60226560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300" b="1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0.11648</cdr:x>
      <cdr:y>0.3</cdr:y>
    </cdr:from>
    <cdr:to>
      <cdr:x>0.26881</cdr:x>
      <cdr:y>0.45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371600"/>
          <a:ext cx="1295450" cy="6858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spcBef>
              <a:spcPts val="300"/>
            </a:spcBef>
          </a:pPr>
          <a:r>
            <a:rPr lang="en-US" sz="1100" b="1" dirty="0" smtClean="0"/>
            <a:t>Only 30% of all rental properties are 10+ Units</a:t>
          </a:r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repropertymanagement.com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WE ARE A GROWTH STORY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04800" y="1524000"/>
            <a:ext cx="65532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Century Gothic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PROGRESSIVE PROPERTY MANAGEMENT, INC. started 2011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36 doors in 2011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76 doors in 2012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132 doors in 2013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272 doors in 2014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444 doors in 2015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800 door goal in 2016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3,000 BY 2020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ALL ORGANIC GROWTH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No acquisitions of other companies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They come, and stay, for our story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75% SMIPOs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Self-Managed Investment Property Owners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6 BRANCHES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3 Types  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JVs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Corporate Branches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Broker Branches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Centralized Operations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Decentralized Sales and Management</a:t>
            </a: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MANAGEMENT INCOME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rent of $2,000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fee of 5%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monthly fee of $100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Total monthly management income of $8,000 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SALES INCOME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3% of your portfolio </a:t>
            </a:r>
            <a:r>
              <a:rPr lang="en-US" sz="2500" b="1" dirty="0" smtClean="0">
                <a:latin typeface="Century Gothic" panose="020B0502020202020204" pitchFamily="34" charset="0"/>
              </a:rPr>
              <a:t>sell </a:t>
            </a:r>
            <a:r>
              <a:rPr lang="en-US" sz="2500" b="1" dirty="0">
                <a:latin typeface="Century Gothic" panose="020B0502020202020204" pitchFamily="34" charset="0"/>
              </a:rPr>
              <a:t>annually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50% will use the management company as the listing agent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sales price of $600,000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2.5% average commission</a:t>
            </a: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1 sale every 8 years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$</a:t>
            </a:r>
            <a:r>
              <a:rPr lang="en-US" sz="2500" b="1" dirty="0" smtClean="0">
                <a:latin typeface="Century Gothic" panose="020B0502020202020204" pitchFamily="34" charset="0"/>
              </a:rPr>
              <a:t>1,080 </a:t>
            </a:r>
            <a:r>
              <a:rPr lang="en-US" sz="2500" b="1" dirty="0">
                <a:latin typeface="Century Gothic" panose="020B0502020202020204" pitchFamily="34" charset="0"/>
              </a:rPr>
              <a:t>gross </a:t>
            </a:r>
            <a:r>
              <a:rPr lang="en-US" sz="2500" b="1" dirty="0" smtClean="0">
                <a:latin typeface="Century Gothic" panose="020B0502020202020204" pitchFamily="34" charset="0"/>
              </a:rPr>
              <a:t>commission (80/20)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LEASING INCOME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25% of tenants “churn” each year</a:t>
            </a:r>
            <a:endParaRPr lang="en-US" sz="2500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Tenant acquisition fee of 35% of the first month’s rent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rent of $2,000 ($700)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20% of </a:t>
            </a:r>
            <a:r>
              <a:rPr lang="en-US" sz="2500" b="1" dirty="0" smtClean="0">
                <a:latin typeface="Century Gothic" panose="020B0502020202020204" pitchFamily="34" charset="0"/>
              </a:rPr>
              <a:t>acquisition </a:t>
            </a:r>
            <a:r>
              <a:rPr lang="en-US" sz="2500" b="1" dirty="0">
                <a:latin typeface="Century Gothic" panose="020B0502020202020204" pitchFamily="34" charset="0"/>
              </a:rPr>
              <a:t>fee offered as compensation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75% of tenants use the listing agent directly</a:t>
            </a: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2 </a:t>
            </a:r>
            <a:r>
              <a:rPr lang="en-US" sz="2500" b="1" dirty="0">
                <a:latin typeface="Century Gothic" panose="020B0502020202020204" pitchFamily="34" charset="0"/>
              </a:rPr>
              <a:t>leases </a:t>
            </a:r>
            <a:r>
              <a:rPr lang="en-US" sz="2500" b="1" dirty="0" smtClean="0">
                <a:latin typeface="Century Gothic" panose="020B0502020202020204" pitchFamily="34" charset="0"/>
              </a:rPr>
              <a:t>every 8 years equals $800</a:t>
            </a:r>
            <a:endParaRPr lang="en-US" sz="25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TOTAL INCOME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Management income of </a:t>
            </a:r>
            <a:r>
              <a:rPr lang="en-US" sz="2500" b="1" dirty="0" smtClean="0">
                <a:latin typeface="Century Gothic" panose="020B0502020202020204" pitchFamily="34" charset="0"/>
              </a:rPr>
              <a:t>$8,000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Sales income of $</a:t>
            </a:r>
            <a:r>
              <a:rPr lang="en-US" sz="2500" b="1" dirty="0" smtClean="0">
                <a:latin typeface="Century Gothic" panose="020B0502020202020204" pitchFamily="34" charset="0"/>
              </a:rPr>
              <a:t>1,080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Leasing income of </a:t>
            </a:r>
            <a:r>
              <a:rPr lang="en-US" sz="2500" b="1" dirty="0" smtClean="0">
                <a:latin typeface="Century Gothic" panose="020B0502020202020204" pitchFamily="34" charset="0"/>
              </a:rPr>
              <a:t>$800 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Late fee income of </a:t>
            </a:r>
            <a:r>
              <a:rPr lang="en-US" sz="2500" b="1" dirty="0" smtClean="0">
                <a:latin typeface="Century Gothic" panose="020B0502020202020204" pitchFamily="34" charset="0"/>
              </a:rPr>
              <a:t>$200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Total income of $</a:t>
            </a:r>
            <a:r>
              <a:rPr lang="en-US" sz="2500" b="1" dirty="0" smtClean="0">
                <a:latin typeface="Century Gothic" panose="020B0502020202020204" pitchFamily="34" charset="0"/>
              </a:rPr>
              <a:t>10,800</a:t>
            </a: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If profit margin 20%, $2,160 net profit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 TRUE VALUE OF A DOOR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Monthly management income of $100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Annual income of $1,200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duration of contract of 7 years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Gross income of $8,400</a:t>
            </a: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sales income of </a:t>
            </a:r>
            <a:r>
              <a:rPr lang="en-US" sz="2500" b="1" dirty="0" smtClean="0">
                <a:latin typeface="Century Gothic" panose="020B0502020202020204" pitchFamily="34" charset="0"/>
              </a:rPr>
              <a:t>$1,080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Average leasing income of </a:t>
            </a:r>
            <a:r>
              <a:rPr lang="en-US" sz="2500" b="1" dirty="0" smtClean="0">
                <a:latin typeface="Century Gothic" panose="020B0502020202020204" pitchFamily="34" charset="0"/>
              </a:rPr>
              <a:t>$800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Late fee/posting income $200</a:t>
            </a: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Resale </a:t>
            </a:r>
            <a:r>
              <a:rPr lang="en-US" sz="2500" b="1" dirty="0">
                <a:latin typeface="Century Gothic" panose="020B0502020202020204" pitchFamily="34" charset="0"/>
              </a:rPr>
              <a:t>of door value of $</a:t>
            </a:r>
            <a:r>
              <a:rPr lang="en-US" sz="2500" b="1" dirty="0" smtClean="0">
                <a:latin typeface="Century Gothic" panose="020B0502020202020204" pitchFamily="34" charset="0"/>
              </a:rPr>
              <a:t>1,800</a:t>
            </a:r>
            <a:endParaRPr lang="en-US" sz="2500" b="1" dirty="0">
              <a:latin typeface="Century Gothic" panose="020B0502020202020204" pitchFamily="34" charset="0"/>
            </a:endParaRPr>
          </a:p>
          <a:p>
            <a:pPr lvl="1"/>
            <a:r>
              <a:rPr lang="en-US" sz="2500" b="1" dirty="0">
                <a:latin typeface="Century Gothic" panose="020B0502020202020204" pitchFamily="34" charset="0"/>
              </a:rPr>
              <a:t>TOTAL DOOR VALUE OF $</a:t>
            </a:r>
            <a:r>
              <a:rPr lang="en-US" sz="2500" b="1" dirty="0" smtClean="0">
                <a:latin typeface="Century Gothic" panose="020B0502020202020204" pitchFamily="34" charset="0"/>
              </a:rPr>
              <a:t>12,280</a:t>
            </a:r>
          </a:p>
          <a:p>
            <a:pPr lvl="1"/>
            <a:r>
              <a:rPr lang="en-US" sz="2500" b="1" dirty="0" smtClean="0">
                <a:latin typeface="Century Gothic" panose="020B0502020202020204" pitchFamily="34" charset="0"/>
              </a:rPr>
              <a:t>PROFIT PLUS RESALE VALUE OF $3,960</a:t>
            </a:r>
            <a:endParaRPr lang="en-US" sz="25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38755"/>
            <a:ext cx="3526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1 DOOR EQUALS 5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FIGURES 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837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85800"/>
            <a:ext cx="25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GROWTH IN DOORS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5400" y="4419600"/>
            <a:ext cx="731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1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042231"/>
              </p:ext>
            </p:extLst>
          </p:nvPr>
        </p:nvGraphicFramePr>
        <p:xfrm>
          <a:off x="301625" y="16002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85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THE TRENDS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9035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708" y="685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WEB LEAD SOURCES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76" y="685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SERIES OF SMALL EPIPHANIES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45076" y="1524000"/>
            <a:ext cx="4098324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300" b="1" dirty="0" smtClean="0">
                <a:solidFill>
                  <a:srgbClr val="C00000"/>
                </a:solidFill>
                <a:latin typeface="Century Gothic" pitchFamily="34" charset="0"/>
              </a:rPr>
              <a:t>HOW ABOUT THAT RECESSION?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The roller coaster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real estate business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latin typeface="Century Gothic" pitchFamily="34" charset="0"/>
              </a:rPr>
              <a:t> Property management 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subscription business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Large market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Scalable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WHERE IS THE BLUE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OCEAN?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The Blue Ocean Strategy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Is there a  blue ocean for property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management?  </a:t>
            </a:r>
            <a:r>
              <a:rPr lang="en-US" sz="1300" dirty="0" smtClean="0">
                <a:latin typeface="Century Gothic" pitchFamily="34" charset="0"/>
              </a:rPr>
              <a:t>Everyone seemed to be  in the red ocean.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“I DON’T LIKE YELP”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Shoot your customer service strategy and not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the messenger.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200 DOORS IN 20 YEARS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 If you do a great job, and that person knows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another person in the city with a rental – that                        is your growth strategy.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800600" y="1295400"/>
            <a:ext cx="40386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THE MYSTERIOUS MAN FROM SAN DIEGO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Whoever gets to the 80% wins.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b="1" dirty="0" smtClean="0">
                <a:solidFill>
                  <a:srgbClr val="C00000"/>
                </a:solidFill>
                <a:latin typeface="Century Gothic" pitchFamily="34" charset="0"/>
              </a:rPr>
              <a:t>LEAN START-UP &amp; LEAN ANALYTICS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This is a technology business instead of a real estate company managing properties.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300" noProof="0" dirty="0" smtClean="0">
                <a:latin typeface="Century Gothic" pitchFamily="34" charset="0"/>
              </a:rPr>
              <a:t>Zappos is not in the shoe business.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37 DOORS FOR $60,000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That is 150,000 direct mail pieces and 200 doors.  We added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40 doors in December.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latin typeface="Century Gothic" pitchFamily="34" charset="0"/>
              </a:rPr>
              <a:t>Property management companies don’t know how to grow organically.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HOW DO YOU GET RICH IN REAL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ESTATE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Help others </a:t>
            </a:r>
            <a:r>
              <a:rPr lang="en-US" sz="1300" dirty="0" smtClean="0">
                <a:latin typeface="Century Gothic" pitchFamily="34" charset="0"/>
              </a:rPr>
              <a:t>get rich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WHO IS THE TOM FERRY FOR PROPERTY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MANAGERS?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Who will give you the keys to the castle?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300" dirty="0" smtClean="0">
                <a:latin typeface="Century Gothic" pitchFamily="34" charset="0"/>
              </a:rPr>
              <a:t>How do you grow your business?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257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TARGET MARKETS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038600" cy="4681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NERVOUS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OWNERS 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Turning Their Home into a Rental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2% of the market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Google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Yelp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SAVVY INVESTORS -  Buying Another Rental Propert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2% of the market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Referral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Current relationship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Google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Yelp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DISSATISFIED OWNERS - Looking for Better Property Management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6% of the market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Google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Yelp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Direct Mail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800600" y="1600200"/>
            <a:ext cx="4038600" cy="4681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SATISFIED OWNERS -  Not Aware of Better Property Management Alternatives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10% of the market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Direct Mail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Referral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SMIPOs (Self Managing Investment Property Owners)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80% of the market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Direct Mail</a:t>
            </a:r>
          </a:p>
          <a:p>
            <a:pPr marL="114300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Google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RENTAL STOCK OF SMALL INVESTORS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9244400"/>
              </p:ext>
            </p:extLst>
          </p:nvPr>
        </p:nvGraphicFramePr>
        <p:xfrm>
          <a:off x="304800" y="16002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7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666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SWIM IN </a:t>
            </a:r>
            <a:r>
              <a:rPr lang="en-US" sz="2000" b="1" dirty="0" smtClean="0">
                <a:solidFill>
                  <a:schemeClr val="bg1"/>
                </a:solidFill>
              </a:rPr>
              <a:t>THE SMIPO </a:t>
            </a:r>
            <a:r>
              <a:rPr lang="en-US" sz="2000" b="1" dirty="0">
                <a:solidFill>
                  <a:schemeClr val="bg1"/>
                </a:solidFill>
              </a:rPr>
              <a:t>OCEAN?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16676"/>
            <a:ext cx="426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CURRENTLY UNREACHED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NO WEBSITES TO SERVE THEM</a:t>
            </a:r>
            <a:endParaRPr lang="en-US" sz="13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Some assistance from associations, but spotty.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THEY DON’T GOOGLE OR YELP.</a:t>
            </a:r>
            <a:endParaRPr lang="en-US" sz="13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They are happy and not looking</a:t>
            </a:r>
            <a:r>
              <a:rPr lang="en-US" sz="1300" dirty="0" smtClean="0">
                <a:latin typeface="Century Gothic" pitchFamily="34" charset="0"/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MASSIVE MARKET</a:t>
            </a:r>
            <a:endParaRPr lang="en-US" sz="13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500,000 in Southern California </a:t>
            </a:r>
            <a:r>
              <a:rPr lang="en-US" sz="1300" dirty="0" smtClean="0">
                <a:latin typeface="Century Gothic" pitchFamily="34" charset="0"/>
              </a:rPr>
              <a:t>alone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Growing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PERFECT FOR MULTIPLE MARKETING CHANNELS</a:t>
            </a:r>
            <a:endParaRPr lang="en-US" sz="13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Direct Mail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Public Relations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SEO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Blogs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Social Media</a:t>
            </a:r>
          </a:p>
          <a:p>
            <a:endParaRPr lang="en-US" sz="13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35211"/>
            <a:ext cx="426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CURRENTLY UNKNOWN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NO ONE HAS SURVEYED THEM</a:t>
            </a:r>
            <a:endParaRPr lang="en-US" sz="13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Not CAR’s Target Market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Apartment Associations target big complexes for dues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NO ONE HAS ASKED THEM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Why do you manage</a:t>
            </a:r>
            <a:r>
              <a:rPr lang="en-US" sz="1300" dirty="0">
                <a:latin typeface="Century Gothic" pitchFamily="34" charset="0"/>
              </a:rPr>
              <a:t> </a:t>
            </a:r>
            <a:r>
              <a:rPr lang="en-US" sz="1300" dirty="0" smtClean="0">
                <a:latin typeface="Century Gothic" pitchFamily="34" charset="0"/>
              </a:rPr>
              <a:t>your own property?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What do you think about property management companies?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Why did you pick a particular management company?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What would it take for you to stop managing your own property and hire a management company?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TARGET THE SMIPOS?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2971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COLOSSAL MARKET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5 million rentals in California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1+ million in Los Angeles, Riverside, San Diego, San Bernardino &amp; Orange County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No one knows for certain what % are </a:t>
            </a:r>
            <a:r>
              <a:rPr lang="en-US" sz="1400" dirty="0" smtClean="0">
                <a:latin typeface="Century Gothic" pitchFamily="34" charset="0"/>
              </a:rPr>
              <a:t>SMIPOs</a:t>
            </a:r>
          </a:p>
          <a:p>
            <a:pPr lvl="1"/>
            <a:endParaRPr lang="en-US" sz="16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GETTING COLOSSAL-ER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More owners converting properties to rentals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More tenants happy with the rental lifestyle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More cities allowing “high density” living</a:t>
            </a:r>
            <a:r>
              <a:rPr lang="en-US" sz="1300" dirty="0" smtClean="0">
                <a:latin typeface="Century Gothic" pitchFamily="34" charset="0"/>
              </a:rPr>
              <a:t/>
            </a:r>
            <a:br>
              <a:rPr lang="en-US" sz="1300" dirty="0" smtClean="0">
                <a:latin typeface="Century Gothic" pitchFamily="34" charset="0"/>
              </a:rPr>
            </a:br>
            <a:endParaRPr lang="en-US" sz="1300" dirty="0" smtClean="0">
              <a:latin typeface="Century Gothic" pitchFamily="34" charset="0"/>
            </a:endParaRPr>
          </a:p>
          <a:p>
            <a:pPr lvl="1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24000"/>
            <a:ext cx="2819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GETTING MORE COMPLICATED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Fair housing laws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Pro-tenant legislature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Tenants want better technology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Savvy tenants know how to play the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81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ADD MORE DOORS BY TARGETING THE </a:t>
            </a:r>
            <a:b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“BY-OWNER” MARKET</a:t>
            </a:r>
            <a:endParaRPr lang="en-US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768" y="4590535"/>
            <a:ext cx="54102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ARE SMIPOs THE BLUE OCEAN FOR PROPERTY MANAGEMENT COMPANIES?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(Self-Managing Investment Property Owners)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WHO ARE THE SMIPOs?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54102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OLDER, WEALTHIER &amp; SMARTER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Average age of 56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Average income of $150,000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Average of 1.5 investment properties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9</a:t>
            </a:r>
            <a:r>
              <a:rPr lang="en-US" sz="1600" b="1" dirty="0" smtClean="0">
                <a:latin typeface="Century Gothic" pitchFamily="34" charset="0"/>
              </a:rPr>
              <a:t>0</a:t>
            </a:r>
            <a:r>
              <a:rPr lang="en-US" sz="1600" b="1" dirty="0">
                <a:latin typeface="Century Gothic" pitchFamily="34" charset="0"/>
              </a:rPr>
              <a:t>% with a college degree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Retain the property an average of 10 years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Average net worth of $500,000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A lot of “new” foreign money buying since 2008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Not necessarily technology “savvy”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Not adverse to professional property management, just wary.</a:t>
            </a:r>
          </a:p>
          <a:p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ARE THEY </a:t>
            </a:r>
            <a:r>
              <a:rPr lang="en-US" sz="2000" b="1" dirty="0" smtClean="0">
                <a:solidFill>
                  <a:schemeClr val="bg1"/>
                </a:solidFill>
              </a:rPr>
              <a:t>SMIPO-ING?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4" y="1752600"/>
            <a:ext cx="3609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SMIPO OBJECTIONS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I can’t afford to pay a company.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There is no profit to pay a company.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Property management companies charge too much.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I prefer to save the money and do it myself.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I don’t trust property management companies.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Property management companies will rip you off.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I enjoy managing my own properties.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I have nothing better to do</a:t>
            </a:r>
            <a:r>
              <a:rPr lang="en-US" sz="1300" dirty="0" smtClean="0">
                <a:latin typeface="Century Gothic" pitchFamily="34" charset="0"/>
              </a:rPr>
              <a:t>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300" dirty="0" smtClean="0">
              <a:latin typeface="Century Gothic" pitchFamily="34" charset="0"/>
            </a:endParaRPr>
          </a:p>
          <a:p>
            <a:endParaRPr lang="en-US" sz="13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7526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Property management companies like to nickel and dime.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They may seem like a good deal, but they have hidden fees.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 smtClean="0">
                <a:latin typeface="Century Gothic" pitchFamily="34" charset="0"/>
              </a:rPr>
              <a:t>Property </a:t>
            </a:r>
            <a:r>
              <a:rPr lang="en-US" sz="1300" b="1" dirty="0">
                <a:latin typeface="Century Gothic" pitchFamily="34" charset="0"/>
              </a:rPr>
              <a:t>management companies have terrible customer service.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They are notoriously bad.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I care more about my property than they do.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They may be good, but they won’t take care of my property like I will.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Their vendors overcharge and do bad work.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I only trust my vendors.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I have a personal relationship with the tenants.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My tenants are my friends.</a:t>
            </a:r>
          </a:p>
          <a:p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27" y="685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</a:t>
            </a:r>
            <a:r>
              <a:rPr lang="en-US" sz="2000" b="1" dirty="0" smtClean="0">
                <a:solidFill>
                  <a:schemeClr val="bg1"/>
                </a:solidFill>
              </a:rPr>
              <a:t>ARE  </a:t>
            </a:r>
            <a:r>
              <a:rPr lang="en-US" sz="2000" b="1" dirty="0">
                <a:solidFill>
                  <a:schemeClr val="bg1"/>
                </a:solidFill>
              </a:rPr>
              <a:t>THEY </a:t>
            </a:r>
            <a:r>
              <a:rPr lang="en-US" sz="2000" b="1" dirty="0" smtClean="0">
                <a:solidFill>
                  <a:schemeClr val="bg1"/>
                </a:solidFill>
              </a:rPr>
              <a:t>SMIPO-ING?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8325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WHY DO THEY STOP BEING SMIPOS ?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7923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94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746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DO THEY THINK OF US?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7869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WOULD IT TAKE TO USE US?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0419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WHEN DO THEY FEEL THE PAIN?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WHEN DO OWNERS TIRE OF MANAGING THEIR OWN PROPERTIES?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Century Gothic" pitchFamily="34" charset="0"/>
              </a:rPr>
              <a:t>THE PAIN POINTS:</a:t>
            </a:r>
            <a:endParaRPr lang="en-US" sz="1400" b="1" dirty="0">
              <a:latin typeface="Century Gothic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Assessing potential tenants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Acquiring quality tenants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Coordinating vendors for repairs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Finding quality </a:t>
            </a:r>
            <a:r>
              <a:rPr lang="en-US" sz="1400" b="1" dirty="0" smtClean="0">
                <a:latin typeface="Century Gothic" pitchFamily="34" charset="0"/>
              </a:rPr>
              <a:t>vendors to </a:t>
            </a:r>
            <a:r>
              <a:rPr lang="en-US" sz="1400" b="1" dirty="0">
                <a:latin typeface="Century Gothic" pitchFamily="34" charset="0"/>
              </a:rPr>
              <a:t>do those repairs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Lease up – cleaning, showing, screening and contract execution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Breach of contract for non-payment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Breach of contract for violation of terms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The eviction process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Lock-outs &amp; abandoned property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Effective marketing of vacant rentals (creepy Craigslist)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Move-ins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Move-outs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Keeping in compliance with tenant laws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Going to small claims for security deposit disputes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>
                <a:latin typeface="Century Gothic" pitchFamily="34" charset="0"/>
              </a:rPr>
              <a:t>At times of emergencies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ONLY 2 </a:t>
            </a:r>
            <a:r>
              <a:rPr lang="en-US" sz="2000" b="1" dirty="0">
                <a:solidFill>
                  <a:schemeClr val="bg1"/>
                </a:solidFill>
              </a:rPr>
              <a:t>REASONS TO CALL </a:t>
            </a:r>
            <a:r>
              <a:rPr lang="en-US" sz="2000" b="1" dirty="0" smtClean="0">
                <a:solidFill>
                  <a:schemeClr val="bg1"/>
                </a:solidFill>
              </a:rPr>
              <a:t> YOU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3810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THE OWNER WON’T DO IT.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When an owner decides their time is more valuable than the time is takes to manage their own properties, they hire a property management company</a:t>
            </a:r>
            <a:r>
              <a:rPr lang="en-US" sz="1600" b="1" dirty="0" smtClean="0">
                <a:latin typeface="Century Gothic" pitchFamily="34" charset="0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If an owner makes $120,000 a year, or $62.50 an hour, and it takes 2 hours a month to manage their property, they are better off hiring a company</a:t>
            </a:r>
            <a:r>
              <a:rPr lang="en-US" sz="1400" dirty="0" smtClean="0">
                <a:latin typeface="Century Gothic" pitchFamily="34" charset="0"/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That’s why most people don’t wash their car – they do it better, faster and at a lower cost.</a:t>
            </a:r>
            <a:endParaRPr lang="en-US" sz="1400" dirty="0">
              <a:latin typeface="Century Gothic" pitchFamily="34" charset="0"/>
            </a:endParaRPr>
          </a:p>
          <a:p>
            <a:endParaRPr lang="en-US" sz="13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THE OWNER CAN’T DO IT.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When an owner decides they don’t have the skill, temperament, time or technology to do it themselves, they hire a property management company</a:t>
            </a:r>
            <a:r>
              <a:rPr lang="en-US" sz="1600" b="1" dirty="0" smtClean="0">
                <a:latin typeface="Century Gothic" pitchFamily="34" charset="0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People skills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Legal skills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Out of area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Technology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Patience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68" y="685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000" b="1" dirty="0">
                <a:solidFill>
                  <a:schemeClr val="bg1"/>
                </a:solidFill>
              </a:rPr>
              <a:t>DD</a:t>
            </a:r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000" b="1" dirty="0">
                <a:solidFill>
                  <a:schemeClr val="bg1"/>
                </a:solidFill>
              </a:rPr>
              <a:t>ORE</a:t>
            </a:r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000" b="1" dirty="0">
                <a:solidFill>
                  <a:schemeClr val="bg1"/>
                </a:solidFill>
              </a:rPr>
              <a:t>OORS.COM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543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HOW TO ADD MORE DOORS WITH SMIPOS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entury Gothic" pitchFamily="34" charset="0"/>
              </a:rPr>
              <a:t>THEY MUST TRUST YOU.</a:t>
            </a:r>
            <a:endParaRPr lang="en-US" sz="14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You must offer </a:t>
            </a:r>
            <a:r>
              <a:rPr lang="en-US" sz="1300" b="1" dirty="0">
                <a:latin typeface="Century Gothic" pitchFamily="34" charset="0"/>
              </a:rPr>
              <a:t>Value Propositions</a:t>
            </a:r>
            <a:r>
              <a:rPr lang="en-US" sz="1300" dirty="0">
                <a:latin typeface="Century Gothic" pitchFamily="34" charset="0"/>
              </a:rPr>
              <a:t> to the SMIPOs.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Easy Exit Contracts, Better Tenant Systems, Performance </a:t>
            </a:r>
            <a:r>
              <a:rPr lang="en-US" sz="1300" dirty="0" smtClean="0">
                <a:latin typeface="Century Gothic" pitchFamily="34" charset="0"/>
              </a:rPr>
              <a:t>Guarantees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Company Story, Slogan, Logo &amp; Mission Statement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They must see value in what you offer.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b="1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entury Gothic" pitchFamily="34" charset="0"/>
              </a:rPr>
              <a:t>THEY WANT TO BELIEVE YOU.</a:t>
            </a:r>
            <a:endParaRPr lang="en-US" sz="14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You must make your business </a:t>
            </a:r>
            <a:r>
              <a:rPr lang="en-US" sz="1300" b="1" dirty="0">
                <a:latin typeface="Century Gothic" pitchFamily="34" charset="0"/>
              </a:rPr>
              <a:t>Transparent </a:t>
            </a:r>
            <a:r>
              <a:rPr lang="en-US" sz="1300" dirty="0">
                <a:latin typeface="Century Gothic" pitchFamily="34" charset="0"/>
              </a:rPr>
              <a:t>to them.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Rates, Fees, Contracts &amp; Comparison </a:t>
            </a:r>
            <a:r>
              <a:rPr lang="en-US" sz="1300" dirty="0" smtClean="0">
                <a:latin typeface="Century Gothic" pitchFamily="34" charset="0"/>
              </a:rPr>
              <a:t>Charts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They must believe you will do as you say you will do.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b="1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entury Gothic" pitchFamily="34" charset="0"/>
              </a:rPr>
              <a:t>THEY WANT </a:t>
            </a:r>
            <a:r>
              <a:rPr lang="en-US" sz="1400" b="1" dirty="0" smtClean="0">
                <a:latin typeface="Century Gothic" pitchFamily="34" charset="0"/>
              </a:rPr>
              <a:t>TO PAY LESS.</a:t>
            </a:r>
            <a:endParaRPr lang="en-US" sz="1400" b="1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You should price for what the market will bear at the </a:t>
            </a:r>
            <a:r>
              <a:rPr lang="en-US" sz="1300" b="1" dirty="0">
                <a:latin typeface="Century Gothic" pitchFamily="34" charset="0"/>
              </a:rPr>
              <a:t>Lowest Cost </a:t>
            </a:r>
            <a:r>
              <a:rPr lang="en-US" sz="1300" dirty="0">
                <a:latin typeface="Century Gothic" pitchFamily="34" charset="0"/>
              </a:rPr>
              <a:t>possible.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Variable Pricing, Economies of Scale, Ancillary </a:t>
            </a:r>
            <a:r>
              <a:rPr lang="en-US" sz="1300" dirty="0" smtClean="0">
                <a:latin typeface="Century Gothic" pitchFamily="34" charset="0"/>
              </a:rPr>
              <a:t>Income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They are paying nothing now so they are price sensitive.</a:t>
            </a:r>
            <a:br>
              <a:rPr lang="en-US" sz="1300" dirty="0" smtClean="0">
                <a:latin typeface="Century Gothic" pitchFamily="34" charset="0"/>
              </a:rPr>
            </a:b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latin typeface="Century Gothic" pitchFamily="34" charset="0"/>
              </a:rPr>
              <a:t>THEY EXPECT EXCELLENCE</a:t>
            </a:r>
            <a:r>
              <a:rPr lang="en-US" sz="1400" dirty="0" smtClean="0">
                <a:latin typeface="Century Gothic" pitchFamily="34" charset="0"/>
              </a:rPr>
              <a:t>.</a:t>
            </a:r>
            <a:endParaRPr lang="en-US" sz="14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You need to provide </a:t>
            </a:r>
            <a:r>
              <a:rPr lang="en-US" sz="1300" b="1" dirty="0">
                <a:latin typeface="Century Gothic" pitchFamily="34" charset="0"/>
              </a:rPr>
              <a:t>Stellar Customer Service </a:t>
            </a:r>
            <a:r>
              <a:rPr lang="en-US" sz="1300" dirty="0">
                <a:latin typeface="Century Gothic" pitchFamily="34" charset="0"/>
              </a:rPr>
              <a:t>at every level.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Owners, Tenants, Vendors &amp; Staff</a:t>
            </a:r>
            <a:r>
              <a:rPr lang="en-US" sz="1300" dirty="0" smtClean="0">
                <a:latin typeface="Century Gothic" pitchFamily="34" charset="0"/>
              </a:rPr>
              <a:t>.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 smtClean="0">
                <a:latin typeface="Century Gothic" pitchFamily="34" charset="0"/>
              </a:rPr>
              <a:t>The only way to gauge their future experience, is to evaluate your current relations with owners and tenants. </a:t>
            </a: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 BAIT DO YOU NEED?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16826"/>
            <a:ext cx="3429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Century Gothic" pitchFamily="34" charset="0"/>
              </a:rPr>
              <a:t>EFFECTIVE MARKETING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Direct Mail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SEO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PPC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ENGAGING WEBSITE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Topical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Transparent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Easy to Navigate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REPUTATION MANAGEMENT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Excellent Reviews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Continual Surveys</a:t>
            </a:r>
            <a:r>
              <a:rPr lang="en-US" sz="1300" dirty="0">
                <a:latin typeface="Century Gothic" pitchFamily="34" charset="0"/>
              </a:rPr>
              <a:t/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RENTPLATZ.com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Be their information resource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Offer a la carte service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524000"/>
            <a:ext cx="4419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UNDERSTANDABLE MANAGEMENT FEES AND CONTRACTS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Price to the Future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Variable Pricing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No Hidden Fees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Easy Exit Contract</a:t>
            </a:r>
            <a:br>
              <a:rPr lang="en-US" sz="1400" dirty="0">
                <a:latin typeface="Century Gothic" pitchFamily="34" charset="0"/>
              </a:rPr>
            </a:br>
            <a:endParaRPr lang="en-US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VALUE PROPOSITIONS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Property Certification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Century Gothic" pitchFamily="34" charset="0"/>
              </a:rPr>
              <a:t>Performance </a:t>
            </a:r>
            <a:r>
              <a:rPr lang="en-US" sz="1400" dirty="0">
                <a:latin typeface="Century Gothic" pitchFamily="34" charset="0"/>
              </a:rPr>
              <a:t>Guarantees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Better Tenant System</a:t>
            </a:r>
            <a:br>
              <a:rPr lang="en-US" sz="1400" dirty="0">
                <a:latin typeface="Century Gothic" pitchFamily="34" charset="0"/>
              </a:rPr>
            </a:br>
            <a:endParaRPr lang="en-US" sz="14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TERRIFIC TECHNOLOGY </a:t>
            </a:r>
            <a:endParaRPr lang="en-US" sz="1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Management Software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Century Gothic" pitchFamily="34" charset="0"/>
              </a:rPr>
              <a:t>Communication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70" y="609600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WHO AM I?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1480" y="1295400"/>
            <a:ext cx="804672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PERSONAL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BA, UC Berkeley, Comparative Literature (German, Latin &amp; English)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MBA, Cal State Fullerton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Married 25 Years, 3 Children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PROFESSIONAL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Mortgage Banker, Private Banking &amp; Bank Marketing 1987-1997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Real Estate Broker, Real Estate Sales, Escrow &amp; Small Developer 1997-2011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Property Management 2011 – 2016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ACCOMPLISHMENTS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8 Years on Placentia City Council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Past President, Pacific West Association of Realtors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Serve as Director for CAR and was a Director at NAR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Professor, Azusa Pacific, Business Strategy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CURRENT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BUSINESES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Progressive Property Management, Inc.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Partners Real Estate Group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Sierra Maintenance Services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The Brady Bunch of Realtors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 Villa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Picea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, LLC – Building 10 Townhomes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Century Gothic" pitchFamily="34" charset="0"/>
              </a:rPr>
              <a:t>FUN FACTS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C00000"/>
                </a:solidFill>
                <a:latin typeface="Century Gothic" pitchFamily="34" charset="0"/>
              </a:rPr>
              <a:t>Rowed for 3 years at Berkeley on the Lightweight Crew Team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C00000"/>
                </a:solidFill>
                <a:latin typeface="Century Gothic" pitchFamily="34" charset="0"/>
              </a:rPr>
              <a:t>Uncle Gary Usher wrote “in My Room” and “409” for the Beach Boys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746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ONE-STOP SHOP WEBSITE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TRANSPARENT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Management Contract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Lease Contract &amp; Addendums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Fees and Charges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Show the Properties You Manage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Comparison Charts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Blogs &amp;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Reviews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STICKY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Lead Generation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Easy to Navigate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User Friendly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650355"/>
            <a:ext cx="35052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USEFUL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Properties for Lease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Online Application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Online Credit Fee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Online  Brochure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FAQs &amp; SAQs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SCALABLE &amp; MODIFIABLE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Offices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Staff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Properties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Blogs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666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TESTING THE “FUNNEL”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2897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1700" b="1" dirty="0" smtClean="0">
                <a:solidFill>
                  <a:srgbClr val="C00000"/>
                </a:solidFill>
                <a:latin typeface="Century Gothic" pitchFamily="34" charset="0"/>
              </a:rPr>
              <a:t>PROPERTY MANAGEMENT – A TECHNOLOGY BUSINESS TRAPPED IN THE REAL ESTATE INDUSTRY.</a:t>
            </a:r>
            <a:endParaRPr lang="en-US" sz="17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285750" indent="-285750"/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500" b="1" dirty="0">
                <a:latin typeface="Century Gothic" pitchFamily="34" charset="0"/>
              </a:rPr>
              <a:t>Track Traffic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Which marketing is working?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Direct mail – direct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SEO – organic search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PPC - social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The number of unique visitors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The number of captured emails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The number of ‘a la carte’ users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The number of users who opt for property management</a:t>
            </a:r>
            <a:br>
              <a:rPr lang="en-US" sz="1300" dirty="0">
                <a:latin typeface="Century Gothic" pitchFamily="34" charset="0"/>
              </a:rPr>
            </a:br>
            <a:endParaRPr lang="en-US" sz="1500" dirty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500" b="1" dirty="0">
                <a:latin typeface="Century Gothic" pitchFamily="34" charset="0"/>
              </a:rPr>
              <a:t>Track Behavior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Where are they visiting?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How often do they visit?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How often do they respond to emails?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What type of services are they buying?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How long until they tire of the 3 t’s?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500" b="1" dirty="0">
                <a:latin typeface="Century Gothic" pitchFamily="34" charset="0"/>
              </a:rPr>
              <a:t>Track Income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Types of services requested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A la carte revenue</a:t>
            </a:r>
          </a:p>
          <a:p>
            <a:pPr marL="1200150" lvl="2" indent="-285750"/>
            <a:r>
              <a:rPr lang="en-US" sz="1300" dirty="0">
                <a:latin typeface="Century Gothic" pitchFamily="34" charset="0"/>
              </a:rPr>
              <a:t>Full service property management income</a:t>
            </a:r>
          </a:p>
          <a:p>
            <a:pPr marL="1200150" lvl="2" indent="-285750"/>
            <a:r>
              <a:rPr lang="en-US" sz="1300" dirty="0" smtClean="0">
                <a:latin typeface="Century Gothic" pitchFamily="34" charset="0"/>
              </a:rPr>
              <a:t>Leads to vetted vendors and the value of the lead</a:t>
            </a:r>
            <a:br>
              <a:rPr lang="en-US" sz="1300" dirty="0" smtClean="0">
                <a:latin typeface="Century Gothic" pitchFamily="34" charset="0"/>
              </a:rPr>
            </a:br>
            <a:endParaRPr lang="en-US" sz="15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500" b="1" dirty="0">
                <a:latin typeface="Century Gothic" pitchFamily="34" charset="0"/>
              </a:rPr>
              <a:t>Track </a:t>
            </a:r>
            <a:r>
              <a:rPr lang="en-US" sz="1500" b="1" dirty="0" smtClean="0">
                <a:latin typeface="Century Gothic" pitchFamily="34" charset="0"/>
              </a:rPr>
              <a:t>Penetration</a:t>
            </a:r>
          </a:p>
          <a:p>
            <a:pPr marL="1200150" lvl="2" indent="-285750"/>
            <a:r>
              <a:rPr lang="en-US" sz="1300" dirty="0" smtClean="0">
                <a:latin typeface="Century Gothic" pitchFamily="34" charset="0"/>
              </a:rPr>
              <a:t>Our Current Situation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8,000 direct mail pieces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800 Unique Visitors/Month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3% Penetration</a:t>
            </a:r>
          </a:p>
          <a:p>
            <a:pPr marL="2114550" lvl="4" indent="-285750"/>
            <a:r>
              <a:rPr lang="en-US" sz="1100" dirty="0" smtClean="0">
                <a:latin typeface="Century Gothic" pitchFamily="34" charset="0"/>
              </a:rPr>
              <a:t>24 Doors/month</a:t>
            </a:r>
          </a:p>
          <a:p>
            <a:pPr marL="1200150" lvl="2" indent="-285750"/>
            <a:r>
              <a:rPr lang="en-US" sz="1300" dirty="0" smtClean="0">
                <a:latin typeface="Century Gothic" pitchFamily="34" charset="0"/>
              </a:rPr>
              <a:t>Goal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1,200 Unique Visitors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4% Penetration</a:t>
            </a:r>
          </a:p>
          <a:p>
            <a:pPr marL="2114550" lvl="4" indent="-285750"/>
            <a:r>
              <a:rPr lang="en-US" sz="1100" dirty="0" smtClean="0">
                <a:latin typeface="Century Gothic" pitchFamily="34" charset="0"/>
              </a:rPr>
              <a:t>48 Doors/month</a:t>
            </a:r>
            <a:endParaRPr lang="en-US" sz="1100" dirty="0">
              <a:latin typeface="Century Gothic" pitchFamily="34" charset="0"/>
            </a:endParaRPr>
          </a:p>
          <a:p>
            <a:pPr marL="1200150" lvl="2" indent="-285750"/>
            <a:r>
              <a:rPr lang="en-US" sz="1300" dirty="0" smtClean="0">
                <a:latin typeface="Century Gothic" pitchFamily="34" charset="0"/>
              </a:rPr>
              <a:t>No Additional Spending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More Effective Marketing</a:t>
            </a:r>
          </a:p>
          <a:p>
            <a:pPr marL="1657350" lvl="3" indent="-285750"/>
            <a:r>
              <a:rPr lang="en-US" sz="1100" dirty="0" smtClean="0">
                <a:latin typeface="Century Gothic" pitchFamily="34" charset="0"/>
              </a:rPr>
              <a:t>Cost Per Door Declines 50%</a:t>
            </a:r>
            <a:endParaRPr lang="en-US" sz="1300" dirty="0">
              <a:latin typeface="Century Gothic" pitchFamily="34" charset="0"/>
            </a:endParaRPr>
          </a:p>
          <a:p>
            <a:pPr marL="1200150" lvl="2" indent="-285750"/>
            <a:endParaRPr lang="en-US" sz="13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21268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WHAT’S YOUR VALUE (PROPOSITION)?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VALUE PROPOSITIONS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Definition - A value proposition is a promise of value to be delivered and acknowledged and a belief from the customer that value will be delivered and experienced</a:t>
            </a:r>
            <a:r>
              <a:rPr lang="en-US" sz="1300" dirty="0" smtClean="0">
                <a:latin typeface="Century Gothic" pitchFamily="34" charset="0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6 Performance Guarantees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1) Service, 2) Fee, 3) Satisfaction, 4) Happiness, 5) Response, &amp; 6) Payment </a:t>
            </a:r>
            <a:br>
              <a:rPr lang="en-US" sz="1300" dirty="0">
                <a:latin typeface="Century Gothic" pitchFamily="34" charset="0"/>
              </a:rPr>
            </a:br>
            <a:endParaRPr lang="en-US" sz="1300" b="1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Better Tenant System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A proven system to secure better quality tenants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5-Step Property Certification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1) Market evaluation, 2) property assessment, 3) clean &amp; show, 4) vendor coordination and 5) quality inspection</a:t>
            </a:r>
            <a:br>
              <a:rPr lang="en-US" sz="1300" dirty="0">
                <a:latin typeface="Century Gothic" pitchFamily="34" charset="0"/>
              </a:rPr>
            </a:br>
            <a:endParaRPr lang="en-US" sz="1300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“We Manage Happiness” at No Extra Fee/Progressively Better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Company slogan, logo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Pillars, Mission, Principles</a:t>
            </a:r>
            <a:br>
              <a:rPr lang="en-US" sz="1300" dirty="0">
                <a:latin typeface="Century Gothic" pitchFamily="34" charset="0"/>
              </a:rPr>
            </a:br>
            <a:endParaRPr lang="en-US" sz="1300" b="1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300" b="1" dirty="0">
                <a:latin typeface="Century Gothic" pitchFamily="34" charset="0"/>
              </a:rPr>
              <a:t>Company Differentiation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Local Experts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Family Owned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Length of Time in Business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Technology Experts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YOUR REPUTATION MATTERS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647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AGGRESSIVE SURVEYING OF OWNERS &amp; TENANTS</a:t>
            </a: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For Owners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At tenant acquisition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Randomly once a year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For Tenants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After a scheduled repair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After lease renewal</a:t>
            </a:r>
            <a:br>
              <a:rPr lang="en-US" sz="1300" dirty="0">
                <a:latin typeface="Century Gothic" pitchFamily="34" charset="0"/>
              </a:rPr>
            </a:b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AGGRESSIVE CONVERSION TO REPUTATION SITES IF POSITIVE</a:t>
            </a: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Yelp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Goolge+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Thumbtack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Company website</a:t>
            </a:r>
            <a:br>
              <a:rPr lang="en-US" sz="1300" dirty="0">
                <a:latin typeface="Century Gothic" pitchFamily="34" charset="0"/>
              </a:rPr>
            </a:br>
            <a:endParaRPr lang="en-US" sz="1600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AGGRESSIVE INVOLVEMENT IF NEGATIVE</a:t>
            </a: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Mitigate the damage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Talk to the reviewer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Correct the situation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300" dirty="0">
                <a:latin typeface="Century Gothic" pitchFamily="34" charset="0"/>
              </a:rPr>
              <a:t>Respond online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9746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MARKETING THAT MATTERS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70" y="1711643"/>
            <a:ext cx="3810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DIRECT MAIL </a:t>
            </a:r>
            <a:r>
              <a:rPr lang="en-US" sz="1600" b="1" dirty="0">
                <a:solidFill>
                  <a:srgbClr val="C00000"/>
                </a:solidFill>
                <a:latin typeface="Century Gothic" pitchFamily="34" charset="0"/>
              </a:rPr>
              <a:t>– Cumulative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Effect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Out of State Owners – 35% SMIPOs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Out of County Owners – 60% SMIPOs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In County Owners – 90% SMIPOs</a:t>
            </a:r>
            <a:br>
              <a:rPr lang="en-US" sz="1200" dirty="0">
                <a:latin typeface="Century Gothic" pitchFamily="34" charset="0"/>
              </a:rPr>
            </a:br>
            <a:endParaRPr lang="en-US" sz="1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GOOGLE </a:t>
            </a:r>
            <a:r>
              <a:rPr lang="en-US" sz="1600" b="1" dirty="0">
                <a:solidFill>
                  <a:srgbClr val="C00000"/>
                </a:solidFill>
                <a:latin typeface="Century Gothic" pitchFamily="34" charset="0"/>
              </a:rPr>
              <a:t>SEO/PPC – Instant </a:t>
            </a: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Gratification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Long term strategy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Add content continually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Maximize the </a:t>
            </a:r>
            <a:r>
              <a:rPr lang="en-US" sz="1200" dirty="0" smtClean="0">
                <a:latin typeface="Century Gothic" pitchFamily="34" charset="0"/>
              </a:rPr>
              <a:t>PPC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Century Gothic" pitchFamily="34" charset="0"/>
              </a:rPr>
              <a:t>Lead Generators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AllPropertyManagment /</a:t>
            </a:r>
            <a:r>
              <a:rPr lang="en-US" sz="1200" dirty="0" smtClean="0">
                <a:latin typeface="Century Gothic" pitchFamily="34" charset="0"/>
              </a:rPr>
              <a:t>Thumbtack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200" dirty="0" smtClean="0">
                <a:latin typeface="Century Gothic" pitchFamily="34" charset="0"/>
              </a:rPr>
              <a:t>The </a:t>
            </a:r>
            <a:r>
              <a:rPr lang="en-US" sz="1200" dirty="0">
                <a:latin typeface="Century Gothic" pitchFamily="34" charset="0"/>
              </a:rPr>
              <a:t>Race to the </a:t>
            </a:r>
            <a:r>
              <a:rPr lang="en-US" sz="1200" dirty="0" smtClean="0">
                <a:latin typeface="Century Gothic" pitchFamily="34" charset="0"/>
              </a:rPr>
              <a:t>Bottom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Yelp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The Virtuous Cycle of </a:t>
            </a:r>
            <a:r>
              <a:rPr lang="en-US" sz="1200" dirty="0" smtClean="0">
                <a:latin typeface="Century Gothic" pitchFamily="34" charset="0"/>
              </a:rPr>
              <a:t>Yelp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>
                <a:latin typeface="Century Gothic" pitchFamily="34" charset="0"/>
              </a:rPr>
              <a:t>Google</a:t>
            </a:r>
            <a:endParaRPr lang="en-US" sz="1200" dirty="0">
              <a:latin typeface="Century Gothic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Test Your </a:t>
            </a:r>
            <a:r>
              <a:rPr lang="en-US" sz="1200" dirty="0" smtClean="0">
                <a:latin typeface="Century Gothic" pitchFamily="34" charset="0"/>
              </a:rPr>
              <a:t>Ads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4335" y="1682125"/>
            <a:ext cx="4038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ANALYTICS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Track Traffic </a:t>
            </a:r>
            <a:r>
              <a:rPr lang="en-US" sz="1200" dirty="0" smtClean="0">
                <a:latin typeface="Century Gothic" pitchFamily="34" charset="0"/>
              </a:rPr>
              <a:t>Source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Direct, Organic, Social or </a:t>
            </a:r>
            <a:r>
              <a:rPr lang="en-US" sz="1200" dirty="0" smtClean="0">
                <a:latin typeface="Century Gothic" pitchFamily="34" charset="0"/>
              </a:rPr>
              <a:t>Referral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Number of </a:t>
            </a:r>
            <a:r>
              <a:rPr lang="en-US" sz="1200" dirty="0" smtClean="0">
                <a:latin typeface="Century Gothic" pitchFamily="34" charset="0"/>
              </a:rPr>
              <a:t>Visitors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Per day, per month, per year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New sessions, new users, pages, time on </a:t>
            </a:r>
            <a:r>
              <a:rPr lang="en-US" sz="1200" dirty="0" smtClean="0">
                <a:latin typeface="Century Gothic" pitchFamily="34" charset="0"/>
              </a:rPr>
              <a:t>site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 smtClean="0">
                <a:latin typeface="Century Gothic" pitchFamily="34" charset="0"/>
              </a:rPr>
              <a:t>Penetration</a:t>
            </a:r>
            <a:endParaRPr lang="en-US" sz="1200" dirty="0">
              <a:latin typeface="Century Gothic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2.5% of visitors become doors</a:t>
            </a:r>
            <a:br>
              <a:rPr lang="en-US" sz="1200" dirty="0">
                <a:latin typeface="Century Gothic" pitchFamily="34" charset="0"/>
              </a:rPr>
            </a:br>
            <a:endParaRPr lang="en-US" sz="1300" dirty="0">
              <a:solidFill>
                <a:srgbClr val="C00000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Century Gothic" pitchFamily="34" charset="0"/>
              </a:rPr>
              <a:t>LEAD TRACKING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LeadSimple/CRM Software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Leads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Conversion rate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Source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Cost per lead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ROI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Passive </a:t>
            </a:r>
            <a:r>
              <a:rPr lang="en-US" sz="1200" dirty="0" smtClean="0">
                <a:latin typeface="Century Gothic" pitchFamily="34" charset="0"/>
              </a:rPr>
              <a:t>marketing</a:t>
            </a:r>
            <a:endParaRPr lang="en-U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63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39624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RENTPLATZ.COM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sz="900" b="1" i="1" dirty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1100" b="1" i="1" dirty="0">
                <a:solidFill>
                  <a:schemeClr val="bg1"/>
                </a:solidFill>
                <a:latin typeface="+mj-lt"/>
              </a:rPr>
              <a:t>Making Properties More Manageable”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Century Gothic" pitchFamily="34" charset="0"/>
              </a:rPr>
              <a:t>A Website Providing Tools, Resources, Tips and Training to Owners Who Manage Their Own Properties.</a:t>
            </a:r>
            <a: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en-US" sz="1200" b="1" dirty="0">
                <a:solidFill>
                  <a:srgbClr val="C00000"/>
                </a:solidFill>
                <a:latin typeface="Century Gothic" pitchFamily="34" charset="0"/>
              </a:rPr>
            </a:br>
            <a:endParaRPr lang="en-US" sz="12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About RentPlatz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Making Better SMIPOs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One-Stop Shop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Free Services &amp; Information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Low Cost “A La cCrte’ tools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Legal Legislative Updates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Owner rights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Tenant rights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The SMIPO bible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Links to Associations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Free Forms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Pre-Move In Forms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During Tenancy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At Breach of Contract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Property Management Tips &amp; Tools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FAQs (Tricks of the Trade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As An Expert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What the Buzz Blog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447800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itchFamily="34" charset="0"/>
              <a:buChar char="•"/>
            </a:pP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Management Assistance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 La Carte Tenant Acquisition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 La Carte Monthly Management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 La Carte Contract Enforcement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A La Carte Property Marketing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Vetted Vendros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SMIPOs Only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Email grab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Contact 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Every vendor vetted for insurance, reviews &amp; guaranteed work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What’s the Buzz Blog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Monthly blog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The SMIPO Quiz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</a:rPr>
              <a:t>Do you have what it takes to manage your own property?</a:t>
            </a:r>
            <a:br>
              <a:rPr lang="en-US" sz="1200" dirty="0">
                <a:latin typeface="Century Gothic" pitchFamily="34" charset="0"/>
              </a:rPr>
            </a:br>
            <a:endParaRPr lang="en-US" sz="1200" dirty="0">
              <a:latin typeface="Century Gothic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Compare 8 Property Management Companies in Your Area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>
                <a:latin typeface="Century Gothic" pitchFamily="34" charset="0"/>
                <a:hlinkClick r:id="rId2"/>
              </a:rPr>
              <a:t>www.ComparePropertyManagement.com</a:t>
            </a:r>
            <a:r>
              <a:rPr lang="en-US" sz="1200" dirty="0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9746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ARE YOU READY FOR 2020?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53760"/>
            <a:ext cx="7391400" cy="505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are not growing, you are contracting.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are not improving, you are falling behind the competition.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are not targeting SMIPOs, you are missing at least </a:t>
            </a:r>
            <a:r>
              <a:rPr lang="en-US" sz="1600" b="1" dirty="0" smtClean="0">
                <a:latin typeface="Century Gothic" pitchFamily="34" charset="0"/>
              </a:rPr>
              <a:t>70% or more of the market.</a:t>
            </a:r>
            <a:endParaRPr lang="en-US" sz="1600" b="1" dirty="0">
              <a:latin typeface="Century Gothic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are not implementing technology to increase profits, reduce costs, improve efficiencies and provide stellar customer service; others are.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cannot compare your company side-by-side to your biggest and best competitor, the public will.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cannot communicate your value propositions to prospective clients, you may not be of value to them.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If you are not ready for 2020, you stand to lose business to property management companies that are</a:t>
            </a:r>
            <a:r>
              <a:rPr lang="en-US" sz="1300" b="1" dirty="0">
                <a:latin typeface="Century Gothic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3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6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IMPLEMENTATION OF VERSION 2020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7" y="1371600"/>
            <a:ext cx="37732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1 – Company Analysis/Initial Consultation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2 </a:t>
            </a:r>
            <a:r>
              <a:rPr lang="en-US" sz="1400" b="1" dirty="0">
                <a:latin typeface="Century Gothic" pitchFamily="34" charset="0"/>
              </a:rPr>
              <a:t>– Value Proposition/</a:t>
            </a:r>
            <a:br>
              <a:rPr lang="en-US" sz="1400" b="1" dirty="0">
                <a:latin typeface="Century Gothic" pitchFamily="34" charset="0"/>
              </a:rPr>
            </a:br>
            <a:r>
              <a:rPr lang="en-US" sz="1400" b="1" dirty="0">
                <a:latin typeface="Century Gothic" pitchFamily="34" charset="0"/>
              </a:rPr>
              <a:t>Company Differentiation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3 – Variable Pricing/Pricing Strategy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4 – Comparison Charts/Positioning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5 – Database Build</a:t>
            </a:r>
            <a:br>
              <a:rPr lang="en-US" sz="1400" b="1" dirty="0">
                <a:latin typeface="Century Gothic" pitchFamily="34" charset="0"/>
              </a:rPr>
            </a:br>
            <a:endParaRPr lang="en-US" sz="14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6 – Direct Mail Marketing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</a:t>
            </a:r>
            <a:r>
              <a:rPr lang="en-US" sz="1400" b="1" dirty="0">
                <a:latin typeface="Century Gothic" pitchFamily="34" charset="0"/>
              </a:rPr>
              <a:t>7 – SEO, PPC &amp; </a:t>
            </a:r>
            <a:r>
              <a:rPr lang="en-US" sz="1400" b="1" dirty="0" smtClean="0">
                <a:latin typeface="Century Gothic" pitchFamily="34" charset="0"/>
              </a:rPr>
              <a:t>Analytics</a:t>
            </a:r>
            <a:br>
              <a:rPr lang="en-US" sz="1400" b="1" dirty="0" smtClean="0">
                <a:latin typeface="Century Gothic" pitchFamily="34" charset="0"/>
              </a:rPr>
            </a:br>
            <a:endParaRPr lang="en-US" sz="1200" b="1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8 – RentPlatz.com</a:t>
            </a:r>
            <a:br>
              <a:rPr lang="en-US" sz="1400" b="1" dirty="0" smtClean="0">
                <a:latin typeface="Century Gothic" pitchFamily="34" charset="0"/>
              </a:rPr>
            </a:br>
            <a:endParaRPr lang="en-US" sz="1200" b="1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9 – Technology Implementation</a:t>
            </a:r>
            <a:br>
              <a:rPr lang="en-US" sz="1400" b="1" dirty="0" smtClean="0">
                <a:latin typeface="Century Gothic" pitchFamily="34" charset="0"/>
              </a:rPr>
            </a:br>
            <a:endParaRPr lang="en-US" sz="1200" b="1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>
                <a:latin typeface="Century Gothic" pitchFamily="34" charset="0"/>
              </a:rPr>
              <a:t>Module 10 – Reputation Management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300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3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954" y="1244835"/>
            <a:ext cx="433147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11 </a:t>
            </a:r>
            <a:r>
              <a:rPr lang="en-US" sz="1400" b="1" dirty="0">
                <a:latin typeface="Century Gothic" pitchFamily="34" charset="0"/>
              </a:rPr>
              <a:t>– Lead Conversion &amp; Drip Campaign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12 </a:t>
            </a:r>
            <a:r>
              <a:rPr lang="en-US" sz="1400" b="1" dirty="0">
                <a:latin typeface="Century Gothic" pitchFamily="34" charset="0"/>
              </a:rPr>
              <a:t>– Analytics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13 </a:t>
            </a:r>
            <a:r>
              <a:rPr lang="en-US" sz="1400" b="1" dirty="0">
                <a:latin typeface="Century Gothic" pitchFamily="34" charset="0"/>
              </a:rPr>
              <a:t>– Website Improvement</a:t>
            </a:r>
            <a:br>
              <a:rPr lang="en-US" sz="1400" b="1" dirty="0">
                <a:latin typeface="Century Gothic" pitchFamily="34" charset="0"/>
              </a:rPr>
            </a:br>
            <a:endParaRPr lang="en-US" sz="12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14 </a:t>
            </a:r>
            <a:r>
              <a:rPr lang="en-US" sz="1400" b="1" dirty="0">
                <a:latin typeface="Century Gothic" pitchFamily="34" charset="0"/>
              </a:rPr>
              <a:t>– </a:t>
            </a:r>
            <a:r>
              <a:rPr lang="en-US" sz="1400" b="1" dirty="0" smtClean="0">
                <a:latin typeface="Century Gothic" pitchFamily="34" charset="0"/>
              </a:rPr>
              <a:t>Operations</a:t>
            </a:r>
            <a:br>
              <a:rPr lang="en-US" sz="1400" b="1" dirty="0" smtClean="0">
                <a:latin typeface="Century Gothic" pitchFamily="34" charset="0"/>
              </a:rPr>
            </a:br>
            <a:endParaRPr lang="en-US" sz="1200" b="1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Module 15 - Accounting/Systems</a:t>
            </a:r>
            <a:r>
              <a:rPr lang="en-US" sz="1400" b="1" dirty="0">
                <a:latin typeface="Century Gothic" pitchFamily="34" charset="0"/>
              </a:rPr>
              <a:t/>
            </a:r>
            <a:br>
              <a:rPr lang="en-US" sz="1400" b="1" dirty="0">
                <a:latin typeface="Century Gothic" pitchFamily="34" charset="0"/>
              </a:rPr>
            </a:br>
            <a:endParaRPr lang="en-US" sz="14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>
                <a:latin typeface="Century Gothic" pitchFamily="34" charset="0"/>
              </a:rPr>
              <a:t>Cost: </a:t>
            </a:r>
            <a:r>
              <a:rPr lang="en-US" sz="1400" b="1" dirty="0" smtClean="0">
                <a:latin typeface="Century Gothic" pitchFamily="34" charset="0"/>
              </a:rPr>
              <a:t>$2,950 </a:t>
            </a:r>
            <a:r>
              <a:rPr lang="en-US" sz="1400" b="1" dirty="0" smtClean="0">
                <a:latin typeface="Century Gothic" pitchFamily="34" charset="0"/>
              </a:rPr>
              <a:t>for access to AddMoreDoors.com</a:t>
            </a:r>
            <a:br>
              <a:rPr lang="en-US" sz="1400" b="1" dirty="0" smtClean="0">
                <a:latin typeface="Century Gothic" pitchFamily="34" charset="0"/>
              </a:rPr>
            </a:br>
            <a:endParaRPr lang="en-US" sz="1200" b="1" dirty="0" smtClean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>
                <a:latin typeface="Century Gothic" pitchFamily="34" charset="0"/>
              </a:rPr>
              <a:t>Plus a per door growth fee of…</a:t>
            </a:r>
            <a:r>
              <a:rPr lang="en-US" sz="1000" b="1" dirty="0" smtClean="0">
                <a:latin typeface="Century Gothic" pitchFamily="34" charset="0"/>
              </a:rPr>
              <a:t/>
            </a:r>
            <a:br>
              <a:rPr lang="en-US" sz="10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</a:t>
            </a:r>
            <a:r>
              <a:rPr lang="en-US" sz="1400" b="1" dirty="0">
                <a:latin typeface="Century Gothic" pitchFamily="34" charset="0"/>
              </a:rPr>
              <a:t>100 per door </a:t>
            </a:r>
            <a:r>
              <a:rPr lang="en-US" sz="1400" b="1" dirty="0" smtClean="0">
                <a:latin typeface="Century Gothic" pitchFamily="34" charset="0"/>
              </a:rPr>
              <a:t>added less than 100 doors 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$90 for 101 - 200 doors 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$80 for 201 - 300 doors 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$70 for 301 - 400 doors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$60 for 401 - 500 doors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$50 for 501+</a:t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800" b="1" dirty="0" smtClean="0">
                <a:latin typeface="Century Gothic" pitchFamily="34" charset="0"/>
              </a:rPr>
              <a:t> </a:t>
            </a:r>
            <a:r>
              <a:rPr lang="en-US" sz="1400" b="1" dirty="0" smtClean="0">
                <a:latin typeface="Century Gothic" pitchFamily="34" charset="0"/>
              </a:rPr>
              <a:t/>
            </a:r>
            <a:br>
              <a:rPr lang="en-US" sz="1400" b="1" dirty="0" smtClean="0">
                <a:latin typeface="Century Gothic" pitchFamily="34" charset="0"/>
              </a:rPr>
            </a:br>
            <a:r>
              <a:rPr lang="en-US" sz="1400" b="1" dirty="0" smtClean="0">
                <a:latin typeface="Century Gothic" pitchFamily="34" charset="0"/>
              </a:rPr>
              <a:t>Includes use of our Value Propositions, </a:t>
            </a:r>
            <a:r>
              <a:rPr lang="en-US" sz="1400" b="1" dirty="0" smtClean="0">
                <a:latin typeface="Century Gothic" pitchFamily="34" charset="0"/>
              </a:rPr>
              <a:t>Marketing, </a:t>
            </a:r>
            <a:r>
              <a:rPr lang="en-US" sz="1400" b="1" dirty="0" err="1" smtClean="0">
                <a:latin typeface="Century Gothic" pitchFamily="34" charset="0"/>
              </a:rPr>
              <a:t>RentPlatz</a:t>
            </a:r>
            <a:r>
              <a:rPr lang="en-US" sz="1400" b="1" dirty="0" smtClean="0">
                <a:latin typeface="Century Gothic" pitchFamily="34" charset="0"/>
              </a:rPr>
              <a:t>, Checklists </a:t>
            </a:r>
            <a:r>
              <a:rPr lang="en-US" sz="1400" b="1" dirty="0" smtClean="0">
                <a:latin typeface="Century Gothic" pitchFamily="34" charset="0"/>
              </a:rPr>
              <a:t>&amp; Quarterly Coaching</a:t>
            </a:r>
            <a:endParaRPr lang="en-US" sz="1400" b="1" dirty="0"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3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70" y="609600"/>
            <a:ext cx="399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WHAT KEEPS YOU UP AT NIGHT?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1480" y="1524000"/>
            <a:ext cx="804672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add more doors?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>
                <a:latin typeface="Century Gothic" pitchFamily="34" charset="0"/>
              </a:rPr>
              <a:t> </a:t>
            </a:r>
            <a:r>
              <a:rPr lang="en-US" sz="1600" b="1" dirty="0" smtClean="0">
                <a:latin typeface="Century Gothic" pitchFamily="34" charset="0"/>
              </a:rPr>
              <a:t> How do I spend my marketing dollars more effectively?</a:t>
            </a:r>
            <a:r>
              <a:rPr lang="en-US" sz="1600" b="1" dirty="0" smtClean="0">
                <a:latin typeface="Century Gothic" pitchFamily="34" charset="0"/>
              </a:rPr>
              <a:t> 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What </a:t>
            </a:r>
            <a:r>
              <a:rPr lang="en-US" sz="1600" b="1" dirty="0" smtClean="0">
                <a:latin typeface="Century Gothic" pitchFamily="34" charset="0"/>
              </a:rPr>
              <a:t>market should I be targeting?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can I become more profitable?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reduce my customer acquisition costs?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get better reviews?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expand in my marketplace?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differentiate myself from the competition?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I compare to the competition?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Is there a new business model coming in the market?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Where will I be in 2020?</a:t>
            </a:r>
            <a:endParaRPr lang="en-US" sz="1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70" y="666690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WHERE WILL YOU BE IN 2020?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1480" y="1524000"/>
            <a:ext cx="804672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  </a:t>
            </a:r>
            <a:r>
              <a:rPr lang="en-US" sz="1600" b="1" dirty="0" smtClean="0">
                <a:latin typeface="Century Gothic" pitchFamily="34" charset="0"/>
              </a:rPr>
              <a:t>How many doors will you be managing?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profitable will you be?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many employees will you have?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What will you be charging your clients?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Are you prepared for the competition?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do you compare to the competition?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Are your reviews good and getting better?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Do you have a technology strategy?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much will your per door acquisition cost be?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How will you swim in the blue ocean of SMIPOs?</a:t>
            </a:r>
            <a:endParaRPr lang="en-US" sz="1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WHERE WE WILL BE IN 2020.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1480" y="1524000"/>
            <a:ext cx="804672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  </a:t>
            </a:r>
            <a:r>
              <a:rPr lang="en-US" sz="1600" b="1" dirty="0" smtClean="0">
                <a:latin typeface="Century Gothic" pitchFamily="34" charset="0"/>
              </a:rPr>
              <a:t>We will have 14 branches covering all of Southern California.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will be managing 3,000 doors (up from 500 right now).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Management income will be $300,000 a month with a $35,000 net profit.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Our customer acquisition cost will be $200 a door.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will have over 100 Yelp reviews that are 4 stars and above.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will have 14 operations staff and 16 Branch/Property Managers.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will implement off the shelf technology to be more efficient and </a:t>
            </a:r>
            <a:r>
              <a:rPr lang="en-US" sz="1600" b="1" dirty="0" smtClean="0">
                <a:latin typeface="Century Gothic" pitchFamily="34" charset="0"/>
              </a:rPr>
              <a:t>      	profitable</a:t>
            </a:r>
            <a:r>
              <a:rPr lang="en-US" sz="1600" b="1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will be lower in the cost, match the service and exceed the perceived </a:t>
            </a:r>
            <a:r>
              <a:rPr lang="en-US" sz="1600" b="1" dirty="0" smtClean="0">
                <a:latin typeface="Century Gothic" pitchFamily="34" charset="0"/>
              </a:rPr>
              <a:t>	value </a:t>
            </a:r>
            <a:r>
              <a:rPr lang="en-US" sz="1600" b="1" dirty="0" smtClean="0">
                <a:latin typeface="Century Gothic" pitchFamily="34" charset="0"/>
              </a:rPr>
              <a:t>of our competitors.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600" b="1" dirty="0" smtClean="0">
                <a:latin typeface="Century Gothic" pitchFamily="34" charset="0"/>
              </a:rPr>
              <a:t>  We are pricing for the future, not the past.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666690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WHY BOTHER WITH THE 3 T’S?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COLOSSAL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43 </a:t>
            </a:r>
            <a:r>
              <a:rPr lang="en-US" b="1" dirty="0">
                <a:latin typeface="Century Gothic" panose="020B0502020202020204" pitchFamily="34" charset="0"/>
              </a:rPr>
              <a:t>million rentals in the US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6 </a:t>
            </a:r>
            <a:r>
              <a:rPr lang="en-US" b="1" dirty="0">
                <a:latin typeface="Century Gothic" panose="020B0502020202020204" pitchFamily="34" charset="0"/>
              </a:rPr>
              <a:t>million in </a:t>
            </a:r>
            <a:r>
              <a:rPr lang="en-US" b="1" dirty="0" smtClean="0">
                <a:latin typeface="Century Gothic" panose="020B0502020202020204" pitchFamily="34" charset="0"/>
              </a:rPr>
              <a:t>California</a:t>
            </a:r>
            <a:endParaRPr lang="en-US" b="1" dirty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1,500,000 </a:t>
            </a:r>
            <a:r>
              <a:rPr lang="en-US" b="1" dirty="0">
                <a:latin typeface="Century Gothic" panose="020B0502020202020204" pitchFamily="34" charset="0"/>
              </a:rPr>
              <a:t>in Los Angeles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400,000 </a:t>
            </a:r>
            <a:r>
              <a:rPr lang="en-US" b="1" dirty="0">
                <a:latin typeface="Century Gothic" panose="020B0502020202020204" pitchFamily="34" charset="0"/>
              </a:rPr>
              <a:t>in Orange </a:t>
            </a:r>
            <a:r>
              <a:rPr lang="en-US" b="1" dirty="0" smtClean="0">
                <a:latin typeface="Century Gothic" panose="020B0502020202020204" pitchFamily="34" charset="0"/>
              </a:rPr>
              <a:t>County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70% 10 units or less</a:t>
            </a:r>
            <a:endParaRPr lang="en-US" b="1" dirty="0">
              <a:latin typeface="Century Gothic" panose="020B0502020202020204" pitchFamily="34" charset="0"/>
            </a:endParaRP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Does not include commercial, retail or HOAs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SCALABLE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A branch office every 60 mile radius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A Property Manager every </a:t>
            </a:r>
            <a:r>
              <a:rPr lang="en-US" b="1" dirty="0" smtClean="0">
                <a:latin typeface="Century Gothic" panose="020B0502020202020204" pitchFamily="34" charset="0"/>
              </a:rPr>
              <a:t>175 </a:t>
            </a:r>
            <a:r>
              <a:rPr lang="en-US" b="1" dirty="0">
                <a:latin typeface="Century Gothic" panose="020B0502020202020204" pitchFamily="34" charset="0"/>
              </a:rPr>
              <a:t>doors</a:t>
            </a:r>
          </a:p>
          <a:p>
            <a:pPr lvl="1"/>
            <a:r>
              <a:rPr lang="en-US" b="1" dirty="0">
                <a:latin typeface="Century Gothic" panose="020B0502020202020204" pitchFamily="34" charset="0"/>
              </a:rPr>
              <a:t>An Operations Assistant every 400 doors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PREDICTABLE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Dependable - Subscription </a:t>
            </a:r>
            <a:r>
              <a:rPr lang="en-US" b="1" dirty="0">
                <a:latin typeface="Century Gothic" panose="020B0502020202020204" pitchFamily="34" charset="0"/>
              </a:rPr>
              <a:t>business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Average term of 7 years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Income increase of 3% per year</a:t>
            </a:r>
          </a:p>
          <a:p>
            <a:pPr lvl="2"/>
            <a:r>
              <a:rPr lang="en-US" dirty="0">
                <a:latin typeface="Century Gothic" panose="020B0502020202020204" pitchFamily="34" charset="0"/>
              </a:rPr>
              <a:t>3% attrition </a:t>
            </a:r>
            <a:r>
              <a:rPr lang="en-US" dirty="0" smtClean="0">
                <a:latin typeface="Century Gothic" panose="020B0502020202020204" pitchFamily="34" charset="0"/>
              </a:rPr>
              <a:t>rate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Forecastable – It’s a number business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Marketing – drive eyeballs to website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Sales – converts leads to clients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Operations – retain the clients</a:t>
            </a: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24400" y="1524000"/>
            <a:ext cx="4038600" cy="468172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IMMUTABLE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Technology not a threat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Difficult tenants and owners mean job security – “crazy” is our best marketing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Laws will not loosen for owners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Investment property owners’ time too valuable for management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PROFITABLE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Creates additional revenue sources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Real estate sales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Escrow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Maintenance services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Analyzed bank accounts</a:t>
            </a:r>
            <a:br>
              <a:rPr lang="en-US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ENJOYABLE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We help owners from harming </a:t>
            </a:r>
            <a:r>
              <a:rPr lang="en-US" b="1" dirty="0" smtClean="0">
                <a:latin typeface="Century Gothic" panose="020B0502020202020204" pitchFamily="34" charset="0"/>
              </a:rPr>
              <a:t>themselves.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We are the good cop/bad cop but provide needed contract </a:t>
            </a:r>
            <a:r>
              <a:rPr lang="en-US" b="1" dirty="0" smtClean="0">
                <a:latin typeface="Century Gothic" panose="020B0502020202020204" pitchFamily="34" charset="0"/>
              </a:rPr>
              <a:t>enforcement.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We help tenants with quiet enjoyment of their </a:t>
            </a:r>
            <a:r>
              <a:rPr lang="en-US" b="1" dirty="0" smtClean="0">
                <a:latin typeface="Century Gothic" panose="020B0502020202020204" pitchFamily="34" charset="0"/>
              </a:rPr>
              <a:t>rental.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Vendors love </a:t>
            </a:r>
            <a:r>
              <a:rPr lang="en-US" b="1" dirty="0" smtClean="0">
                <a:latin typeface="Century Gothic" panose="020B0502020202020204" pitchFamily="34" charset="0"/>
              </a:rPr>
              <a:t>us.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1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18066"/>
            <a:ext cx="369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YOU ARE IN A REAL BUSINESS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905000"/>
            <a:ext cx="43434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14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IT’S A NUMBERS BUSINESS 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Know Your Numbers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Operating Expenses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Cost Accounting 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Expected Margins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IT’S A CAPITAL INTENSIVE BUSINESS 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Expect to Lose Money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This is your McDonalds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Know Your Fully Loaded </a:t>
            </a:r>
          </a:p>
          <a:p>
            <a:pPr lvl="2"/>
            <a:r>
              <a:rPr lang="en-US" sz="1400" dirty="0" smtClean="0">
                <a:latin typeface="Century Gothic" pitchFamily="34" charset="0"/>
              </a:rPr>
              <a:t>     Breakeven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Overstaff for Growth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Forgo Profit to Build Your  </a:t>
            </a:r>
          </a:p>
          <a:p>
            <a:pPr lvl="2"/>
            <a:r>
              <a:rPr lang="en-US" sz="1400" dirty="0" smtClean="0">
                <a:latin typeface="Century Gothic" pitchFamily="34" charset="0"/>
              </a:rPr>
              <a:t>     Company</a:t>
            </a:r>
          </a:p>
          <a:p>
            <a:pPr lvl="2">
              <a:buFont typeface="Wingdings" pitchFamily="2" charset="2"/>
              <a:buChar char="ü"/>
            </a:pPr>
            <a:endParaRPr lang="en-US" sz="1400" dirty="0">
              <a:latin typeface="Century Gothic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2286000"/>
            <a:ext cx="449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IT’S A TECHNLOGY BUSINESS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 This Is A Technology Business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Drive Folks to Your Site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Know Your Analytics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Website traffic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Penetration rates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A/B Testing</a:t>
            </a:r>
            <a:br>
              <a:rPr lang="en-US" sz="1400" dirty="0" smtClean="0">
                <a:latin typeface="Century Gothic" pitchFamily="34" charset="0"/>
              </a:rPr>
            </a:br>
            <a:endParaRPr lang="en-US" sz="1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IT’S A PEOPLE BUSINESS</a:t>
            </a:r>
            <a:r>
              <a:rPr lang="en-US" sz="1400" dirty="0" smtClean="0">
                <a:latin typeface="Century Gothic" pitchFamily="34" charset="0"/>
              </a:rPr>
              <a:t>  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latin typeface="Century Gothic" pitchFamily="34" charset="0"/>
              </a:rPr>
              <a:t>People, Product &amp; then Profit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This is a people business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Look for the dinged &amp; dented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Hire slowly, fire quickly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Product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Differentiate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 smtClean="0">
                <a:latin typeface="Century Gothic" pitchFamily="34" charset="0"/>
              </a:rPr>
              <a:t>  Profit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>
                <a:latin typeface="Century Gothic" pitchFamily="34" charset="0"/>
              </a:rPr>
              <a:t>   This comes last, not first</a:t>
            </a:r>
          </a:p>
          <a:p>
            <a:endParaRPr lang="en-US" sz="1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C00000"/>
                </a:solidFill>
                <a:latin typeface="Century Gothic" pitchFamily="34" charset="0"/>
              </a:rPr>
              <a:t>THIS IS A REAL BUSINESS, </a:t>
            </a:r>
            <a:r>
              <a:rPr lang="en-US" b="1" dirty="0" smtClean="0">
                <a:solidFill>
                  <a:srgbClr val="C00000"/>
                </a:solidFill>
                <a:latin typeface="Century Gothic" pitchFamily="34" charset="0"/>
              </a:rPr>
              <a:t>NOT </a:t>
            </a:r>
            <a:r>
              <a:rPr lang="en-US" b="1" dirty="0">
                <a:solidFill>
                  <a:srgbClr val="C00000"/>
                </a:solidFill>
                <a:latin typeface="Century Gothic" pitchFamily="34" charset="0"/>
              </a:rPr>
              <a:t>THE REAL ESTATE BUSINESS</a:t>
            </a:r>
            <a:endParaRPr lang="en-US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WHY GROW YOUR BUSINESS ?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447800"/>
            <a:ext cx="4038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SAFETY IN NUMBERS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No one client should comprise more than 5%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dirty="0" smtClean="0">
                <a:latin typeface="Century Gothic" pitchFamily="34" charset="0"/>
              </a:rPr>
              <a:t>     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of your income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300" dirty="0" smtClean="0">
                <a:latin typeface="Century Gothic" pitchFamily="34" charset="0"/>
              </a:rPr>
              <a:t>  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 diversified portfolio is a safe one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SAFETY IN MORE STAFF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No one is indispensable.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Cross train &amp; keep them on their toes.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SPECIALIZED LABOR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Have people do a few things well.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Let staff focus on fewer moving parts.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STACK ‘EM DEEP AND SELL ‘EM CHEAP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Smaller margins but bigger volume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Profit a little on a lot.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ECONOMIES OF SCALE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More properties means better scale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 Price to the future scale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524000"/>
            <a:ext cx="4038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THE BUSY RESTAURANT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People like to eat where others are eating.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People won’t spend a dollar of their money or a minute of their day for a bad experience.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MORE MARKETING DOLLARS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If 10% of your gross dollar goes to marketing, more is better.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BETTER RESALE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Many company value your business on gross income not net profit.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More ancillary income.</a:t>
            </a:r>
            <a:b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IF YOU ARE NOT GROWING, YOU ARE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CONTRACTING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Attrition rate of 2 to 3% of your properties  - it is inevitable.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63892</TotalTime>
  <Words>1987</Words>
  <Application>Microsoft Office PowerPoint</Application>
  <PresentationFormat>On-screen Show (4:3)</PresentationFormat>
  <Paragraphs>646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Vicky</dc:creator>
  <cp:lastModifiedBy>Scott Brady</cp:lastModifiedBy>
  <cp:revision>131</cp:revision>
  <cp:lastPrinted>2016-01-14T16:48:02Z</cp:lastPrinted>
  <dcterms:created xsi:type="dcterms:W3CDTF">2006-08-16T00:00:00Z</dcterms:created>
  <dcterms:modified xsi:type="dcterms:W3CDTF">2016-01-26T18:19:20Z</dcterms:modified>
</cp:coreProperties>
</file>