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5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5143500" type="screen16x9"/>
  <p:notesSz cx="6858000" cy="9144000"/>
  <p:embeddedFontLst>
    <p:embeddedFont>
      <p:font typeface="Poppins" panose="020B0604020202020204" charset="0"/>
      <p:regular r:id="rId54"/>
      <p:bold r:id="rId55"/>
      <p:italic r:id="rId56"/>
      <p:boldItalic r:id="rId57"/>
    </p:embeddedFont>
    <p:embeddedFont>
      <p:font typeface="Poppins ExtraBold" panose="020B0604020202020204" charset="0"/>
      <p:bold r:id="rId58"/>
      <p:boldItalic r:id="rId59"/>
    </p:embeddedFont>
    <p:embeddedFont>
      <p:font typeface="Poppins Medium" panose="020B060402020202020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51e4cf7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51e4cf7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51e4cf74b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51e4cf74b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51e4cf74b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51e4cf74b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51e4cf74b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51e4cf74b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1e4cf74b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51e4cf74b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51e4cf74b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351e4cf74b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51e4cf74b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351e4cf74b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51e4cf74b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351e4cf74b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51e4cf74b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351e4cf74b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640d9fdd1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640d9fdd1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640d9fdd1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640d9fdd1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51e4cf74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51e4cf74b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640d9fdd1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640d9fdd1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640d9fdd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640d9fdd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51e4cf74b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351e4cf74b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51e4cf74b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351e4cf74b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51e4cf74b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351e4cf74b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51e4cf74b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51e4cf74b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51e4cf74b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351e4cf74b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a7d83a08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3a7d83a08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51e4cf74b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351e4cf74b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51e4cf74b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351e4cf74b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cb2029e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cb2029e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51e4cf74b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351e4cf74b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351e4cf74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351e4cf74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51e4cf74b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351e4cf74b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51e4cf74b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351e4cf74b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351e4cf74b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351e4cf74b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351e4cf74b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351e4cf74b_0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351e4cf74b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351e4cf74b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351e4cf74b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351e4cf74b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a7d83a08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a7d83a08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a7d83a08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a7d83a08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51e4cf74b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51e4cf74b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351e4cf74b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351e4cf74b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351e4cf74b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351e4cf74b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351e4cf74b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351e4cf74b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351e4cf74b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351e4cf74b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351e4cf74b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351e4cf74b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351e4cf74b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351e4cf74b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351e4cf74b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351e4cf74b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351e4cf74b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351e4cf74b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351e4cf74b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351e4cf74b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51e4cf74b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51e4cf74b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51e4cf74b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51e4cf74b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351e4cf74b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351e4cf74b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51e4cf74b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51e4cf74b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1e4cf74b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51e4cf74b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51e4cf74b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51e4cf74b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51e4cf74b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351e4cf74b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0" y="992575"/>
            <a:ext cx="9144000" cy="18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5200"/>
              <a:buNone/>
              <a:defRPr sz="5200">
                <a:solidFill>
                  <a:srgbClr val="242D3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2800"/>
              <a:buNone/>
              <a:defRPr sz="2800">
                <a:solidFill>
                  <a:srgbClr val="242D3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800"/>
              <a:buNone/>
              <a:defRPr>
                <a:solidFill>
                  <a:srgbClr val="242D38"/>
                </a:solidFill>
              </a:defRPr>
            </a:lvl1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0"/>
              <a:buNone/>
              <a:defRPr sz="12000">
                <a:solidFill>
                  <a:srgbClr val="242D3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800"/>
              <a:buChar char="●"/>
              <a:defRPr>
                <a:solidFill>
                  <a:srgbClr val="242D38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○"/>
              <a:defRPr>
                <a:solidFill>
                  <a:srgbClr val="242D38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■"/>
              <a:defRPr>
                <a:solidFill>
                  <a:srgbClr val="242D38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●"/>
              <a:defRPr>
                <a:solidFill>
                  <a:srgbClr val="242D38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○"/>
              <a:defRPr>
                <a:solidFill>
                  <a:srgbClr val="242D38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■"/>
              <a:defRPr>
                <a:solidFill>
                  <a:srgbClr val="242D38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●"/>
              <a:defRPr>
                <a:solidFill>
                  <a:srgbClr val="242D38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○"/>
              <a:defRPr>
                <a:solidFill>
                  <a:srgbClr val="242D38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■"/>
              <a:defRPr>
                <a:solidFill>
                  <a:srgbClr val="242D3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-65850" y="-120450"/>
            <a:ext cx="9275700" cy="538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CAP First Letter">
  <p:cSld name="BLANK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-65850" y="-120450"/>
            <a:ext cx="9275700" cy="538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 txBox="1"/>
          <p:nvPr/>
        </p:nvSpPr>
        <p:spPr>
          <a:xfrm>
            <a:off x="-70175" y="-110300"/>
            <a:ext cx="9264300" cy="1012800"/>
          </a:xfrm>
          <a:prstGeom prst="rect">
            <a:avLst/>
          </a:prstGeom>
          <a:solidFill>
            <a:srgbClr val="242D38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Helvetica Neue"/>
              <a:buNone/>
            </a:pPr>
            <a:endParaRPr sz="4000">
              <a:solidFill>
                <a:srgbClr val="3BCE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-75875" y="-215600"/>
            <a:ext cx="9275700" cy="11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BCEAC"/>
              </a:buClr>
              <a:buSzPts val="4000"/>
              <a:buNone/>
              <a:defRPr sz="4000">
                <a:solidFill>
                  <a:srgbClr val="3BCEA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Header">
  <p:cSld name="BLANK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5850" y="-120450"/>
            <a:ext cx="9275700" cy="538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 txBox="1"/>
          <p:nvPr/>
        </p:nvSpPr>
        <p:spPr>
          <a:xfrm>
            <a:off x="-70175" y="-110300"/>
            <a:ext cx="9264300" cy="1012800"/>
          </a:xfrm>
          <a:prstGeom prst="rect">
            <a:avLst/>
          </a:prstGeom>
          <a:solidFill>
            <a:srgbClr val="242D38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Helvetica Neue"/>
              <a:buNone/>
            </a:pPr>
            <a:endParaRPr sz="4000">
              <a:solidFill>
                <a:srgbClr val="3BCE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-75875" y="-110300"/>
            <a:ext cx="92757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BCEAC"/>
              </a:buClr>
              <a:buSzPts val="4000"/>
              <a:buNone/>
              <a:defRPr sz="4000">
                <a:solidFill>
                  <a:srgbClr val="3BCEA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2800"/>
              <a:buFont typeface="Poppins Medium"/>
              <a:buNone/>
              <a:defRPr>
                <a:solidFill>
                  <a:srgbClr val="242D3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ctrTitle"/>
          </p:nvPr>
        </p:nvSpPr>
        <p:spPr>
          <a:xfrm>
            <a:off x="0" y="992575"/>
            <a:ext cx="9144000" cy="18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-122850" y="1317575"/>
            <a:ext cx="9144000" cy="652800"/>
          </a:xfrm>
          <a:prstGeom prst="rect">
            <a:avLst/>
          </a:prstGeom>
          <a:solidFill>
            <a:srgbClr val="E8EAE9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/>
          <p:nvPr/>
        </p:nvSpPr>
        <p:spPr>
          <a:xfrm>
            <a:off x="-8850" y="166900"/>
            <a:ext cx="9161700" cy="65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E8EA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3600"/>
              <a:buNone/>
              <a:defRPr sz="3600">
                <a:solidFill>
                  <a:srgbClr val="242D3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0" y="186675"/>
            <a:ext cx="91440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0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456000" y="1045275"/>
            <a:ext cx="8232000" cy="35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/>
          <p:nvPr/>
        </p:nvSpPr>
        <p:spPr>
          <a:xfrm>
            <a:off x="4572000" y="966225"/>
            <a:ext cx="4572000" cy="41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265500" y="966225"/>
            <a:ext cx="4045200" cy="18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29"/>
          <p:cNvSpPr/>
          <p:nvPr/>
        </p:nvSpPr>
        <p:spPr>
          <a:xfrm>
            <a:off x="-65850" y="-120450"/>
            <a:ext cx="9275700" cy="538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CAP First Letter">
  <p:cSld name="BLANK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30"/>
          <p:cNvSpPr/>
          <p:nvPr/>
        </p:nvSpPr>
        <p:spPr>
          <a:xfrm>
            <a:off x="-65850" y="-120450"/>
            <a:ext cx="9275700" cy="538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0"/>
          <p:cNvSpPr txBox="1"/>
          <p:nvPr/>
        </p:nvSpPr>
        <p:spPr>
          <a:xfrm>
            <a:off x="-70175" y="-110300"/>
            <a:ext cx="9264300" cy="1012800"/>
          </a:xfrm>
          <a:prstGeom prst="rect">
            <a:avLst/>
          </a:prstGeom>
          <a:solidFill>
            <a:srgbClr val="242D38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Helvetica Neue"/>
              <a:buNone/>
            </a:pPr>
            <a:endParaRPr sz="4000">
              <a:solidFill>
                <a:srgbClr val="3BCE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30"/>
          <p:cNvSpPr txBox="1">
            <a:spLocks noGrp="1"/>
          </p:cNvSpPr>
          <p:nvPr>
            <p:ph type="title"/>
          </p:nvPr>
        </p:nvSpPr>
        <p:spPr>
          <a:xfrm>
            <a:off x="-75875" y="-215600"/>
            <a:ext cx="9275700" cy="11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BCEAC"/>
              </a:buClr>
              <a:buSzPts val="4000"/>
              <a:buNone/>
              <a:defRPr sz="4000">
                <a:solidFill>
                  <a:srgbClr val="3BCEA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Header">
  <p:cSld name="BLANK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31"/>
          <p:cNvSpPr/>
          <p:nvPr/>
        </p:nvSpPr>
        <p:spPr>
          <a:xfrm>
            <a:off x="-65850" y="-120450"/>
            <a:ext cx="9275700" cy="538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1"/>
          <p:cNvSpPr txBox="1"/>
          <p:nvPr/>
        </p:nvSpPr>
        <p:spPr>
          <a:xfrm>
            <a:off x="-70175" y="-110300"/>
            <a:ext cx="9264300" cy="1012800"/>
          </a:xfrm>
          <a:prstGeom prst="rect">
            <a:avLst/>
          </a:prstGeom>
          <a:solidFill>
            <a:srgbClr val="242D38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Helvetica Neue"/>
              <a:buNone/>
            </a:pPr>
            <a:endParaRPr sz="4000">
              <a:solidFill>
                <a:srgbClr val="3BCE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-75875" y="-110300"/>
            <a:ext cx="92757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BCEAC"/>
              </a:buClr>
              <a:buSzPts val="4000"/>
              <a:buNone/>
              <a:defRPr sz="4000">
                <a:solidFill>
                  <a:srgbClr val="3BCEA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800"/>
              <a:buChar char="●"/>
              <a:defRPr>
                <a:solidFill>
                  <a:srgbClr val="242D38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○"/>
              <a:defRPr>
                <a:solidFill>
                  <a:srgbClr val="242D38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■"/>
              <a:defRPr>
                <a:solidFill>
                  <a:srgbClr val="242D38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●"/>
              <a:defRPr>
                <a:solidFill>
                  <a:srgbClr val="242D38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○"/>
              <a:defRPr>
                <a:solidFill>
                  <a:srgbClr val="242D38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■"/>
              <a:defRPr>
                <a:solidFill>
                  <a:srgbClr val="242D38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●"/>
              <a:defRPr>
                <a:solidFill>
                  <a:srgbClr val="242D38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○"/>
              <a:defRPr>
                <a:solidFill>
                  <a:srgbClr val="242D38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■"/>
              <a:defRPr>
                <a:solidFill>
                  <a:srgbClr val="242D3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8850" y="166900"/>
            <a:ext cx="9161700" cy="65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E8EA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●"/>
              <a:defRPr sz="1400">
                <a:solidFill>
                  <a:srgbClr val="242D38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○"/>
              <a:defRPr sz="1200">
                <a:solidFill>
                  <a:srgbClr val="242D38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■"/>
              <a:defRPr sz="1200">
                <a:solidFill>
                  <a:srgbClr val="242D38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●"/>
              <a:defRPr sz="1200">
                <a:solidFill>
                  <a:srgbClr val="242D38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○"/>
              <a:defRPr sz="1200">
                <a:solidFill>
                  <a:srgbClr val="242D38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■"/>
              <a:defRPr sz="1200">
                <a:solidFill>
                  <a:srgbClr val="242D38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●"/>
              <a:defRPr sz="1200">
                <a:solidFill>
                  <a:srgbClr val="242D38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○"/>
              <a:defRPr sz="1200">
                <a:solidFill>
                  <a:srgbClr val="242D38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■"/>
              <a:defRPr sz="1200">
                <a:solidFill>
                  <a:srgbClr val="242D3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●"/>
              <a:defRPr sz="1400">
                <a:solidFill>
                  <a:srgbClr val="242D38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○"/>
              <a:defRPr sz="1200">
                <a:solidFill>
                  <a:srgbClr val="242D38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■"/>
              <a:defRPr sz="1200">
                <a:solidFill>
                  <a:srgbClr val="242D38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●"/>
              <a:defRPr sz="1200">
                <a:solidFill>
                  <a:srgbClr val="242D38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○"/>
              <a:defRPr sz="1200">
                <a:solidFill>
                  <a:srgbClr val="242D38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■"/>
              <a:defRPr sz="1200">
                <a:solidFill>
                  <a:srgbClr val="242D38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●"/>
              <a:defRPr sz="1200">
                <a:solidFill>
                  <a:srgbClr val="242D38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○"/>
              <a:defRPr sz="1200">
                <a:solidFill>
                  <a:srgbClr val="242D38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■"/>
              <a:defRPr sz="1200">
                <a:solidFill>
                  <a:srgbClr val="242D3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2800"/>
              <a:buFont typeface="Poppins Medium"/>
              <a:buNone/>
              <a:defRPr>
                <a:solidFill>
                  <a:srgbClr val="242D3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2800"/>
              <a:buFont typeface="Poppins Medium"/>
              <a:buNone/>
              <a:defRPr>
                <a:solidFill>
                  <a:srgbClr val="242D3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0" y="186675"/>
            <a:ext cx="91440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2400"/>
              <a:buFont typeface="Poppins Medium"/>
              <a:buNone/>
              <a:defRPr sz="2400">
                <a:solidFill>
                  <a:srgbClr val="242D3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0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●"/>
              <a:defRPr sz="1200">
                <a:solidFill>
                  <a:srgbClr val="242D38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○"/>
              <a:defRPr sz="1200">
                <a:solidFill>
                  <a:srgbClr val="242D38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■"/>
              <a:defRPr sz="1200">
                <a:solidFill>
                  <a:srgbClr val="242D38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●"/>
              <a:defRPr sz="1200">
                <a:solidFill>
                  <a:srgbClr val="242D38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○"/>
              <a:defRPr sz="1200">
                <a:solidFill>
                  <a:srgbClr val="242D38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■"/>
              <a:defRPr sz="1200">
                <a:solidFill>
                  <a:srgbClr val="242D38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●"/>
              <a:defRPr sz="1200">
                <a:solidFill>
                  <a:srgbClr val="242D38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○"/>
              <a:defRPr sz="1200">
                <a:solidFill>
                  <a:srgbClr val="242D38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200"/>
              <a:buChar char="■"/>
              <a:defRPr sz="1200">
                <a:solidFill>
                  <a:srgbClr val="242D3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6000" y="1045275"/>
            <a:ext cx="8232000" cy="35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4800"/>
              <a:buNone/>
              <a:defRPr sz="4800">
                <a:solidFill>
                  <a:srgbClr val="242D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4572000" y="966225"/>
            <a:ext cx="4572000" cy="41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265500" y="966225"/>
            <a:ext cx="4045200" cy="18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3900"/>
              <a:buNone/>
              <a:defRPr sz="3900">
                <a:solidFill>
                  <a:srgbClr val="242D3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2100"/>
              <a:buNone/>
              <a:defRPr sz="2100">
                <a:solidFill>
                  <a:srgbClr val="242D3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800"/>
              <a:buChar char="●"/>
              <a:defRPr>
                <a:solidFill>
                  <a:srgbClr val="242D38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○"/>
              <a:defRPr>
                <a:solidFill>
                  <a:srgbClr val="242D38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■"/>
              <a:defRPr>
                <a:solidFill>
                  <a:srgbClr val="242D38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●"/>
              <a:defRPr>
                <a:solidFill>
                  <a:srgbClr val="242D38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○"/>
              <a:defRPr>
                <a:solidFill>
                  <a:srgbClr val="242D38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■"/>
              <a:defRPr>
                <a:solidFill>
                  <a:srgbClr val="242D38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●"/>
              <a:defRPr>
                <a:solidFill>
                  <a:srgbClr val="242D38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○"/>
              <a:defRPr>
                <a:solidFill>
                  <a:srgbClr val="242D38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400"/>
              <a:buChar char="■"/>
              <a:defRPr>
                <a:solidFill>
                  <a:srgbClr val="242D3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5300" y="185450"/>
            <a:ext cx="9174600" cy="660600"/>
          </a:xfrm>
          <a:prstGeom prst="rect">
            <a:avLst/>
          </a:prstGeom>
          <a:solidFill>
            <a:srgbClr val="E8EA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Medium"/>
              <a:buNone/>
              <a:defRPr sz="2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5300" y="-75550"/>
            <a:ext cx="9174600" cy="261000"/>
          </a:xfrm>
          <a:prstGeom prst="rect">
            <a:avLst/>
          </a:prstGeom>
          <a:solidFill>
            <a:srgbClr val="3BC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-15300" y="846050"/>
            <a:ext cx="9174600" cy="115500"/>
          </a:xfrm>
          <a:prstGeom prst="rect">
            <a:avLst/>
          </a:prstGeom>
          <a:solidFill>
            <a:srgbClr val="F39B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-15300" y="185450"/>
            <a:ext cx="9174600" cy="660600"/>
          </a:xfrm>
          <a:prstGeom prst="rect">
            <a:avLst/>
          </a:prstGeom>
          <a:solidFill>
            <a:srgbClr val="E8EA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7"/>
          <p:cNvSpPr/>
          <p:nvPr/>
        </p:nvSpPr>
        <p:spPr>
          <a:xfrm>
            <a:off x="-15300" y="-75550"/>
            <a:ext cx="9174600" cy="261000"/>
          </a:xfrm>
          <a:prstGeom prst="rect">
            <a:avLst/>
          </a:prstGeom>
          <a:solidFill>
            <a:srgbClr val="3BC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15300" y="846050"/>
            <a:ext cx="9174600" cy="115500"/>
          </a:xfrm>
          <a:prstGeom prst="rect">
            <a:avLst/>
          </a:prstGeom>
          <a:solidFill>
            <a:srgbClr val="F39B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D38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-59700" y="-127950"/>
            <a:ext cx="9263400" cy="5399400"/>
          </a:xfrm>
          <a:prstGeom prst="rect">
            <a:avLst/>
          </a:prstGeom>
          <a:solidFill>
            <a:srgbClr val="242D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title" idx="4294967295"/>
          </p:nvPr>
        </p:nvSpPr>
        <p:spPr>
          <a:xfrm>
            <a:off x="311700" y="2025950"/>
            <a:ext cx="8520600" cy="2298300"/>
          </a:xfrm>
          <a:prstGeom prst="rect">
            <a:avLst/>
          </a:prstGeom>
          <a:solidFill>
            <a:srgbClr val="242D38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3BCEAC"/>
                </a:solidFill>
              </a:rPr>
              <a:t>Clients, Profit and Sanity</a:t>
            </a:r>
            <a:endParaRPr sz="3700" b="1">
              <a:solidFill>
                <a:srgbClr val="3BCEA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solidFill>
                <a:srgbClr val="3BCEA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BCEAC"/>
                </a:solidFill>
                <a:latin typeface="Poppins"/>
                <a:ea typeface="Poppins"/>
                <a:cs typeface="Poppins"/>
                <a:sym typeface="Poppins"/>
              </a:rPr>
              <a:t>Matthew Tringali</a:t>
            </a:r>
            <a:endParaRPr sz="3300">
              <a:solidFill>
                <a:srgbClr val="3BCEA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BCEAC"/>
                </a:solidFill>
                <a:latin typeface="Poppins"/>
                <a:ea typeface="Poppins"/>
                <a:cs typeface="Poppins"/>
                <a:sym typeface="Poppins"/>
              </a:rPr>
              <a:t>CEO | </a:t>
            </a:r>
            <a:r>
              <a:rPr lang="en" sz="3300">
                <a:solidFill>
                  <a:srgbClr val="3BCEAC"/>
                </a:solidFill>
              </a:rPr>
              <a:t>BetterWho</a:t>
            </a:r>
            <a:endParaRPr sz="3300">
              <a:solidFill>
                <a:srgbClr val="3BCE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" name="Google Shape;1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1403250"/>
            <a:ext cx="3352100" cy="6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998450"/>
            <a:ext cx="4606904" cy="39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2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475 Unit Mix Snapshot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/>
          <p:nvPr/>
        </p:nvSpPr>
        <p:spPr>
          <a:xfrm>
            <a:off x="119950" y="1586100"/>
            <a:ext cx="85938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	All business is good business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Niche to your target client and lose the misfits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43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475 Unit Mix Snapshot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475 Unit Profitability Snapshot</a:t>
            </a:r>
            <a:endParaRPr/>
          </a:p>
        </p:txBody>
      </p:sp>
      <p:sp>
        <p:nvSpPr>
          <p:cNvPr id="196" name="Google Shape;196;p44"/>
          <p:cNvSpPr txBox="1"/>
          <p:nvPr/>
        </p:nvSpPr>
        <p:spPr>
          <a:xfrm>
            <a:off x="119950" y="1509900"/>
            <a:ext cx="88971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RPU: ~$110/mo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DLER: ~2.0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Profitability: 0%?	Masked by other verticals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/>
          <p:nvPr/>
        </p:nvSpPr>
        <p:spPr>
          <a:xfrm>
            <a:off x="119950" y="1586100"/>
            <a:ext cx="8911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	PM &amp; Verticals are all one business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PM should stand on its own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45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475 Unit Profitability Snapshot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6"/>
          <p:cNvSpPr txBox="1"/>
          <p:nvPr/>
        </p:nvSpPr>
        <p:spPr>
          <a:xfrm>
            <a:off x="119950" y="976500"/>
            <a:ext cx="89112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Stopped lying to myself that growth cures all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Set the Vision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200" i="1">
                <a:latin typeface="Poppins"/>
                <a:ea typeface="Poppins"/>
                <a:cs typeface="Poppins"/>
                <a:sym typeface="Poppins"/>
              </a:rPr>
              <a:t>Scope matters</a:t>
            </a:r>
            <a:endParaRPr sz="2200" i="1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200" i="1">
                <a:latin typeface="Poppins"/>
                <a:ea typeface="Poppins"/>
                <a:cs typeface="Poppins"/>
                <a:sym typeface="Poppins"/>
              </a:rPr>
              <a:t>Value Max</a:t>
            </a:r>
            <a:endParaRPr sz="2200" i="1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200" i="1">
                <a:latin typeface="Poppins"/>
                <a:ea typeface="Poppins"/>
                <a:cs typeface="Poppins"/>
                <a:sym typeface="Poppins"/>
              </a:rPr>
              <a:t>Develop better systems and a better team</a:t>
            </a:r>
            <a:endParaRPr sz="2200" i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Cut Expenses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Add Revenue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46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Better Way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7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Expenses - Virtual Office</a:t>
            </a:r>
            <a:endParaRPr/>
          </a:p>
        </p:txBody>
      </p:sp>
      <p:pic>
        <p:nvPicPr>
          <p:cNvPr id="214" name="Google Shape;2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00" y="1010775"/>
            <a:ext cx="4210924" cy="40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7"/>
          <p:cNvSpPr txBox="1"/>
          <p:nvPr/>
        </p:nvSpPr>
        <p:spPr>
          <a:xfrm>
            <a:off x="4684900" y="1121825"/>
            <a:ext cx="42108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latin typeface="Poppins ExtraBold"/>
                <a:ea typeface="Poppins ExtraBold"/>
                <a:cs typeface="Poppins ExtraBold"/>
                <a:sym typeface="Poppins ExtraBold"/>
              </a:rPr>
              <a:t>5%</a:t>
            </a:r>
            <a:endParaRPr sz="20000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8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Cut Expenses - Virtual Office</a:t>
            </a:r>
            <a:endParaRPr sz="2820"/>
          </a:p>
        </p:txBody>
      </p:sp>
      <p:sp>
        <p:nvSpPr>
          <p:cNvPr id="221" name="Google Shape;221;p48"/>
          <p:cNvSpPr txBox="1"/>
          <p:nvPr/>
        </p:nvSpPr>
        <p:spPr>
          <a:xfrm>
            <a:off x="119950" y="1586100"/>
            <a:ext cx="8953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Tenants pay rent in the office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There are better options</a:t>
            </a:r>
            <a:endParaRPr sz="2800" i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9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Expenses - Focus on DLER</a:t>
            </a:r>
            <a:endParaRPr/>
          </a:p>
        </p:txBody>
      </p:sp>
      <p:sp>
        <p:nvSpPr>
          <p:cNvPr id="227" name="Google Shape;227;p49"/>
          <p:cNvSpPr txBox="1"/>
          <p:nvPr/>
        </p:nvSpPr>
        <p:spPr>
          <a:xfrm>
            <a:off x="335050" y="1322100"/>
            <a:ext cx="88089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Sneak Peak on the Benchmarking Study!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New Metric: Global Talent Utilization Rate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Impact on Profitability: Every RTM you add increases your profitability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0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Expenses - Focus on DLER</a:t>
            </a:r>
            <a:endParaRPr/>
          </a:p>
        </p:txBody>
      </p:sp>
      <p:sp>
        <p:nvSpPr>
          <p:cNvPr id="233" name="Google Shape;233;p50"/>
          <p:cNvSpPr txBox="1"/>
          <p:nvPr/>
        </p:nvSpPr>
        <p:spPr>
          <a:xfrm>
            <a:off x="335050" y="1322100"/>
            <a:ext cx="88089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Sneak Peak on the Benchmarking Study!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New Metric: Global Talent Utilization Rate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Impact on Profitability: Every RTM you add increases your profitability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50"/>
          <p:cNvSpPr txBox="1"/>
          <p:nvPr/>
        </p:nvSpPr>
        <p:spPr>
          <a:xfrm>
            <a:off x="352200" y="3232800"/>
            <a:ext cx="8439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RTM’s are your competitive advantage.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1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Expenses - Focus on DLER</a:t>
            </a:r>
            <a:endParaRPr/>
          </a:p>
        </p:txBody>
      </p:sp>
      <p:sp>
        <p:nvSpPr>
          <p:cNvPr id="240" name="Google Shape;240;p51"/>
          <p:cNvSpPr txBox="1"/>
          <p:nvPr/>
        </p:nvSpPr>
        <p:spPr>
          <a:xfrm>
            <a:off x="335050" y="1322100"/>
            <a:ext cx="88089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Sneak Peak on the Benchmarking Study!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New Metric: Global Talent Utilization Rate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Impact on Profitability: Every RTM you add increases your profitability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p51"/>
          <p:cNvSpPr txBox="1"/>
          <p:nvPr/>
        </p:nvSpPr>
        <p:spPr>
          <a:xfrm>
            <a:off x="352200" y="3232800"/>
            <a:ext cx="84396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strike="sng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RTM’s are your competitive advantage.  </a:t>
            </a:r>
            <a:endParaRPr sz="1700" strike="sng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must successfully incorporate RTM’s into your team to stay competitive.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-34125" y="255325"/>
            <a:ext cx="9178200" cy="6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42D38"/>
                </a:solidFill>
                <a:latin typeface="Poppins"/>
                <a:ea typeface="Poppins"/>
                <a:cs typeface="Poppins"/>
                <a:sym typeface="Poppins"/>
              </a:rPr>
              <a:t>Hi, I’m Matthew Tringali - Why should you care?</a:t>
            </a:r>
            <a:endParaRPr b="1">
              <a:solidFill>
                <a:srgbClr val="242D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3414625" y="1364350"/>
            <a:ext cx="55605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900"/>
              <a:buFont typeface="Poppins"/>
              <a:buChar char="●"/>
            </a:pPr>
            <a:r>
              <a:rPr lang="en" sz="1900" b="1">
                <a:solidFill>
                  <a:srgbClr val="242D38"/>
                </a:solidFill>
                <a:latin typeface="Poppins"/>
                <a:ea typeface="Poppins"/>
                <a:cs typeface="Poppins"/>
                <a:sym typeface="Poppins"/>
              </a:rPr>
              <a:t>I was a property manager, just like you</a:t>
            </a:r>
            <a:endParaRPr sz="1900" b="1">
              <a:solidFill>
                <a:srgbClr val="242D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900"/>
              <a:buFont typeface="Poppins"/>
              <a:buChar char="●"/>
            </a:pPr>
            <a:r>
              <a:rPr lang="en" sz="1900" b="1">
                <a:solidFill>
                  <a:srgbClr val="242D38"/>
                </a:solidFill>
                <a:latin typeface="Poppins"/>
                <a:ea typeface="Poppins"/>
                <a:cs typeface="Poppins"/>
                <a:sym typeface="Poppins"/>
              </a:rPr>
              <a:t>Proudest Achievement: 4.8 DLER</a:t>
            </a:r>
            <a:endParaRPr sz="1900" b="1">
              <a:solidFill>
                <a:srgbClr val="242D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900"/>
              <a:buFont typeface="Poppins"/>
              <a:buChar char="●"/>
            </a:pPr>
            <a:r>
              <a:rPr lang="en" sz="1900" b="1">
                <a:solidFill>
                  <a:srgbClr val="242D38"/>
                </a:solidFill>
                <a:latin typeface="Poppins"/>
                <a:ea typeface="Poppins"/>
                <a:cs typeface="Poppins"/>
                <a:sym typeface="Poppins"/>
              </a:rPr>
              <a:t>I have made more mistakes than you</a:t>
            </a:r>
            <a:endParaRPr sz="1900" b="1">
              <a:solidFill>
                <a:srgbClr val="242D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900"/>
              <a:buFont typeface="Poppins"/>
              <a:buChar char="●"/>
            </a:pPr>
            <a:r>
              <a:rPr lang="en" sz="1900" b="1">
                <a:solidFill>
                  <a:srgbClr val="242D38"/>
                </a:solidFill>
                <a:latin typeface="Poppins"/>
                <a:ea typeface="Poppins"/>
                <a:cs typeface="Poppins"/>
                <a:sym typeface="Poppins"/>
              </a:rPr>
              <a:t>Previous EOS Implementer</a:t>
            </a:r>
            <a:endParaRPr sz="1900" b="1">
              <a:solidFill>
                <a:srgbClr val="242D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900"/>
              <a:buFont typeface="Poppins"/>
              <a:buChar char="●"/>
            </a:pPr>
            <a:r>
              <a:rPr lang="en" sz="1900" b="1">
                <a:solidFill>
                  <a:srgbClr val="242D38"/>
                </a:solidFill>
                <a:latin typeface="Poppins"/>
                <a:ea typeface="Poppins"/>
                <a:cs typeface="Poppins"/>
                <a:sym typeface="Poppins"/>
              </a:rPr>
              <a:t>CEO BetterWho</a:t>
            </a:r>
            <a:endParaRPr sz="1900" b="1">
              <a:solidFill>
                <a:srgbClr val="242D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900"/>
              <a:buFont typeface="Poppins"/>
              <a:buChar char="●"/>
            </a:pPr>
            <a:r>
              <a:rPr lang="en" sz="1900" b="1">
                <a:solidFill>
                  <a:srgbClr val="242D38"/>
                </a:solidFill>
                <a:latin typeface="Poppins"/>
                <a:ea typeface="Poppins"/>
                <a:cs typeface="Poppins"/>
                <a:sym typeface="Poppins"/>
              </a:rPr>
              <a:t>Creator of the Build SMART System</a:t>
            </a:r>
            <a:endParaRPr sz="1900" b="1">
              <a:solidFill>
                <a:srgbClr val="242D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2D38"/>
              </a:buClr>
              <a:buSzPts val="1900"/>
              <a:buFont typeface="Poppins"/>
              <a:buChar char="●"/>
            </a:pPr>
            <a:r>
              <a:rPr lang="en" sz="1900" b="1">
                <a:solidFill>
                  <a:srgbClr val="242D38"/>
                </a:solidFill>
                <a:latin typeface="Poppins"/>
                <a:ea typeface="Poppins"/>
                <a:cs typeface="Poppins"/>
                <a:sym typeface="Poppins"/>
              </a:rPr>
              <a:t>Creator of RTM Direct</a:t>
            </a:r>
            <a:endParaRPr sz="1900" b="1">
              <a:solidFill>
                <a:srgbClr val="242D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" name="Google Shape;1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5375"/>
            <a:ext cx="3182050" cy="416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2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Expenses - Focus on DLER</a:t>
            </a:r>
            <a:endParaRPr/>
          </a:p>
        </p:txBody>
      </p:sp>
      <p:sp>
        <p:nvSpPr>
          <p:cNvPr id="247" name="Google Shape;247;p52"/>
          <p:cNvSpPr txBox="1"/>
          <p:nvPr/>
        </p:nvSpPr>
        <p:spPr>
          <a:xfrm>
            <a:off x="335050" y="1322100"/>
            <a:ext cx="88089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Sneak Peak on the Benchmarking Study!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New Metric: Global Talent Utilization Rate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Impact on Profitability: Every RTM you add increases your profitability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52"/>
          <p:cNvSpPr txBox="1"/>
          <p:nvPr/>
        </p:nvSpPr>
        <p:spPr>
          <a:xfrm>
            <a:off x="352200" y="3232800"/>
            <a:ext cx="8439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strike="sng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RTM’s are your competitive advantage.  </a:t>
            </a:r>
            <a:endParaRPr sz="1700" strike="sng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must successfully incorporate RTM’s into your team to stay competitive.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Those who do it the right way will be highly profitable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3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Expenses - Focus on DLER</a:t>
            </a:r>
            <a:endParaRPr/>
          </a:p>
        </p:txBody>
      </p:sp>
      <p:pic>
        <p:nvPicPr>
          <p:cNvPr id="254" name="Google Shape;254;p53" title="Chart"/>
          <p:cNvPicPr preferRelativeResize="0"/>
          <p:nvPr/>
        </p:nvPicPr>
        <p:blipFill rotWithShape="1">
          <a:blip r:embed="rId3">
            <a:alphaModFix/>
          </a:blip>
          <a:srcRect b="12617"/>
          <a:stretch/>
        </p:blipFill>
        <p:spPr>
          <a:xfrm>
            <a:off x="1343438" y="1074650"/>
            <a:ext cx="6457125" cy="34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4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Cut Expenses - Focus on DLER</a:t>
            </a:r>
            <a:endParaRPr sz="28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20"/>
          </a:p>
        </p:txBody>
      </p:sp>
      <p:sp>
        <p:nvSpPr>
          <p:cNvPr id="260" name="Google Shape;260;p54"/>
          <p:cNvSpPr txBox="1"/>
          <p:nvPr/>
        </p:nvSpPr>
        <p:spPr>
          <a:xfrm>
            <a:off x="119950" y="1586100"/>
            <a:ext cx="8953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RTM’s are poor quality or accent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US has not cornered the HR market</a:t>
            </a:r>
            <a:endParaRPr sz="2800" i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5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Cut Expenses - Focus on DLER</a:t>
            </a:r>
            <a:endParaRPr sz="28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20"/>
          </a:p>
        </p:txBody>
      </p:sp>
      <p:sp>
        <p:nvSpPr>
          <p:cNvPr id="266" name="Google Shape;266;p55"/>
          <p:cNvSpPr txBox="1"/>
          <p:nvPr/>
        </p:nvSpPr>
        <p:spPr>
          <a:xfrm>
            <a:off x="119950" y="1586100"/>
            <a:ext cx="8953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We are “staffed for growth”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You can have good DLER </a:t>
            </a:r>
            <a:r>
              <a:rPr lang="en" sz="2800" i="1">
                <a:latin typeface="Poppins"/>
                <a:ea typeface="Poppins"/>
                <a:cs typeface="Poppins"/>
                <a:sym typeface="Poppins"/>
              </a:rPr>
              <a:t>and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be “staffed for growth”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6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Expenses - Fine Tooth Comb</a:t>
            </a:r>
            <a:endParaRPr/>
          </a:p>
        </p:txBody>
      </p:sp>
      <p:pic>
        <p:nvPicPr>
          <p:cNvPr id="272" name="Google Shape;27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8450"/>
            <a:ext cx="4080925" cy="40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6"/>
          <p:cNvSpPr txBox="1"/>
          <p:nvPr/>
        </p:nvSpPr>
        <p:spPr>
          <a:xfrm>
            <a:off x="4684900" y="1121825"/>
            <a:ext cx="42108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latin typeface="Poppins ExtraBold"/>
                <a:ea typeface="Poppins ExtraBold"/>
                <a:cs typeface="Poppins ExtraBold"/>
                <a:sym typeface="Poppins ExtraBold"/>
              </a:rPr>
              <a:t>2%</a:t>
            </a:r>
            <a:endParaRPr sz="20000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7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Cut Expenses - Fine Tooth Comb</a:t>
            </a:r>
            <a:endParaRPr sz="28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20"/>
          </a:p>
        </p:txBody>
      </p:sp>
      <p:sp>
        <p:nvSpPr>
          <p:cNvPr id="279" name="Google Shape;279;p57"/>
          <p:cNvSpPr txBox="1"/>
          <p:nvPr/>
        </p:nvSpPr>
        <p:spPr>
          <a:xfrm>
            <a:off x="119950" y="1586100"/>
            <a:ext cx="8953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I need all of the bells and whistles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Be critical of your toolbelt</a:t>
            </a:r>
            <a:endParaRPr sz="2800" i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8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Revenue - Start with a Competitive Analysis</a:t>
            </a:r>
            <a:endParaRPr/>
          </a:p>
        </p:txBody>
      </p:sp>
      <p:sp>
        <p:nvSpPr>
          <p:cNvPr id="285" name="Google Shape;285;p58"/>
          <p:cNvSpPr txBox="1"/>
          <p:nvPr/>
        </p:nvSpPr>
        <p:spPr>
          <a:xfrm>
            <a:off x="218725" y="1323625"/>
            <a:ext cx="88194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Base management fees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i="1"/>
              <a:t>% vs Flat</a:t>
            </a:r>
            <a:endParaRPr sz="2500" i="1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i="1"/>
              <a:t>Vacant Management</a:t>
            </a:r>
            <a:endParaRPr sz="25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Leasing Fees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Total average cost </a:t>
            </a:r>
            <a:endParaRPr sz="2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D38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9"/>
          <p:cNvSpPr/>
          <p:nvPr/>
        </p:nvSpPr>
        <p:spPr>
          <a:xfrm>
            <a:off x="-59700" y="-127950"/>
            <a:ext cx="9263400" cy="5399400"/>
          </a:xfrm>
          <a:prstGeom prst="rect">
            <a:avLst/>
          </a:prstGeom>
          <a:solidFill>
            <a:srgbClr val="242D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9"/>
          <p:cNvSpPr txBox="1">
            <a:spLocks noGrp="1"/>
          </p:cNvSpPr>
          <p:nvPr>
            <p:ph type="title" idx="4294967295"/>
          </p:nvPr>
        </p:nvSpPr>
        <p:spPr>
          <a:xfrm>
            <a:off x="50425" y="959150"/>
            <a:ext cx="8985900" cy="2298300"/>
          </a:xfrm>
          <a:prstGeom prst="rect">
            <a:avLst/>
          </a:prstGeom>
          <a:solidFill>
            <a:srgbClr val="242D38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3BCEAC"/>
                </a:solidFill>
              </a:rPr>
              <a:t>Rent belongs to the owner;</a:t>
            </a:r>
            <a:endParaRPr sz="3700" b="1">
              <a:solidFill>
                <a:srgbClr val="3BCEA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3BCEAC"/>
                </a:solidFill>
              </a:rPr>
              <a:t>Fees belong to the PM.</a:t>
            </a:r>
            <a:endParaRPr sz="3700" b="1">
              <a:solidFill>
                <a:srgbClr val="3BCEA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3BCEA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3BCEAC"/>
                </a:solidFill>
              </a:rPr>
              <a:t>Why?</a:t>
            </a:r>
            <a:endParaRPr sz="3700" b="1">
              <a:solidFill>
                <a:srgbClr val="3BCEA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 b="1">
              <a:solidFill>
                <a:srgbClr val="3BCEA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3BCEAC"/>
                </a:solidFill>
              </a:rPr>
              <a:t>Because all fees are </a:t>
            </a:r>
            <a:r>
              <a:rPr lang="en" sz="3700" b="1" i="1">
                <a:solidFill>
                  <a:srgbClr val="3BCEAC"/>
                </a:solidFill>
              </a:rPr>
              <a:t>Administrative Fees</a:t>
            </a:r>
            <a:endParaRPr sz="3700" b="1" i="1">
              <a:solidFill>
                <a:srgbClr val="3BCE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D38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0"/>
            <a:ext cx="59531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60"/>
          <p:cNvSpPr txBox="1"/>
          <p:nvPr/>
        </p:nvSpPr>
        <p:spPr>
          <a:xfrm>
            <a:off x="-63500" y="3735200"/>
            <a:ext cx="9270900" cy="2586000"/>
          </a:xfrm>
          <a:prstGeom prst="rect">
            <a:avLst/>
          </a:prstGeom>
          <a:solidFill>
            <a:srgbClr val="242D3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3BCEA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Fees</a:t>
            </a:r>
            <a:endParaRPr sz="4300"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D38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0"/>
            <a:ext cx="59531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61"/>
          <p:cNvSpPr txBox="1"/>
          <p:nvPr/>
        </p:nvSpPr>
        <p:spPr>
          <a:xfrm>
            <a:off x="-63500" y="3735200"/>
            <a:ext cx="9270900" cy="2586000"/>
          </a:xfrm>
          <a:prstGeom prst="rect">
            <a:avLst/>
          </a:prstGeom>
          <a:solidFill>
            <a:srgbClr val="242D3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3BCEA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Fees</a:t>
            </a:r>
            <a:endParaRPr sz="4300"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3BCEA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Value Add Services</a:t>
            </a:r>
            <a:endParaRPr sz="4300"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BCEA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304" name="Google Shape;304;p61"/>
          <p:cNvCxnSpPr/>
          <p:nvPr/>
        </p:nvCxnSpPr>
        <p:spPr>
          <a:xfrm rot="10800000" flipH="1">
            <a:off x="3746500" y="4021600"/>
            <a:ext cx="1735800" cy="310500"/>
          </a:xfrm>
          <a:prstGeom prst="straightConnector1">
            <a:avLst/>
          </a:prstGeom>
          <a:noFill/>
          <a:ln w="76200" cap="flat" cmpd="sng">
            <a:solidFill>
              <a:srgbClr val="F39B5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Am I Here?</a:t>
            </a:r>
            <a:endParaRPr/>
          </a:p>
        </p:txBody>
      </p:sp>
      <p:sp>
        <p:nvSpPr>
          <p:cNvPr id="141" name="Google Shape;141;p35"/>
          <p:cNvSpPr txBox="1"/>
          <p:nvPr/>
        </p:nvSpPr>
        <p:spPr>
          <a:xfrm>
            <a:off x="213750" y="1162300"/>
            <a:ext cx="84768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oppins"/>
                <a:ea typeface="Poppins"/>
                <a:cs typeface="Poppins"/>
                <a:sym typeface="Poppins"/>
              </a:rPr>
              <a:t>How to grow from 0 to 475 units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oppins"/>
                <a:ea typeface="Poppins"/>
                <a:cs typeface="Poppins"/>
                <a:sym typeface="Poppins"/>
              </a:rPr>
              <a:t>be completely unprofitable 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oppins"/>
                <a:ea typeface="Poppins"/>
                <a:cs typeface="Poppins"/>
                <a:sym typeface="Poppins"/>
              </a:rPr>
              <a:t>and stressed out.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2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#1: Resident Benefits Package</a:t>
            </a:r>
            <a:endParaRPr/>
          </a:p>
        </p:txBody>
      </p:sp>
      <p:sp>
        <p:nvSpPr>
          <p:cNvPr id="310" name="Google Shape;310;p62"/>
          <p:cNvSpPr txBox="1"/>
          <p:nvPr/>
        </p:nvSpPr>
        <p:spPr>
          <a:xfrm>
            <a:off x="338675" y="1241775"/>
            <a:ext cx="77328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Build Your Own - Mine Included: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Char char="●"/>
            </a:pPr>
            <a:r>
              <a:rPr lang="en" sz="1800" i="1">
                <a:latin typeface="Poppins Medium"/>
                <a:ea typeface="Poppins Medium"/>
                <a:cs typeface="Poppins Medium"/>
                <a:sym typeface="Poppins Medium"/>
              </a:rPr>
              <a:t>Keyless Access</a:t>
            </a:r>
            <a:endParaRPr sz="1800" i="1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Char char="●"/>
            </a:pPr>
            <a:r>
              <a:rPr lang="en" sz="1800" i="1">
                <a:latin typeface="Poppins Medium"/>
                <a:ea typeface="Poppins Medium"/>
                <a:cs typeface="Poppins Medium"/>
                <a:sym typeface="Poppins Medium"/>
              </a:rPr>
              <a:t>Tenant Liability Insurance (later moved out)</a:t>
            </a:r>
            <a:endParaRPr sz="1800" i="1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Char char="●"/>
            </a:pPr>
            <a:r>
              <a:rPr lang="en" sz="1800" i="1">
                <a:latin typeface="Poppins Medium"/>
                <a:ea typeface="Poppins Medium"/>
                <a:cs typeface="Poppins Medium"/>
                <a:sym typeface="Poppins Medium"/>
              </a:rPr>
              <a:t>Air Filter Service</a:t>
            </a:r>
            <a:endParaRPr sz="1800" i="1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Char char="●"/>
            </a:pPr>
            <a:r>
              <a:rPr lang="en" sz="1800" i="1">
                <a:latin typeface="Poppins Medium"/>
                <a:ea typeface="Poppins Medium"/>
                <a:cs typeface="Poppins Medium"/>
                <a:sym typeface="Poppins Medium"/>
              </a:rPr>
              <a:t>Utility Concierge</a:t>
            </a:r>
            <a:endParaRPr sz="1800" i="1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Char char="●"/>
            </a:pPr>
            <a:r>
              <a:rPr lang="en" sz="1800" i="1">
                <a:latin typeface="Poppins Medium"/>
                <a:ea typeface="Poppins Medium"/>
                <a:cs typeface="Poppins Medium"/>
                <a:sym typeface="Poppins Medium"/>
              </a:rPr>
              <a:t>Periodic Property Visits</a:t>
            </a:r>
            <a:endParaRPr sz="1800" i="1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Char char="●"/>
            </a:pPr>
            <a:r>
              <a:rPr lang="en" sz="1800" i="1">
                <a:latin typeface="Poppins Medium"/>
                <a:ea typeface="Poppins Medium"/>
                <a:cs typeface="Poppins Medium"/>
                <a:sym typeface="Poppins Medium"/>
              </a:rPr>
              <a:t>Tenant Portal</a:t>
            </a:r>
            <a:endParaRPr sz="1800" i="1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Char char="●"/>
            </a:pPr>
            <a:r>
              <a:rPr lang="en" sz="1800" i="1">
                <a:latin typeface="Poppins Medium"/>
                <a:ea typeface="Poppins Medium"/>
                <a:cs typeface="Poppins Medium"/>
                <a:sym typeface="Poppins Medium"/>
              </a:rPr>
              <a:t>24/7 Maintenance Hotline</a:t>
            </a:r>
            <a:endParaRPr sz="1800" i="1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Char char="●"/>
            </a:pPr>
            <a:r>
              <a:rPr lang="en" sz="1800" i="1">
                <a:latin typeface="Poppins Medium"/>
                <a:ea typeface="Poppins Medium"/>
                <a:cs typeface="Poppins Medium"/>
                <a:sym typeface="Poppins Medium"/>
              </a:rPr>
              <a:t>Credit Reporting</a:t>
            </a:r>
            <a:endParaRPr sz="1800" i="1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Done for You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3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#1: Resident Benefits Package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63"/>
          <p:cNvSpPr txBox="1"/>
          <p:nvPr/>
        </p:nvSpPr>
        <p:spPr>
          <a:xfrm>
            <a:off x="119950" y="1586100"/>
            <a:ext cx="8593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It isn’t a value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Build something you believe in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4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#2: Pet Management Service</a:t>
            </a:r>
            <a:endParaRPr/>
          </a:p>
        </p:txBody>
      </p:sp>
      <p:sp>
        <p:nvSpPr>
          <p:cNvPr id="322" name="Google Shape;322;p64"/>
          <p:cNvSpPr txBox="1"/>
          <p:nvPr/>
        </p:nvSpPr>
        <p:spPr>
          <a:xfrm>
            <a:off x="3386675" y="1470375"/>
            <a:ext cx="5480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Pet Onboarding Service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Monthly Pet Management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23" name="Google Shape;32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7" y="990200"/>
            <a:ext cx="3116799" cy="415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5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820"/>
              <a:t>#2: Pet Management Service</a:t>
            </a:r>
            <a:endParaRPr sz="28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20"/>
          </a:p>
        </p:txBody>
      </p:sp>
      <p:sp>
        <p:nvSpPr>
          <p:cNvPr id="329" name="Google Shape;329;p65"/>
          <p:cNvSpPr txBox="1"/>
          <p:nvPr/>
        </p:nvSpPr>
        <p:spPr>
          <a:xfrm>
            <a:off x="119950" y="1586100"/>
            <a:ext cx="8593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Pet rent should go to the landlord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Pets cause you extra work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6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#3: Contingent Lease</a:t>
            </a:r>
            <a:endParaRPr/>
          </a:p>
        </p:txBody>
      </p:sp>
      <p:sp>
        <p:nvSpPr>
          <p:cNvPr id="335" name="Google Shape;335;p66"/>
          <p:cNvSpPr txBox="1"/>
          <p:nvPr/>
        </p:nvSpPr>
        <p:spPr>
          <a:xfrm>
            <a:off x="338675" y="1241775"/>
            <a:ext cx="8274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Contingent Lease Setup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Monthly Contingent Lease Management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36" name="Google Shape;33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3040275"/>
            <a:ext cx="3167226" cy="20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7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/>
              <a:t>#3: Contingent Lease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/>
          </a:p>
        </p:txBody>
      </p:sp>
      <p:sp>
        <p:nvSpPr>
          <p:cNvPr id="342" name="Google Shape;342;p67"/>
          <p:cNvSpPr txBox="1"/>
          <p:nvPr/>
        </p:nvSpPr>
        <p:spPr>
          <a:xfrm>
            <a:off x="119950" y="1586100"/>
            <a:ext cx="8593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That’s not fair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You are providing value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8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#4: Tenant Lease Renewal</a:t>
            </a:r>
            <a:endParaRPr/>
          </a:p>
        </p:txBody>
      </p:sp>
      <p:sp>
        <p:nvSpPr>
          <p:cNvPr id="348" name="Google Shape;348;p68"/>
          <p:cNvSpPr txBox="1"/>
          <p:nvPr/>
        </p:nvSpPr>
        <p:spPr>
          <a:xfrm>
            <a:off x="338675" y="1241775"/>
            <a:ext cx="68439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Administrative Renewal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Modification on Auto-Renewal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Month-to-Month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9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#4: Tenant Lease Renewal</a:t>
            </a:r>
            <a:endParaRPr/>
          </a:p>
        </p:txBody>
      </p:sp>
      <p:sp>
        <p:nvSpPr>
          <p:cNvPr id="354" name="Google Shape;354;p69"/>
          <p:cNvSpPr txBox="1"/>
          <p:nvPr/>
        </p:nvSpPr>
        <p:spPr>
          <a:xfrm>
            <a:off x="119950" y="1586100"/>
            <a:ext cx="8946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Client’s pay for renewals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Also doing work for the tenant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0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#5: Maintenance Coordination Service</a:t>
            </a:r>
            <a:endParaRPr/>
          </a:p>
        </p:txBody>
      </p:sp>
      <p:sp>
        <p:nvSpPr>
          <p:cNvPr id="360" name="Google Shape;360;p70"/>
          <p:cNvSpPr txBox="1"/>
          <p:nvPr/>
        </p:nvSpPr>
        <p:spPr>
          <a:xfrm>
            <a:off x="338675" y="1241775"/>
            <a:ext cx="6843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% vs Flat Fee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Routine vs Extraordinary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1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#5: Maintenance Coordination Service</a:t>
            </a:r>
            <a:endParaRPr/>
          </a:p>
        </p:txBody>
      </p:sp>
      <p:sp>
        <p:nvSpPr>
          <p:cNvPr id="366" name="Google Shape;366;p71"/>
          <p:cNvSpPr txBox="1"/>
          <p:nvPr/>
        </p:nvSpPr>
        <p:spPr>
          <a:xfrm>
            <a:off x="119950" y="1586100"/>
            <a:ext cx="8593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Should be included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Much more fair if separate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Am I Here?</a:t>
            </a:r>
            <a:endParaRPr/>
          </a:p>
        </p:txBody>
      </p:sp>
      <p:sp>
        <p:nvSpPr>
          <p:cNvPr id="147" name="Google Shape;147;p36"/>
          <p:cNvSpPr txBox="1"/>
          <p:nvPr/>
        </p:nvSpPr>
        <p:spPr>
          <a:xfrm>
            <a:off x="213750" y="1162300"/>
            <a:ext cx="84768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strike="sngStrike">
                <a:latin typeface="Poppins"/>
                <a:ea typeface="Poppins"/>
                <a:cs typeface="Poppins"/>
                <a:sym typeface="Poppins"/>
              </a:rPr>
              <a:t>How to grow from 0 to 475 units</a:t>
            </a:r>
            <a:endParaRPr sz="3400" strike="sngStrike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strike="sngStrike">
                <a:latin typeface="Poppins"/>
                <a:ea typeface="Poppins"/>
                <a:cs typeface="Poppins"/>
                <a:sym typeface="Poppins"/>
              </a:rPr>
              <a:t>be completely unprofitable </a:t>
            </a:r>
            <a:endParaRPr sz="3400" strike="sngStrike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strike="sngStrike">
                <a:latin typeface="Poppins"/>
                <a:ea typeface="Poppins"/>
                <a:cs typeface="Poppins"/>
                <a:sym typeface="Poppins"/>
              </a:rPr>
              <a:t>and stressed out.</a:t>
            </a:r>
            <a:endParaRPr sz="3400" strike="sng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36"/>
          <p:cNvSpPr txBox="1"/>
          <p:nvPr/>
        </p:nvSpPr>
        <p:spPr>
          <a:xfrm>
            <a:off x="188275" y="3166250"/>
            <a:ext cx="85368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 to go from 475 to 175 units</a:t>
            </a:r>
            <a:endParaRPr sz="3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 highly profitable </a:t>
            </a:r>
            <a:endParaRPr sz="3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 regain your sanity.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2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#6: Home Warranty Coordination Service</a:t>
            </a:r>
            <a:endParaRPr/>
          </a:p>
        </p:txBody>
      </p:sp>
      <p:sp>
        <p:nvSpPr>
          <p:cNvPr id="372" name="Google Shape;372;p72"/>
          <p:cNvSpPr txBox="1"/>
          <p:nvPr/>
        </p:nvSpPr>
        <p:spPr>
          <a:xfrm>
            <a:off x="338675" y="1241775"/>
            <a:ext cx="83961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If you just love working with Home Warranties, then skip this.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If you don’t love it, add this today: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oppins Medium"/>
              <a:buChar char="●"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Setup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oppins Medium"/>
              <a:buChar char="●"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Per service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oppins Medium"/>
              <a:buChar char="●"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Hourly rate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3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#7: Utility Management Service</a:t>
            </a:r>
            <a:endParaRPr/>
          </a:p>
        </p:txBody>
      </p:sp>
      <p:sp>
        <p:nvSpPr>
          <p:cNvPr id="378" name="Google Shape;378;p73"/>
          <p:cNvSpPr txBox="1"/>
          <p:nvPr/>
        </p:nvSpPr>
        <p:spPr>
          <a:xfrm>
            <a:off x="338675" y="1241775"/>
            <a:ext cx="77259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Per setup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Per bill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If in your name, charge for that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4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#8: Owner Benefits Package</a:t>
            </a:r>
            <a:endParaRPr/>
          </a:p>
        </p:txBody>
      </p:sp>
      <p:sp>
        <p:nvSpPr>
          <p:cNvPr id="384" name="Google Shape;384;p74"/>
          <p:cNvSpPr txBox="1"/>
          <p:nvPr/>
        </p:nvSpPr>
        <p:spPr>
          <a:xfrm>
            <a:off x="338675" y="1241775"/>
            <a:ext cx="63711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oppins Medium"/>
              <a:buChar char="●"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Eviction Protection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oppins Medium"/>
              <a:buChar char="●"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Rent Loss Protection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oppins Medium"/>
              <a:buChar char="●"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Property Protection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oppins Medium"/>
              <a:buChar char="●"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Pre-pay the Rent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oppins Medium"/>
              <a:buChar char="●"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Rental Auction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5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#9: Dinner &amp; Movie</a:t>
            </a:r>
            <a:endParaRPr/>
          </a:p>
        </p:txBody>
      </p:sp>
      <p:sp>
        <p:nvSpPr>
          <p:cNvPr id="390" name="Google Shape;390;p75"/>
          <p:cNvSpPr txBox="1"/>
          <p:nvPr/>
        </p:nvSpPr>
        <p:spPr>
          <a:xfrm>
            <a:off x="338675" y="1241775"/>
            <a:ext cx="423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91" name="Google Shape;39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700" y="1278675"/>
            <a:ext cx="3276600" cy="30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6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#10: Record Retention Service</a:t>
            </a:r>
            <a:endParaRPr/>
          </a:p>
        </p:txBody>
      </p:sp>
      <p:sp>
        <p:nvSpPr>
          <p:cNvPr id="397" name="Google Shape;397;p76"/>
          <p:cNvSpPr txBox="1"/>
          <p:nvPr/>
        </p:nvSpPr>
        <p:spPr>
          <a:xfrm>
            <a:off x="338675" y="1241775"/>
            <a:ext cx="857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You pay for storage, so should your clients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7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#11: Lease Renewal = Leasing</a:t>
            </a:r>
            <a:endParaRPr/>
          </a:p>
        </p:txBody>
      </p:sp>
      <p:sp>
        <p:nvSpPr>
          <p:cNvPr id="403" name="Google Shape;403;p77"/>
          <p:cNvSpPr txBox="1"/>
          <p:nvPr/>
        </p:nvSpPr>
        <p:spPr>
          <a:xfrm>
            <a:off x="338675" y="1241775"/>
            <a:ext cx="8290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Consider making your lease renewal fee equal your leasing fee.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8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820"/>
              <a:t>#11: Lease Renewal = Leasing</a:t>
            </a:r>
            <a:endParaRPr sz="28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20"/>
          </a:p>
        </p:txBody>
      </p:sp>
      <p:sp>
        <p:nvSpPr>
          <p:cNvPr id="409" name="Google Shape;409;p78"/>
          <p:cNvSpPr txBox="1"/>
          <p:nvPr/>
        </p:nvSpPr>
        <p:spPr>
          <a:xfrm>
            <a:off x="119950" y="1586100"/>
            <a:ext cx="85938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Easier should be cheaper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All about value.  Also, a cheaper lease renewal fee is a conflict of interest.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9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#12: Vendor Marketing Service</a:t>
            </a:r>
            <a:endParaRPr/>
          </a:p>
        </p:txBody>
      </p:sp>
      <p:sp>
        <p:nvSpPr>
          <p:cNvPr id="415" name="Google Shape;415;p79"/>
          <p:cNvSpPr txBox="1"/>
          <p:nvPr/>
        </p:nvSpPr>
        <p:spPr>
          <a:xfrm>
            <a:off x="338675" y="1241775"/>
            <a:ext cx="8092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Not a markup.  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oppins Medium"/>
                <a:ea typeface="Poppins Medium"/>
                <a:cs typeface="Poppins Medium"/>
                <a:sym typeface="Poppins Medium"/>
              </a:rPr>
              <a:t>You are adding value to your vendors.</a:t>
            </a:r>
            <a:endParaRPr sz="3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80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175 Unit Mix Snapshot</a:t>
            </a:r>
            <a:endParaRPr/>
          </a:p>
        </p:txBody>
      </p:sp>
      <p:sp>
        <p:nvSpPr>
          <p:cNvPr id="421" name="Google Shape;421;p80"/>
          <p:cNvSpPr txBox="1"/>
          <p:nvPr/>
        </p:nvSpPr>
        <p:spPr>
          <a:xfrm>
            <a:off x="119950" y="1052700"/>
            <a:ext cx="85938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 strike="sngStrike">
                <a:latin typeface="Poppins"/>
                <a:ea typeface="Poppins"/>
                <a:cs typeface="Poppins"/>
                <a:sym typeface="Poppins"/>
              </a:rPr>
              <a:t>200 SF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" sz="2800" b="1">
                <a:solidFill>
                  <a:srgbClr val="3BCEAC"/>
                </a:solidFill>
                <a:highlight>
                  <a:srgbClr val="242D38"/>
                </a:highlight>
                <a:latin typeface="Poppins"/>
                <a:ea typeface="Poppins"/>
                <a:cs typeface="Poppins"/>
                <a:sym typeface="Poppins"/>
              </a:rPr>
              <a:t>175 SF of my Target Clients</a:t>
            </a:r>
            <a:endParaRPr sz="2800" b="1">
              <a:solidFill>
                <a:srgbClr val="3BCEAC"/>
              </a:solidFill>
              <a:highlight>
                <a:srgbClr val="242D38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 strike="sngStrike">
                <a:latin typeface="Poppins"/>
                <a:ea typeface="Poppins"/>
                <a:cs typeface="Poppins"/>
                <a:sym typeface="Poppins"/>
              </a:rPr>
              <a:t>50 small MF</a:t>
            </a:r>
            <a:endParaRPr sz="2800" strike="sngStrike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 strike="sngStrike">
                <a:latin typeface="Poppins"/>
                <a:ea typeface="Poppins"/>
                <a:cs typeface="Poppins"/>
                <a:sym typeface="Poppins"/>
              </a:rPr>
              <a:t>75 in one MF property (awkward size!)</a:t>
            </a:r>
            <a:endParaRPr sz="2800" strike="sngStrike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 strike="sngStrike">
                <a:latin typeface="Poppins"/>
                <a:ea typeface="Poppins"/>
                <a:cs typeface="Poppins"/>
                <a:sym typeface="Poppins"/>
              </a:rPr>
              <a:t>150 institutional SF</a:t>
            </a:r>
            <a:endParaRPr sz="2800" strike="sngStrike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 b="1" i="1" strike="sngStrike">
                <a:latin typeface="Poppins"/>
                <a:ea typeface="Poppins"/>
                <a:cs typeface="Poppins"/>
                <a:sym typeface="Poppins"/>
              </a:rPr>
              <a:t>But wait!  There’s more!</a:t>
            </a:r>
            <a:endParaRPr sz="2800" b="1" i="1" strike="sngStrike">
              <a:latin typeface="Poppins"/>
              <a:ea typeface="Poppins"/>
              <a:cs typeface="Poppins"/>
              <a:sym typeface="Poppins"/>
            </a:endParaRPr>
          </a:p>
          <a:p>
            <a:pPr marL="13716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○"/>
            </a:pPr>
            <a:r>
              <a:rPr lang="en" sz="2800" strike="sngStrike">
                <a:latin typeface="Poppins"/>
                <a:ea typeface="Poppins"/>
                <a:cs typeface="Poppins"/>
                <a:sym typeface="Poppins"/>
              </a:rPr>
              <a:t>3 HOA’s</a:t>
            </a:r>
            <a:endParaRPr sz="2800" strike="sngStrike">
              <a:latin typeface="Poppins"/>
              <a:ea typeface="Poppins"/>
              <a:cs typeface="Poppins"/>
              <a:sym typeface="Poppins"/>
            </a:endParaRPr>
          </a:p>
          <a:p>
            <a:pPr marL="13716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○"/>
            </a:pPr>
            <a:r>
              <a:rPr lang="en" sz="2800" strike="sngStrike">
                <a:latin typeface="Poppins"/>
                <a:ea typeface="Poppins"/>
                <a:cs typeface="Poppins"/>
                <a:sym typeface="Poppins"/>
              </a:rPr>
              <a:t>4 Commercial</a:t>
            </a:r>
            <a:endParaRPr sz="2800" strike="sngStrike">
              <a:latin typeface="Poppins"/>
              <a:ea typeface="Poppins"/>
              <a:cs typeface="Poppins"/>
              <a:sym typeface="Poppins"/>
            </a:endParaRPr>
          </a:p>
          <a:p>
            <a:pPr marL="13716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○"/>
            </a:pPr>
            <a:r>
              <a:rPr lang="en" sz="2800" strike="sngStrike">
                <a:latin typeface="Poppins"/>
                <a:ea typeface="Poppins"/>
                <a:cs typeface="Poppins"/>
                <a:sym typeface="Poppins"/>
              </a:rPr>
              <a:t>Even had a trailer park!</a:t>
            </a:r>
            <a:endParaRPr sz="2800" strike="sngStrike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1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175 Unit Profitability Snapshot</a:t>
            </a:r>
            <a:endParaRPr/>
          </a:p>
        </p:txBody>
      </p:sp>
      <p:sp>
        <p:nvSpPr>
          <p:cNvPr id="427" name="Google Shape;427;p81"/>
          <p:cNvSpPr txBox="1"/>
          <p:nvPr/>
        </p:nvSpPr>
        <p:spPr>
          <a:xfrm>
            <a:off x="119950" y="1509900"/>
            <a:ext cx="88971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RPU: </a:t>
            </a:r>
            <a:r>
              <a:rPr lang="en" sz="2800" strike="sngStrike">
                <a:latin typeface="Poppins"/>
                <a:ea typeface="Poppins"/>
                <a:cs typeface="Poppins"/>
                <a:sym typeface="Poppins"/>
              </a:rPr>
              <a:t>~$110/mo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		</a:t>
            </a:r>
            <a:r>
              <a:rPr lang="en" sz="2800" b="1">
                <a:solidFill>
                  <a:srgbClr val="3BCEAC"/>
                </a:solidFill>
                <a:highlight>
                  <a:srgbClr val="242D38"/>
                </a:highlight>
                <a:latin typeface="Poppins"/>
                <a:ea typeface="Poppins"/>
                <a:cs typeface="Poppins"/>
                <a:sym typeface="Poppins"/>
              </a:rPr>
              <a:t>$283/mo</a:t>
            </a:r>
            <a:endParaRPr sz="2800" b="1">
              <a:solidFill>
                <a:srgbClr val="3BCEAC"/>
              </a:solidFill>
              <a:highlight>
                <a:srgbClr val="242D38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DLER: </a:t>
            </a:r>
            <a:r>
              <a:rPr lang="en" sz="2800" strike="sngStrike">
                <a:latin typeface="Poppins"/>
                <a:ea typeface="Poppins"/>
                <a:cs typeface="Poppins"/>
                <a:sym typeface="Poppins"/>
              </a:rPr>
              <a:t>~2.0	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			</a:t>
            </a:r>
            <a:r>
              <a:rPr lang="en" sz="2800" b="1">
                <a:solidFill>
                  <a:srgbClr val="3BCEAC"/>
                </a:solidFill>
                <a:highlight>
                  <a:srgbClr val="242D38"/>
                </a:highlight>
                <a:latin typeface="Poppins"/>
                <a:ea typeface="Poppins"/>
                <a:cs typeface="Poppins"/>
                <a:sym typeface="Poppins"/>
              </a:rPr>
              <a:t>4.8</a:t>
            </a:r>
            <a:endParaRPr sz="2800" b="1">
              <a:solidFill>
                <a:srgbClr val="3BCEAC"/>
              </a:solidFill>
              <a:highlight>
                <a:srgbClr val="242D38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Profitability: </a:t>
            </a:r>
            <a:r>
              <a:rPr lang="en" sz="2800" strike="sngStrike">
                <a:latin typeface="Poppins"/>
                <a:ea typeface="Poppins"/>
                <a:cs typeface="Poppins"/>
                <a:sym typeface="Poppins"/>
              </a:rPr>
              <a:t>0%?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	</a:t>
            </a:r>
            <a:r>
              <a:rPr lang="en" sz="2800" b="1">
                <a:solidFill>
                  <a:srgbClr val="3BCEAC"/>
                </a:solidFill>
                <a:highlight>
                  <a:srgbClr val="242D38"/>
                </a:highlight>
                <a:latin typeface="Poppins"/>
                <a:ea typeface="Poppins"/>
                <a:cs typeface="Poppins"/>
                <a:sym typeface="Poppins"/>
              </a:rPr>
              <a:t>30%</a:t>
            </a:r>
            <a:endParaRPr sz="2800" b="1">
              <a:solidFill>
                <a:srgbClr val="3BCEAC"/>
              </a:solidFill>
              <a:highlight>
                <a:srgbClr val="242D38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Origin Story</a:t>
            </a:r>
            <a:endParaRPr/>
          </a:p>
        </p:txBody>
      </p:sp>
      <p:pic>
        <p:nvPicPr>
          <p:cNvPr id="154" name="Google Shape;1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225" y="1227050"/>
            <a:ext cx="4401550" cy="33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2"/>
          <p:cNvSpPr/>
          <p:nvPr/>
        </p:nvSpPr>
        <p:spPr>
          <a:xfrm>
            <a:off x="-59700" y="-127950"/>
            <a:ext cx="9263400" cy="5399400"/>
          </a:xfrm>
          <a:prstGeom prst="rect">
            <a:avLst/>
          </a:prstGeom>
          <a:solidFill>
            <a:srgbClr val="242D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82"/>
          <p:cNvSpPr txBox="1">
            <a:spLocks noGrp="1"/>
          </p:cNvSpPr>
          <p:nvPr>
            <p:ph type="title" idx="4294967295"/>
          </p:nvPr>
        </p:nvSpPr>
        <p:spPr>
          <a:xfrm>
            <a:off x="270700" y="206875"/>
            <a:ext cx="3296400" cy="15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3146" b="1">
                <a:solidFill>
                  <a:srgbClr val="F39B50"/>
                </a:solidFill>
              </a:rPr>
              <a:t>Download Now</a:t>
            </a:r>
            <a:endParaRPr sz="3146" b="1">
              <a:solidFill>
                <a:srgbClr val="F39B5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446" b="1" i="1">
                <a:solidFill>
                  <a:srgbClr val="F39B50"/>
                </a:solidFill>
              </a:rPr>
              <a:t>Top 80</a:t>
            </a:r>
            <a:r>
              <a:rPr lang="en" sz="2446" b="1">
                <a:solidFill>
                  <a:srgbClr val="F39B50"/>
                </a:solidFill>
              </a:rPr>
              <a:t> </a:t>
            </a:r>
            <a:endParaRPr sz="2446" b="1">
              <a:solidFill>
                <a:srgbClr val="F39B5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446" b="1">
                <a:solidFill>
                  <a:srgbClr val="F39B50"/>
                </a:solidFill>
              </a:rPr>
              <a:t>Value Add Services</a:t>
            </a:r>
            <a:endParaRPr sz="2446" b="1">
              <a:solidFill>
                <a:srgbClr val="F39B50"/>
              </a:solidFill>
            </a:endParaRPr>
          </a:p>
        </p:txBody>
      </p:sp>
      <p:pic>
        <p:nvPicPr>
          <p:cNvPr id="434" name="Google Shape;434;p82"/>
          <p:cNvPicPr preferRelativeResize="0"/>
          <p:nvPr/>
        </p:nvPicPr>
        <p:blipFill rotWithShape="1">
          <a:blip r:embed="rId3">
            <a:alphaModFix/>
          </a:blip>
          <a:srcRect l="9213" t="9511" r="9319" b="8420"/>
          <a:stretch/>
        </p:blipFill>
        <p:spPr>
          <a:xfrm>
            <a:off x="422075" y="1842150"/>
            <a:ext cx="2990596" cy="30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225" y="170875"/>
            <a:ext cx="4778974" cy="44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82"/>
          <p:cNvSpPr txBox="1">
            <a:spLocks noGrp="1"/>
          </p:cNvSpPr>
          <p:nvPr>
            <p:ph type="title" idx="4294967295"/>
          </p:nvPr>
        </p:nvSpPr>
        <p:spPr>
          <a:xfrm>
            <a:off x="4013225" y="4702675"/>
            <a:ext cx="4779000" cy="32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745">
                <a:solidFill>
                  <a:srgbClr val="F39B50"/>
                </a:solidFill>
              </a:rPr>
              <a:t>betterwho.com/fee-implementation-list</a:t>
            </a:r>
            <a:endParaRPr sz="1046">
              <a:solidFill>
                <a:srgbClr val="F39B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Estate Agent Mentality</a:t>
            </a:r>
            <a:endParaRPr/>
          </a:p>
        </p:txBody>
      </p:sp>
      <p:sp>
        <p:nvSpPr>
          <p:cNvPr id="160" name="Google Shape;160;p38"/>
          <p:cNvSpPr txBox="1"/>
          <p:nvPr/>
        </p:nvSpPr>
        <p:spPr>
          <a:xfrm>
            <a:off x="119950" y="1586100"/>
            <a:ext cx="8904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Scope of work = everything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Clearly defined scope of service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Investor Mentality</a:t>
            </a:r>
            <a:endParaRPr/>
          </a:p>
        </p:txBody>
      </p:sp>
      <p:sp>
        <p:nvSpPr>
          <p:cNvPr id="166" name="Google Shape;166;p39"/>
          <p:cNvSpPr txBox="1"/>
          <p:nvPr/>
        </p:nvSpPr>
        <p:spPr>
          <a:xfrm>
            <a:off x="119950" y="1586100"/>
            <a:ext cx="8593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I </a:t>
            </a:r>
            <a:r>
              <a:rPr lang="en" sz="2800" i="1">
                <a:latin typeface="Poppins"/>
                <a:ea typeface="Poppins"/>
                <a:cs typeface="Poppins"/>
                <a:sym typeface="Poppins"/>
              </a:rPr>
              <a:t>am 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my target client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I </a:t>
            </a:r>
            <a:r>
              <a:rPr lang="en" sz="2800" i="1">
                <a:latin typeface="Poppins"/>
                <a:ea typeface="Poppins"/>
                <a:cs typeface="Poppins"/>
                <a:sym typeface="Poppins"/>
              </a:rPr>
              <a:t>might not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be my target client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 to 475</a:t>
            </a:r>
            <a:endParaRPr/>
          </a:p>
        </p:txBody>
      </p:sp>
      <p:sp>
        <p:nvSpPr>
          <p:cNvPr id="172" name="Google Shape;172;p40"/>
          <p:cNvSpPr txBox="1"/>
          <p:nvPr/>
        </p:nvSpPr>
        <p:spPr>
          <a:xfrm>
            <a:off x="119950" y="1586100"/>
            <a:ext cx="85938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False Belief: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Growth is the highest priority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Mindset Shift: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 Growth comes last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 i="1">
                <a:latin typeface="Poppins"/>
                <a:ea typeface="Poppins"/>
                <a:cs typeface="Poppins"/>
                <a:sym typeface="Poppins"/>
              </a:rPr>
              <a:t>Better System - 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I had none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 i="1">
                <a:latin typeface="Poppins"/>
                <a:ea typeface="Poppins"/>
                <a:cs typeface="Poppins"/>
                <a:sym typeface="Poppins"/>
              </a:rPr>
              <a:t>Better Team - 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They were stressed out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 i="1">
                <a:latin typeface="Poppins"/>
                <a:ea typeface="Poppins"/>
                <a:cs typeface="Poppins"/>
                <a:sym typeface="Poppins"/>
              </a:rPr>
              <a:t>Better Profit - </a:t>
            </a: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Stay tuned!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0" y="185450"/>
            <a:ext cx="914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475 Unit Mix Snapshot</a:t>
            </a:r>
            <a:endParaRPr/>
          </a:p>
        </p:txBody>
      </p:sp>
      <p:sp>
        <p:nvSpPr>
          <p:cNvPr id="178" name="Google Shape;178;p41"/>
          <p:cNvSpPr txBox="1"/>
          <p:nvPr/>
        </p:nvSpPr>
        <p:spPr>
          <a:xfrm>
            <a:off x="119950" y="1052700"/>
            <a:ext cx="85938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200 SF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50 small MF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75 in one MF property (awkward size!)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150 institutional SF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●"/>
            </a:pPr>
            <a:r>
              <a:rPr lang="en" sz="2800" b="1" i="1">
                <a:latin typeface="Poppins"/>
                <a:ea typeface="Poppins"/>
                <a:cs typeface="Poppins"/>
                <a:sym typeface="Poppins"/>
              </a:rPr>
              <a:t>But wait!  There’s more!</a:t>
            </a:r>
            <a:endParaRPr sz="2800" b="1" i="1">
              <a:latin typeface="Poppins"/>
              <a:ea typeface="Poppins"/>
              <a:cs typeface="Poppins"/>
              <a:sym typeface="Poppins"/>
            </a:endParaRPr>
          </a:p>
          <a:p>
            <a:pPr marL="13716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○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3 HOA’s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13716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○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4 Commercial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marL="13716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Char char="○"/>
            </a:pPr>
            <a:r>
              <a:rPr lang="en" sz="2800">
                <a:latin typeface="Poppins"/>
                <a:ea typeface="Poppins"/>
                <a:cs typeface="Poppins"/>
                <a:sym typeface="Poppins"/>
              </a:rPr>
              <a:t>Even had a trailer park!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1131</Words>
  <Application>Microsoft Office PowerPoint</Application>
  <PresentationFormat>On-screen Show (16:9)</PresentationFormat>
  <Paragraphs>242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Poppins Medium</vt:lpstr>
      <vt:lpstr>Poppins</vt:lpstr>
      <vt:lpstr>Poppins ExtraBold</vt:lpstr>
      <vt:lpstr>Arial</vt:lpstr>
      <vt:lpstr>Helvetica Neue</vt:lpstr>
      <vt:lpstr>Simple Light</vt:lpstr>
      <vt:lpstr>Simple Light</vt:lpstr>
      <vt:lpstr>Clients, Profit and Sanity  Matthew Tringali CEO | BetterWho</vt:lpstr>
      <vt:lpstr>Hi, I’m Matthew Tringali - Why should you care?</vt:lpstr>
      <vt:lpstr>Why Am I Here?</vt:lpstr>
      <vt:lpstr>Why Am I Here?</vt:lpstr>
      <vt:lpstr>My Origin Story</vt:lpstr>
      <vt:lpstr>Real Estate Agent Mentality</vt:lpstr>
      <vt:lpstr>Investor Mentality</vt:lpstr>
      <vt:lpstr>0 to 475</vt:lpstr>
      <vt:lpstr>My 475 Unit Mix Snapshot</vt:lpstr>
      <vt:lpstr>My 475 Unit Mix Snapshot</vt:lpstr>
      <vt:lpstr>My 475 Unit Mix Snapshot</vt:lpstr>
      <vt:lpstr>My 475 Unit Profitability Snapshot</vt:lpstr>
      <vt:lpstr>My 475 Unit Profitability Snapshot</vt:lpstr>
      <vt:lpstr>A Better Way</vt:lpstr>
      <vt:lpstr>Cut Expenses - Virtual Office</vt:lpstr>
      <vt:lpstr>Cut Expenses - Virtual Office</vt:lpstr>
      <vt:lpstr>Cut Expenses - Focus on DLER</vt:lpstr>
      <vt:lpstr>Cut Expenses - Focus on DLER</vt:lpstr>
      <vt:lpstr>Cut Expenses - Focus on DLER</vt:lpstr>
      <vt:lpstr>Cut Expenses - Focus on DLER</vt:lpstr>
      <vt:lpstr>Cut Expenses - Focus on DLER</vt:lpstr>
      <vt:lpstr>Cut Expenses - Focus on DLER </vt:lpstr>
      <vt:lpstr>Cut Expenses - Focus on DLER </vt:lpstr>
      <vt:lpstr>Cut Expenses - Fine Tooth Comb</vt:lpstr>
      <vt:lpstr>Cut Expenses - Fine Tooth Comb </vt:lpstr>
      <vt:lpstr>Add Revenue - Start with a Competitive Analysis</vt:lpstr>
      <vt:lpstr>Rent belongs to the owner; Fees belong to the PM.  Why?  Because all fees are Administrative Fees</vt:lpstr>
      <vt:lpstr>PowerPoint Presentation</vt:lpstr>
      <vt:lpstr>PowerPoint Presentation</vt:lpstr>
      <vt:lpstr>#1: Resident Benefits Package</vt:lpstr>
      <vt:lpstr>#1: Resident Benefits Package </vt:lpstr>
      <vt:lpstr>#2: Pet Management Service</vt:lpstr>
      <vt:lpstr>#2: Pet Management Service </vt:lpstr>
      <vt:lpstr>#3: Contingent Lease</vt:lpstr>
      <vt:lpstr>#3: Contingent Lease </vt:lpstr>
      <vt:lpstr>#4: Tenant Lease Renewal</vt:lpstr>
      <vt:lpstr>#4: Tenant Lease Renewal</vt:lpstr>
      <vt:lpstr>#5: Maintenance Coordination Service</vt:lpstr>
      <vt:lpstr>#5: Maintenance Coordination Service</vt:lpstr>
      <vt:lpstr>#6: Home Warranty Coordination Service</vt:lpstr>
      <vt:lpstr>#7: Utility Management Service</vt:lpstr>
      <vt:lpstr>#8: Owner Benefits Package</vt:lpstr>
      <vt:lpstr>#9: Dinner &amp; Movie</vt:lpstr>
      <vt:lpstr>#10: Record Retention Service</vt:lpstr>
      <vt:lpstr>#11: Lease Renewal = Leasing</vt:lpstr>
      <vt:lpstr>#11: Lease Renewal = Leasing </vt:lpstr>
      <vt:lpstr>#12: Vendor Marketing Service</vt:lpstr>
      <vt:lpstr>My 175 Unit Mix Snapshot</vt:lpstr>
      <vt:lpstr>My 175 Unit Profitability Snapshot</vt:lpstr>
      <vt:lpstr>Download Now Top 80  Value Add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Clients, Profit and Sanity  Matthew Tringali CEO | BetterWho</dc:title>
  <dc:creator>Karen Gould</dc:creator>
  <cp:lastModifiedBy>Karen Gould</cp:lastModifiedBy>
  <cp:revision>1</cp:revision>
  <dcterms:modified xsi:type="dcterms:W3CDTF">2022-10-10T12:03:33Z</dcterms:modified>
</cp:coreProperties>
</file>