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69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9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6D114-41AD-4356-8D56-2933F8BF4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0BD8C3-64EA-4091-8701-15B60F9F2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D9AFE-1FF1-40FC-ACCE-7413BDBB91D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7C38B-B6DD-426B-9115-13EDE7D396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B3619-1FA1-4489-9CA8-6A74C48884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A4D98-AA7D-4685-822B-F4C3C665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68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19425" y="720075"/>
            <a:ext cx="4877025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c01264969_0_31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5c0126496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425" y="720075"/>
            <a:ext cx="48771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5c01264969_0_6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15c0126496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5c01264969_0_1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15c012649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5c01264969_0_11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15c0126496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c01264969_0_16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15c0126496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5c01264969_0_21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5c0126496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5c01264969_0_36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5c0126496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c01264969_0_26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5c0126496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425" y="720075"/>
            <a:ext cx="48771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939" y="0"/>
            <a:ext cx="9153939" cy="196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D1216E2-957A-4647-8E3F-EA57A3068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613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47708" y="91205"/>
            <a:ext cx="8229600" cy="52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1944" algn="l">
              <a:spcBef>
                <a:spcPts val="420"/>
              </a:spcBef>
              <a:spcAft>
                <a:spcPts val="0"/>
              </a:spcAft>
              <a:buSzPts val="1470"/>
              <a:buChar char="⚫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⚫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1150" algn="l">
              <a:spcBef>
                <a:spcPts val="400"/>
              </a:spcBef>
              <a:spcAft>
                <a:spcPts val="0"/>
              </a:spcAft>
              <a:buSzPts val="1300"/>
              <a:buChar char="⚫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35607" y="4779948"/>
            <a:ext cx="2456503" cy="409899"/>
            <a:chOff x="16379" y="4771761"/>
            <a:chExt cx="2456503" cy="409899"/>
          </a:xfrm>
        </p:grpSpPr>
        <p:pic>
          <p:nvPicPr>
            <p:cNvPr id="15" name="Google Shape;15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6;p3"/>
            <p:cNvSpPr txBox="1"/>
            <p:nvPr/>
          </p:nvSpPr>
          <p:spPr>
            <a:xfrm>
              <a:off x="990600" y="4781550"/>
              <a:ext cx="1482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baseline="30000">
                  <a:solidFill>
                    <a:srgbClr val="1E5F9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NARPM Annual Convention &amp; Trade Show</a:t>
              </a:r>
              <a:endParaRPr sz="1200">
                <a:solidFill>
                  <a:srgbClr val="1E5F9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57150"/>
            <a:ext cx="8382000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16379" y="4771761"/>
            <a:ext cx="2456503" cy="409899"/>
            <a:chOff x="16379" y="4771761"/>
            <a:chExt cx="2456503" cy="409899"/>
          </a:xfrm>
        </p:grpSpPr>
        <p:pic>
          <p:nvPicPr>
            <p:cNvPr id="22" name="Google Shape;2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;p4"/>
            <p:cNvSpPr txBox="1"/>
            <p:nvPr/>
          </p:nvSpPr>
          <p:spPr>
            <a:xfrm>
              <a:off x="990600" y="4781550"/>
              <a:ext cx="1482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baseline="30000">
                  <a:solidFill>
                    <a:srgbClr val="1E5F9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NARPM Annual Convention &amp; Trade Show</a:t>
              </a:r>
              <a:endParaRPr sz="1200">
                <a:solidFill>
                  <a:srgbClr val="1E5F9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47708" y="91205"/>
            <a:ext cx="8229600" cy="52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800" y="1276350"/>
            <a:ext cx="5638800" cy="368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oogle Shape;27;p5"/>
          <p:cNvGrpSpPr/>
          <p:nvPr/>
        </p:nvGrpSpPr>
        <p:grpSpPr>
          <a:xfrm>
            <a:off x="16379" y="4771761"/>
            <a:ext cx="2456503" cy="409899"/>
            <a:chOff x="16379" y="4771761"/>
            <a:chExt cx="2456503" cy="409899"/>
          </a:xfrm>
        </p:grpSpPr>
        <p:pic>
          <p:nvPicPr>
            <p:cNvPr id="28" name="Google Shape;28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9;p5"/>
            <p:cNvSpPr txBox="1"/>
            <p:nvPr/>
          </p:nvSpPr>
          <p:spPr>
            <a:xfrm>
              <a:off x="990600" y="4781550"/>
              <a:ext cx="1482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baseline="30000">
                  <a:solidFill>
                    <a:srgbClr val="1E5F9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NARPM Annual Convention &amp; Trade Show</a:t>
              </a:r>
              <a:endParaRPr sz="1200">
                <a:solidFill>
                  <a:srgbClr val="1E5F9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/>
          <p:nvPr/>
        </p:nvSpPr>
        <p:spPr>
          <a:xfrm rot="-10380000" flipH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3" name="Google Shape;33;p6"/>
          <p:cNvSpPr/>
          <p:nvPr/>
        </p:nvSpPr>
        <p:spPr>
          <a:xfrm rot="-10380000" flipH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09600" y="2121589"/>
            <a:ext cx="2209800" cy="163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45700" rIns="45700" bIns="45700" anchor="t" anchorCtr="0">
            <a:normAutofit/>
          </a:bodyPr>
          <a:lstStyle>
            <a:lvl1pPr marL="457200" lvl="0" indent="-228600" algn="l">
              <a:spcBef>
                <a:spcPts val="250"/>
              </a:spcBef>
              <a:spcAft>
                <a:spcPts val="0"/>
              </a:spcAft>
              <a:buSzPts val="1235"/>
              <a:buFont typeface="Arial"/>
              <a:buNone/>
              <a:defRPr sz="1300"/>
            </a:lvl1pPr>
            <a:lvl2pPr marL="914400" lvl="1" indent="-293369" algn="l">
              <a:spcBef>
                <a:spcPts val="24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73050" algn="l">
              <a:spcBef>
                <a:spcPts val="200"/>
              </a:spcBef>
              <a:spcAft>
                <a:spcPts val="0"/>
              </a:spcAft>
              <a:buSzPts val="700"/>
              <a:buChar char="⚫"/>
              <a:defRPr sz="1000"/>
            </a:lvl3pPr>
            <a:lvl4pPr marL="1828800" lvl="3" indent="-265747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4pPr>
            <a:lvl5pPr marL="2286000" lvl="4" indent="-265747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>
            <a:spLocks noGrp="1"/>
          </p:cNvSpPr>
          <p:nvPr>
            <p:ph type="pic" idx="2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rgbClr val="417B84">
              <a:alpha val="72941"/>
            </a:srgbClr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37" name="Google Shape;37;p6"/>
          <p:cNvGrpSpPr/>
          <p:nvPr/>
        </p:nvGrpSpPr>
        <p:grpSpPr>
          <a:xfrm>
            <a:off x="16379" y="4771761"/>
            <a:ext cx="2456503" cy="409899"/>
            <a:chOff x="16379" y="4771761"/>
            <a:chExt cx="2456503" cy="409899"/>
          </a:xfrm>
        </p:grpSpPr>
        <p:pic>
          <p:nvPicPr>
            <p:cNvPr id="38" name="Google Shape;38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39;p6"/>
            <p:cNvSpPr txBox="1"/>
            <p:nvPr/>
          </p:nvSpPr>
          <p:spPr>
            <a:xfrm>
              <a:off x="990600" y="4781550"/>
              <a:ext cx="1482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baseline="30000">
                  <a:solidFill>
                    <a:srgbClr val="1E5F9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NARPM Annual Convention &amp; Trade Show</a:t>
              </a:r>
              <a:endParaRPr sz="1200">
                <a:solidFill>
                  <a:srgbClr val="1E5F9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76721" y="57150"/>
            <a:ext cx="8305800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>
            <a:off x="16379" y="4771761"/>
            <a:ext cx="2456503" cy="409899"/>
            <a:chOff x="16379" y="4771761"/>
            <a:chExt cx="2456503" cy="409899"/>
          </a:xfrm>
        </p:grpSpPr>
        <p:pic>
          <p:nvPicPr>
            <p:cNvPr id="43" name="Google Shape;43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7"/>
            <p:cNvSpPr txBox="1"/>
            <p:nvPr/>
          </p:nvSpPr>
          <p:spPr>
            <a:xfrm>
              <a:off x="990600" y="4781550"/>
              <a:ext cx="1482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baseline="30000">
                  <a:solidFill>
                    <a:srgbClr val="1E5F9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NARPM Annual Convention &amp; Trade Show</a:t>
              </a:r>
              <a:endParaRPr sz="1200">
                <a:solidFill>
                  <a:srgbClr val="1E5F9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685800" y="1276350"/>
            <a:ext cx="2743200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685800" y="2190750"/>
            <a:ext cx="2743200" cy="249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3575050" y="1257300"/>
            <a:ext cx="511175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97510" algn="l">
              <a:spcBef>
                <a:spcPts val="560"/>
              </a:spcBef>
              <a:spcAft>
                <a:spcPts val="0"/>
              </a:spcAft>
              <a:buSzPts val="2660"/>
              <a:buChar char="⚫"/>
              <a:defRPr sz="2800"/>
            </a:lvl1pPr>
            <a:lvl2pPr marL="914400" lvl="1" indent="-368935" algn="l">
              <a:spcBef>
                <a:spcPts val="520"/>
              </a:spcBef>
              <a:spcAft>
                <a:spcPts val="0"/>
              </a:spcAft>
              <a:buSzPts val="2210"/>
              <a:buChar char="⚫"/>
              <a:defRPr sz="26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⚫"/>
              <a:defRPr sz="2400"/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⚫"/>
              <a:defRPr sz="20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/>
          <p:nvPr/>
        </p:nvSpPr>
        <p:spPr>
          <a:xfrm>
            <a:off x="447708" y="91205"/>
            <a:ext cx="8229600" cy="49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 fontScale="70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5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/>
          </a:p>
        </p:txBody>
      </p:sp>
      <p:grpSp>
        <p:nvGrpSpPr>
          <p:cNvPr id="50" name="Google Shape;50;p8"/>
          <p:cNvGrpSpPr/>
          <p:nvPr/>
        </p:nvGrpSpPr>
        <p:grpSpPr>
          <a:xfrm>
            <a:off x="16379" y="4771761"/>
            <a:ext cx="2456503" cy="409899"/>
            <a:chOff x="16379" y="4771761"/>
            <a:chExt cx="2456503" cy="409899"/>
          </a:xfrm>
        </p:grpSpPr>
        <p:pic>
          <p:nvPicPr>
            <p:cNvPr id="51" name="Google Shape;51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52;p8"/>
            <p:cNvSpPr txBox="1"/>
            <p:nvPr/>
          </p:nvSpPr>
          <p:spPr>
            <a:xfrm>
              <a:off x="990600" y="4781550"/>
              <a:ext cx="1482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baseline="30000">
                  <a:solidFill>
                    <a:srgbClr val="1E5F9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NARPM Annual Convention &amp; Trade Show</a:t>
              </a:r>
              <a:endParaRPr sz="1200">
                <a:solidFill>
                  <a:srgbClr val="1E5F9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tile tx="0" ty="0" sx="65000" sy="65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-55192"/>
            <a:ext cx="9144000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47708" y="91205"/>
            <a:ext cx="8229600" cy="52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/>
        </p:nvSpPr>
        <p:spPr>
          <a:xfrm>
            <a:off x="76200" y="2246925"/>
            <a:ext cx="89916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err="1">
                <a:solidFill>
                  <a:schemeClr val="dk1"/>
                </a:solidFill>
              </a:rPr>
              <a:t>WorkShop</a:t>
            </a:r>
            <a:endParaRPr sz="19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1" dirty="0">
                <a:solidFill>
                  <a:schemeClr val="dk1"/>
                </a:solidFill>
              </a:rPr>
              <a:t>How to ensure your Employees feel </a:t>
            </a:r>
            <a:endParaRPr sz="3300" b="1" i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1" dirty="0">
                <a:solidFill>
                  <a:schemeClr val="dk1"/>
                </a:solidFill>
              </a:rPr>
              <a:t>Seen, Heard, &amp; Supported!</a:t>
            </a:r>
            <a:endParaRPr sz="33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by: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James Ferguson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447708" y="91205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b="1"/>
              <a:t>James Ferguson</a:t>
            </a:r>
            <a:r>
              <a:rPr lang="en-US" sz="3000" b="1"/>
              <a:t> - Author &amp; Speaker</a:t>
            </a:r>
            <a:endParaRPr sz="3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7200" y="198361"/>
            <a:ext cx="8229600" cy="52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Set expectations</a:t>
            </a:r>
            <a:endParaRPr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457200" y="824735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-Leadership</a:t>
            </a:r>
            <a:endParaRPr sz="30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-Proactive vs reactive</a:t>
            </a:r>
            <a:endParaRPr sz="30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-Set clear expectations </a:t>
            </a:r>
            <a:endParaRPr sz="30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-Time, tools, training </a:t>
            </a:r>
            <a:endParaRPr sz="30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-Monitor, measure, motivate</a:t>
            </a:r>
            <a:endParaRPr sz="3000" b="1"/>
          </a:p>
          <a:p>
            <a:pPr marL="274320" lvl="0" indent="-117475" algn="l" rtl="0">
              <a:spcBef>
                <a:spcPts val="1200"/>
              </a:spcBef>
              <a:spcAft>
                <a:spcPts val="0"/>
              </a:spcAft>
              <a:buSzPts val="247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354839" y="169787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Genuine Appreciation</a:t>
            </a:r>
            <a:endParaRPr dirty="0"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457200" y="857625"/>
            <a:ext cx="7188600" cy="3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/>
              <a:t>-First Impression</a:t>
            </a:r>
            <a:endParaRPr sz="29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/>
              <a:t>-Celebration of Service </a:t>
            </a:r>
            <a:endParaRPr sz="29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/>
              <a:t>-Kindness Wall (PDA)</a:t>
            </a:r>
            <a:endParaRPr sz="29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900" b="1"/>
              <a:t>-Thank you cards </a:t>
            </a:r>
            <a:endParaRPr sz="29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/>
              <a:t>-Work Family Photos</a:t>
            </a: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457200" y="212649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Daily Huddle</a:t>
            </a:r>
            <a:endParaRPr dirty="0"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725725" y="925800"/>
            <a:ext cx="56310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b="1"/>
              <a:t>-Communicate</a:t>
            </a:r>
            <a:endParaRPr sz="35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b="1"/>
              <a:t>-Collaborate</a:t>
            </a:r>
            <a:endParaRPr sz="35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b="1"/>
              <a:t>-Cohesiveness</a:t>
            </a:r>
            <a:endParaRPr sz="35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b="1"/>
              <a:t>-Celebration</a:t>
            </a:r>
            <a:endParaRPr sz="3500" b="1"/>
          </a:p>
          <a:p>
            <a:pPr marL="274320" lvl="0" indent="-117475" algn="l" rtl="0">
              <a:spcBef>
                <a:spcPts val="1200"/>
              </a:spcBef>
              <a:spcAft>
                <a:spcPts val="0"/>
              </a:spcAft>
              <a:buSzPts val="2470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457200" y="191217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Consider &amp; Act on Suggestion</a:t>
            </a:r>
            <a:endParaRPr dirty="0"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457200" y="9258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/>
              <a:t>-Suggestion box </a:t>
            </a:r>
            <a:endParaRPr sz="3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/>
              <a:t>-One on ones </a:t>
            </a:r>
            <a:endParaRPr sz="3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600" b="1"/>
              <a:t>-Employee Survey </a:t>
            </a:r>
            <a:endParaRPr sz="3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/>
              <a:t>-Walk-abouts daily </a:t>
            </a:r>
            <a:endParaRPr sz="3600" b="1"/>
          </a:p>
          <a:p>
            <a:pPr marL="274320" lvl="0" indent="-117475" algn="l" rtl="0">
              <a:spcBef>
                <a:spcPts val="1200"/>
              </a:spcBef>
              <a:spcAft>
                <a:spcPts val="0"/>
              </a:spcAft>
              <a:buSzPts val="247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447700" y="191218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Incentivize good work</a:t>
            </a:r>
            <a:endParaRPr dirty="0"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447700" y="794450"/>
            <a:ext cx="61869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 sz="3500" b="1"/>
              <a:t>-Employee of the Month</a:t>
            </a:r>
            <a:endParaRPr sz="35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 sz="3500" b="1"/>
              <a:t>-Manager of the QTR </a:t>
            </a:r>
            <a:endParaRPr sz="35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 sz="3500" b="1"/>
              <a:t>-Nomination Celebration</a:t>
            </a:r>
            <a:endParaRPr sz="35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 sz="3500" b="1"/>
              <a:t>-Promotion Recognition </a:t>
            </a:r>
            <a:endParaRPr sz="35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1428"/>
              <a:buFont typeface="Arial"/>
              <a:buNone/>
            </a:pPr>
            <a:r>
              <a:rPr lang="en-US" sz="3500" b="1"/>
              <a:t>-Departmental incentives</a:t>
            </a:r>
            <a:endParaRPr sz="3500"/>
          </a:p>
          <a:p>
            <a:pPr marL="274320" lvl="0" indent="-117475" algn="l" rtl="0">
              <a:spcBef>
                <a:spcPts val="1200"/>
              </a:spcBef>
              <a:spcAft>
                <a:spcPts val="0"/>
              </a:spcAft>
              <a:buSzPct val="950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457200" y="176930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Employee Engagement</a:t>
            </a:r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457200" y="79446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-Culture Committee</a:t>
            </a:r>
            <a:endParaRPr sz="30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-Create community </a:t>
            </a:r>
            <a:endParaRPr sz="30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-Off-site team building events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457200" y="198361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In Summary</a:t>
            </a:r>
            <a:endParaRPr dirty="0"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457200" y="79446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/>
              <a:t>-Your employees want to be Seen, Heard, and Supported</a:t>
            </a:r>
            <a:endParaRPr sz="3000" b="1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/>
              <a:t>-Actively Listen, then take Immediate ACTION!</a:t>
            </a:r>
            <a:endParaRPr sz="3000" b="1"/>
          </a:p>
          <a:p>
            <a:pPr marL="274320" lvl="0" indent="-117475" algn="l" rtl="0">
              <a:spcBef>
                <a:spcPts val="1200"/>
              </a:spcBef>
              <a:spcAft>
                <a:spcPts val="0"/>
              </a:spcAft>
              <a:buSzPts val="247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0" algn="ctr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5000" b="1"/>
              <a:t>How do we WIN?! We go ALL-IN!!</a:t>
            </a:r>
            <a:endParaRPr sz="5000" b="1"/>
          </a:p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SzPts val="247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low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167</Words>
  <Application>Microsoft Office PowerPoint</Application>
  <PresentationFormat>On-screen Show (16:9)</PresentationFormat>
  <Paragraphs>42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Constantia</vt:lpstr>
      <vt:lpstr>Arial Rounded</vt:lpstr>
      <vt:lpstr>Arial</vt:lpstr>
      <vt:lpstr>Noto Sans Symbols</vt:lpstr>
      <vt:lpstr>Calibri</vt:lpstr>
      <vt:lpstr>Flow</vt:lpstr>
      <vt:lpstr>PowerPoint Presentation</vt:lpstr>
      <vt:lpstr>Set expectations</vt:lpstr>
      <vt:lpstr>Genuine Appreciation</vt:lpstr>
      <vt:lpstr>Daily Huddle</vt:lpstr>
      <vt:lpstr>Consider &amp; Act on Suggestion</vt:lpstr>
      <vt:lpstr>Incentivize good work</vt:lpstr>
      <vt:lpstr>Employee Engagement</vt:lpstr>
      <vt:lpstr>In Summary</vt:lpstr>
      <vt:lpstr>PowerPoint Presentation</vt:lpstr>
      <vt:lpstr>James Ferguson - Author &amp; Speaker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Ferguson</dc:creator>
  <cp:lastModifiedBy>Karen Gould</cp:lastModifiedBy>
  <cp:revision>2</cp:revision>
  <dcterms:modified xsi:type="dcterms:W3CDTF">2022-10-06T14:57:57Z</dcterms:modified>
</cp:coreProperties>
</file>