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2774" r:id="rId2"/>
    <p:sldId id="2916" r:id="rId3"/>
    <p:sldId id="2775" r:id="rId4"/>
    <p:sldId id="2907" r:id="rId5"/>
    <p:sldId id="2918" r:id="rId6"/>
    <p:sldId id="256" r:id="rId7"/>
    <p:sldId id="2772" r:id="rId8"/>
    <p:sldId id="2779" r:id="rId9"/>
    <p:sldId id="2781" r:id="rId10"/>
    <p:sldId id="2812" r:id="rId11"/>
    <p:sldId id="482" r:id="rId12"/>
    <p:sldId id="2685" r:id="rId13"/>
    <p:sldId id="257" r:id="rId14"/>
    <p:sldId id="2817" r:id="rId15"/>
    <p:sldId id="258" r:id="rId16"/>
    <p:sldId id="2700" r:id="rId17"/>
    <p:sldId id="2819" r:id="rId18"/>
    <p:sldId id="2676" r:id="rId19"/>
    <p:sldId id="2824" r:id="rId20"/>
    <p:sldId id="2825" r:id="rId21"/>
    <p:sldId id="281" r:id="rId22"/>
    <p:sldId id="261" r:id="rId23"/>
    <p:sldId id="2851" r:id="rId24"/>
    <p:sldId id="314" r:id="rId25"/>
    <p:sldId id="259" r:id="rId26"/>
    <p:sldId id="319" r:id="rId27"/>
    <p:sldId id="2912" r:id="rId28"/>
    <p:sldId id="2717" r:id="rId29"/>
    <p:sldId id="2844" r:id="rId30"/>
    <p:sldId id="2855" r:id="rId31"/>
    <p:sldId id="262" r:id="rId32"/>
    <p:sldId id="2908" r:id="rId33"/>
    <p:sldId id="2909" r:id="rId34"/>
    <p:sldId id="2917" r:id="rId35"/>
    <p:sldId id="283" r:id="rId36"/>
    <p:sldId id="2857" r:id="rId37"/>
    <p:sldId id="2858" r:id="rId38"/>
    <p:sldId id="294" r:id="rId39"/>
    <p:sldId id="288" r:id="rId40"/>
    <p:sldId id="2861" r:id="rId41"/>
    <p:sldId id="2677" r:id="rId42"/>
    <p:sldId id="2731" r:id="rId43"/>
    <p:sldId id="2863" r:id="rId44"/>
    <p:sldId id="2864" r:id="rId45"/>
    <p:sldId id="2865" r:id="rId46"/>
    <p:sldId id="2866" r:id="rId47"/>
    <p:sldId id="2841" r:id="rId48"/>
    <p:sldId id="2843" r:id="rId49"/>
    <p:sldId id="2852" r:id="rId50"/>
    <p:sldId id="2684" r:id="rId51"/>
    <p:sldId id="2872" r:id="rId52"/>
    <p:sldId id="336" r:id="rId53"/>
    <p:sldId id="301" r:id="rId54"/>
    <p:sldId id="2873" r:id="rId55"/>
    <p:sldId id="2874" r:id="rId56"/>
    <p:sldId id="2913" r:id="rId57"/>
    <p:sldId id="2905" r:id="rId58"/>
    <p:sldId id="2875" r:id="rId59"/>
    <p:sldId id="2892" r:id="rId60"/>
    <p:sldId id="2920" r:id="rId61"/>
    <p:sldId id="2911" r:id="rId62"/>
    <p:sldId id="2837" r:id="rId63"/>
    <p:sldId id="2877" r:id="rId64"/>
    <p:sldId id="291" r:id="rId65"/>
    <p:sldId id="263" r:id="rId66"/>
    <p:sldId id="2718" r:id="rId67"/>
    <p:sldId id="2915" r:id="rId68"/>
    <p:sldId id="2879" r:id="rId69"/>
    <p:sldId id="2878" r:id="rId70"/>
    <p:sldId id="2880" r:id="rId71"/>
    <p:sldId id="2881" r:id="rId72"/>
    <p:sldId id="2815" r:id="rId73"/>
    <p:sldId id="2906" r:id="rId74"/>
    <p:sldId id="2882" r:id="rId75"/>
    <p:sldId id="2914" r:id="rId76"/>
    <p:sldId id="290" r:id="rId77"/>
  </p:sldIdLst>
  <p:sldSz cx="24377650" cy="13716000"/>
  <p:notesSz cx="6858000" cy="9144000"/>
  <p:defaultTextStyle>
    <a:defPPr>
      <a:defRPr lang="en-US"/>
    </a:defPPr>
    <a:lvl1pPr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1pPr>
    <a:lvl2pPr marL="912813" indent="-4556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2pPr>
    <a:lvl3pPr marL="1827213" indent="-9128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3pPr>
    <a:lvl4pPr marL="2741613" indent="-13700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4pPr>
    <a:lvl5pPr marL="3656013" indent="-1827213" algn="l" defTabSz="1827213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Lato Ligh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36">
          <p15:clr>
            <a:srgbClr val="A4A3A4"/>
          </p15:clr>
        </p15:guide>
        <p15:guide id="2" orient="horz" pos="504">
          <p15:clr>
            <a:srgbClr val="A4A3A4"/>
          </p15:clr>
        </p15:guide>
        <p15:guide id="3" orient="horz" pos="4320">
          <p15:clr>
            <a:srgbClr val="A4A3A4"/>
          </p15:clr>
        </p15:guide>
        <p15:guide id="4" pos="14777">
          <p15:clr>
            <a:srgbClr val="A4A3A4"/>
          </p15:clr>
        </p15:guide>
        <p15:guide id="5" pos="557">
          <p15:clr>
            <a:srgbClr val="A4A3A4"/>
          </p15:clr>
        </p15:guide>
        <p15:guide id="6" pos="69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963C49"/>
    <a:srgbClr val="FFFFFF"/>
    <a:srgbClr val="E1E9F0"/>
    <a:srgbClr val="E9787D"/>
    <a:srgbClr val="A5A5A5"/>
    <a:srgbClr val="5E5E5E"/>
    <a:srgbClr val="9E9E9E"/>
    <a:srgbClr val="EFEDE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67" autoAdjust="0"/>
    <p:restoredTop sz="96416" autoAdjust="0"/>
  </p:normalViewPr>
  <p:slideViewPr>
    <p:cSldViewPr snapToObjects="1">
      <p:cViewPr varScale="1">
        <p:scale>
          <a:sx n="40" d="100"/>
          <a:sy n="40" d="100"/>
        </p:scale>
        <p:origin x="114" y="102"/>
      </p:cViewPr>
      <p:guideLst>
        <p:guide orient="horz" pos="8136"/>
        <p:guide orient="horz" pos="504"/>
        <p:guide orient="horz" pos="4320"/>
        <p:guide pos="14777"/>
        <p:guide pos="557"/>
        <p:guide pos="6998"/>
      </p:guideLst>
    </p:cSldViewPr>
  </p:slideViewPr>
  <p:outlineViewPr>
    <p:cViewPr>
      <p:scale>
        <a:sx n="33" d="100"/>
        <a:sy n="33" d="100"/>
      </p:scale>
      <p:origin x="0" y="-27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napToObjects="1">
      <p:cViewPr varScale="1">
        <p:scale>
          <a:sx n="88" d="100"/>
          <a:sy n="88" d="100"/>
        </p:scale>
        <p:origin x="4884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145095144356999E-2"/>
          <c:y val="0.188595358152052"/>
          <c:w val="0.95466822506561699"/>
          <c:h val="0.76071752667647097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# Doors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Sheet1!$B$2:$B$11</c:f>
              <c:numCache>
                <c:formatCode>_(* #,##0_);_(* \(#,##0\);_(* "-"??_);_(@_)</c:formatCode>
                <c:ptCount val="10"/>
                <c:pt idx="0">
                  <c:v>127</c:v>
                </c:pt>
                <c:pt idx="1">
                  <c:v>267</c:v>
                </c:pt>
                <c:pt idx="2">
                  <c:v>424</c:v>
                </c:pt>
                <c:pt idx="3">
                  <c:v>608</c:v>
                </c:pt>
                <c:pt idx="4">
                  <c:v>823</c:v>
                </c:pt>
                <c:pt idx="5">
                  <c:v>1184</c:v>
                </c:pt>
                <c:pt idx="6">
                  <c:v>1925</c:v>
                </c:pt>
                <c:pt idx="7">
                  <c:v>3830</c:v>
                </c:pt>
                <c:pt idx="8">
                  <c:v>5300</c:v>
                </c:pt>
                <c:pt idx="9">
                  <c:v>9000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0E-4530-8B1F-A284428E8819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1-EC0E-4530-8B1F-A284428E8819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552347632"/>
        <c:axId val="1199268736"/>
      </c:barChart>
      <c:catAx>
        <c:axId val="15523476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all" spc="120" normalizeH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9268736"/>
        <c:crosses val="autoZero"/>
        <c:auto val="1"/>
        <c:lblAlgn val="ctr"/>
        <c:lblOffset val="100"/>
        <c:noMultiLvlLbl val="0"/>
      </c:catAx>
      <c:valAx>
        <c:axId val="1199268736"/>
        <c:scaling>
          <c:orientation val="minMax"/>
        </c:scaling>
        <c:delete val="1"/>
        <c:axPos val="l"/>
        <c:numFmt formatCode="_(* #,##0_);_(* \(#,##0\);_(* &quot;-&quot;??_);_(@_)" sourceLinked="0"/>
        <c:majorTickMark val="none"/>
        <c:minorTickMark val="none"/>
        <c:tickLblPos val="nextTo"/>
        <c:crossAx val="1552347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baseline="0">
                <a:solidFill>
                  <a:srgbClr val="C00000"/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 sz="4000" b="1">
                <a:solidFill>
                  <a:srgbClr val="C00000"/>
                </a:solidFill>
              </a:rPr>
              <a:t>Percent of Owner Occupied by State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baseline="0">
              <a:solidFill>
                <a:srgbClr val="C00000"/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35416666666667E-2"/>
          <c:y val="8.9379935516439198E-3"/>
          <c:w val="0.97291666666666698"/>
          <c:h val="0.887018273573186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Owner Occupied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West Virginia</c:v>
                </c:pt>
                <c:pt idx="1">
                  <c:v>Minnesota</c:v>
                </c:pt>
                <c:pt idx="2">
                  <c:v>Michigan</c:v>
                </c:pt>
                <c:pt idx="3">
                  <c:v>Nevada</c:v>
                </c:pt>
                <c:pt idx="4">
                  <c:v>Hawaii</c:v>
                </c:pt>
                <c:pt idx="5">
                  <c:v>California</c:v>
                </c:pt>
                <c:pt idx="6">
                  <c:v>New York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73.400000000000006</c:v>
                </c:pt>
                <c:pt idx="1">
                  <c:v>73</c:v>
                </c:pt>
                <c:pt idx="2">
                  <c:v>72.099999999999994</c:v>
                </c:pt>
                <c:pt idx="3">
                  <c:v>58.8</c:v>
                </c:pt>
                <c:pt idx="4">
                  <c:v>57.7</c:v>
                </c:pt>
                <c:pt idx="5">
                  <c:v>55.9</c:v>
                </c:pt>
                <c:pt idx="6">
                  <c:v>53.3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AB-4655-B169-DEA4EEC35FE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1542852448"/>
        <c:axId val="1221653152"/>
      </c:barChart>
      <c:catAx>
        <c:axId val="1542852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2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1653152"/>
        <c:crossesAt val="0"/>
        <c:auto val="1"/>
        <c:lblAlgn val="ctr"/>
        <c:lblOffset val="100"/>
        <c:noMultiLvlLbl val="0"/>
      </c:catAx>
      <c:valAx>
        <c:axId val="1221653152"/>
        <c:scaling>
          <c:orientation val="minMax"/>
          <c:max val="100"/>
          <c:min val="30"/>
        </c:scaling>
        <c:delete val="1"/>
        <c:axPos val="l"/>
        <c:numFmt formatCode="General" sourceLinked="0"/>
        <c:majorTickMark val="none"/>
        <c:minorTickMark val="none"/>
        <c:tickLblPos val="nextTo"/>
        <c:crossAx val="1542852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Scott P. Brady - "The 4 Trends"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3908CAB-18D1-4856-A43D-D6B68E51C1A9}" type="datetimeFigureOut">
              <a:rPr lang="ru-RU"/>
              <a:pPr>
                <a:defRPr/>
              </a:pPr>
              <a:t>06.10.2022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5EAE6DB-E82E-4377-AE0F-D0B3BE59AD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2744863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r>
              <a:rPr lang="en-US"/>
              <a:t>Scott P. Brady - "The 4 Trends"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fld id="{A49E4EC9-73E2-4694-B0B4-8400B1233370}" type="datetimeFigureOut">
              <a:rPr lang="en-US"/>
              <a:pPr>
                <a:defRPr/>
              </a:pPr>
              <a:t>10/6/2022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82843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Calibri Ligh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 Light" pitchFamily="34" charset="0"/>
              </a:defRPr>
            </a:lvl1pPr>
          </a:lstStyle>
          <a:p>
            <a:pPr>
              <a:defRPr/>
            </a:pPr>
            <a:fld id="{E03A06C9-5463-4157-95AD-15011390AC3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0172397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28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72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16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013" algn="l" defTabSz="912813" rtl="0" eaLnBrk="0" fontAlgn="base" hangingPunct="0">
      <a:spcBef>
        <a:spcPct val="30000"/>
      </a:spcBef>
      <a:spcAft>
        <a:spcPct val="0"/>
      </a:spcAft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3A06C9-5463-4157-95AD-15011390AC3C}" type="slidenum">
              <a:rPr lang="en-US" altLang="ru-RU" smtClean="0"/>
              <a:pPr>
                <a:defRPr/>
              </a:pPr>
              <a:t>1</a:t>
            </a:fld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1220287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spoken to people</a:t>
            </a:r>
            <a:r>
              <a:rPr lang="en-US" baseline="0" dirty="0"/>
              <a:t> who have a negative view of tracking metrics.  But data is data.  We coach our clients all the time to utilize data.  Like driving a car with no dashboard.  Or trying to lose weight without looking at the scale.  </a:t>
            </a:r>
          </a:p>
          <a:p>
            <a:endParaRPr lang="en-US" baseline="0" dirty="0"/>
          </a:p>
          <a:p>
            <a:r>
              <a:rPr lang="en-US" baseline="0" dirty="0"/>
              <a:t>Our job is to share uncomfortable truths with our clients.  We should embrace it in our lives.  Does not mean be an asshole.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DA7F5-9B17-42FD-A6F1-244A5382BA71}" type="slidenum">
              <a:rPr lang="en-US" smtClean="0"/>
              <a:t>49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25154111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DA7F5-9B17-42FD-A6F1-244A5382BA71}" type="slidenum">
              <a:rPr lang="en-US" smtClean="0"/>
              <a:t>53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3609501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spoken to people</a:t>
            </a:r>
            <a:r>
              <a:rPr lang="en-US" baseline="0" dirty="0"/>
              <a:t> who have a negative view of tracking metrics.  But data is data.  We coach our clients all the time to utilize data.  Like driving a car with no dashboard.  Or trying to lose weight without looking at the scale.  </a:t>
            </a:r>
          </a:p>
          <a:p>
            <a:endParaRPr lang="en-US" baseline="0" dirty="0"/>
          </a:p>
          <a:p>
            <a:r>
              <a:rPr lang="en-US" baseline="0" dirty="0"/>
              <a:t>Our job is to share uncomfortable truths with our clients.  We should embrace it in our lives.  Does not mean be an asshole.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DA7F5-9B17-42FD-A6F1-244A5382BA71}" type="slidenum">
              <a:rPr lang="en-US" smtClean="0"/>
              <a:t>54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3857864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spoken to people</a:t>
            </a:r>
            <a:r>
              <a:rPr lang="en-US" baseline="0" dirty="0"/>
              <a:t> who have a negative view of tracking metrics.  But data is data.  We coach our clients all the time to utilize data.  Like driving a car with no dashboard.  Or trying to lose weight without looking at the scale.  </a:t>
            </a:r>
          </a:p>
          <a:p>
            <a:endParaRPr lang="en-US" baseline="0" dirty="0"/>
          </a:p>
          <a:p>
            <a:r>
              <a:rPr lang="en-US" baseline="0" dirty="0"/>
              <a:t>Our job is to share uncomfortable truths with our clients.  We should embrace it in our lives.  Does not mean be an asshole.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DA7F5-9B17-42FD-A6F1-244A5382BA71}" type="slidenum">
              <a:rPr lang="en-US" smtClean="0"/>
              <a:t>55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3459974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spoken to people</a:t>
            </a:r>
            <a:r>
              <a:rPr lang="en-US" baseline="0" dirty="0"/>
              <a:t> who have a negative view of tracking metrics.  But data is data.  We coach our clients all the time to utilize data.  Like driving a car with no dashboard.  Or trying to lose weight without looking at the scale.  </a:t>
            </a:r>
          </a:p>
          <a:p>
            <a:endParaRPr lang="en-US" baseline="0" dirty="0"/>
          </a:p>
          <a:p>
            <a:r>
              <a:rPr lang="en-US" baseline="0" dirty="0"/>
              <a:t>Our job is to share uncomfortable truths with our clients.  We should embrace it in our lives.  Does not mean be an asshole.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DA7F5-9B17-42FD-A6F1-244A5382BA71}" type="slidenum">
              <a:rPr lang="en-US" smtClean="0"/>
              <a:t>56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930317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spoken to people</a:t>
            </a:r>
            <a:r>
              <a:rPr lang="en-US" baseline="0" dirty="0"/>
              <a:t> who have a negative view of tracking metrics.  But data is data.  We coach our clients all the time to utilize data.  Like driving a car with no dashboard.  Or trying to lose weight without looking at the scale.  </a:t>
            </a:r>
          </a:p>
          <a:p>
            <a:endParaRPr lang="en-US" baseline="0" dirty="0"/>
          </a:p>
          <a:p>
            <a:r>
              <a:rPr lang="en-US" baseline="0" dirty="0"/>
              <a:t>Our job is to share uncomfortable truths with our clients.  We should embrace it in our lives.  Does not mean be an asshole.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DA7F5-9B17-42FD-A6F1-244A5382BA71}" type="slidenum">
              <a:rPr lang="en-US" smtClean="0"/>
              <a:t>57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1689600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spoken to people</a:t>
            </a:r>
            <a:r>
              <a:rPr lang="en-US" baseline="0" dirty="0"/>
              <a:t> who have a negative view of tracking metrics.  But data is data.  We coach our clients all the time to utilize data.  Like driving a car with no dashboard.  Or trying to lose weight without looking at the scale.  </a:t>
            </a:r>
          </a:p>
          <a:p>
            <a:endParaRPr lang="en-US" baseline="0" dirty="0"/>
          </a:p>
          <a:p>
            <a:r>
              <a:rPr lang="en-US" baseline="0" dirty="0"/>
              <a:t>Our job is to share uncomfortable truths with our clients.  We should embrace it in our lives.  Does not mean be an asshole.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DA7F5-9B17-42FD-A6F1-244A5382BA71}" type="slidenum">
              <a:rPr lang="en-US" smtClean="0"/>
              <a:t>58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3835319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spoken to people</a:t>
            </a:r>
            <a:r>
              <a:rPr lang="en-US" baseline="0" dirty="0"/>
              <a:t> who have a negative view of tracking metrics.  But data is data.  We coach our clients all the time to utilize data.  Like driving a car with no dashboard.  Or trying to lose weight without looking at the scale.  </a:t>
            </a:r>
          </a:p>
          <a:p>
            <a:endParaRPr lang="en-US" baseline="0" dirty="0"/>
          </a:p>
          <a:p>
            <a:r>
              <a:rPr lang="en-US" baseline="0" dirty="0"/>
              <a:t>Our job is to share uncomfortable truths with our clients.  We should embrace it in our lives.  Does not mean be an asshole.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DA7F5-9B17-42FD-A6F1-244A5382BA71}" type="slidenum">
              <a:rPr lang="en-US" smtClean="0"/>
              <a:t>59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6942708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spoken to people</a:t>
            </a:r>
            <a:r>
              <a:rPr lang="en-US" baseline="0" dirty="0"/>
              <a:t> who have a negative view of tracking metrics.  But data is data.  We coach our clients all the time to utilize data.  Like driving a car with no dashboard.  Or trying to lose weight without looking at the scale.  </a:t>
            </a:r>
          </a:p>
          <a:p>
            <a:endParaRPr lang="en-US" baseline="0" dirty="0"/>
          </a:p>
          <a:p>
            <a:r>
              <a:rPr lang="en-US" baseline="0" dirty="0"/>
              <a:t>Our job is to share uncomfortable truths with our clients.  We should embrace it in our lives.  Does not mean be an asshole.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DA7F5-9B17-42FD-A6F1-244A5382BA71}" type="slidenum">
              <a:rPr lang="en-US" smtClean="0"/>
              <a:t>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20552326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spoken to people</a:t>
            </a:r>
            <a:r>
              <a:rPr lang="en-US" baseline="0" dirty="0"/>
              <a:t> who have a negative view of tracking metrics.  But data is data.  We coach our clients all the time to utilize data.  Like driving a car with no dashboard.  Or trying to lose weight without looking at the scale.  </a:t>
            </a:r>
          </a:p>
          <a:p>
            <a:endParaRPr lang="en-US" baseline="0" dirty="0"/>
          </a:p>
          <a:p>
            <a:r>
              <a:rPr lang="en-US" baseline="0" dirty="0"/>
              <a:t>Our job is to share uncomfortable truths with our clients.  We should embrace it in our lives.  Does not mean be an asshole.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DA7F5-9B17-42FD-A6F1-244A5382BA71}" type="slidenum">
              <a:rPr lang="en-US" smtClean="0"/>
              <a:t>61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217371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A06C9-5463-4157-95AD-15011390AC3C}" type="slidenum">
              <a:rPr lang="en-US" altLang="ru-RU" smtClean="0"/>
              <a:pPr>
                <a:defRPr/>
              </a:pPr>
              <a:t>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630170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8B8B2-434E-496F-BA9D-2C0B4DEFEA50}" type="slidenum">
              <a:rPr lang="en-IN" smtClean="0"/>
              <a:t>63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1237175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A06C9-5463-4157-95AD-15011390AC3C}" type="slidenum">
              <a:rPr lang="en-US" altLang="ru-RU" smtClean="0"/>
              <a:pPr>
                <a:defRPr/>
              </a:pPr>
              <a:t>65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410511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B8B2-A875-5141-B48D-F38B2466A94C}" type="slidenum">
              <a:rPr lang="en-US" smtClean="0"/>
              <a:t>70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10224385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8B8B2-434E-496F-BA9D-2C0B4DEFEA50}" type="slidenum">
              <a:rPr lang="en-IN" smtClean="0"/>
              <a:t>75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1156140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A06C9-5463-4157-95AD-15011390AC3C}" type="slidenum">
              <a:rPr lang="en-US" altLang="ru-RU" smtClean="0"/>
              <a:pPr>
                <a:defRPr/>
              </a:pPr>
              <a:t>10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5834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3A06C9-5463-4157-95AD-15011390AC3C}" type="slidenum">
              <a:rPr lang="en-US" altLang="ru-RU" smtClean="0"/>
              <a:pPr>
                <a:defRPr/>
              </a:pPr>
              <a:t>13</a:t>
            </a:fld>
            <a:endParaRPr lang="en-US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1102472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3A06C9-5463-4157-95AD-15011390AC3C}" type="slidenum">
              <a:rPr lang="en-US" altLang="ru-RU" smtClean="0"/>
              <a:pPr>
                <a:defRPr/>
              </a:pPr>
              <a:t>19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11142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spoken to people</a:t>
            </a:r>
            <a:r>
              <a:rPr lang="en-US" baseline="0" dirty="0"/>
              <a:t> who have a negative view of tracking metrics.  But data is data.  We coach our clients all the time to utilize data.  Like driving a car with no dashboard.  Or trying to lose weight without looking at the scale.  </a:t>
            </a:r>
          </a:p>
          <a:p>
            <a:endParaRPr lang="en-US" baseline="0" dirty="0"/>
          </a:p>
          <a:p>
            <a:r>
              <a:rPr lang="en-US" baseline="0" dirty="0"/>
              <a:t>Our job is to share uncomfortable truths with our clients.  We should embrace it in our lives.  Does not mean be an asshole.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DA7F5-9B17-42FD-A6F1-244A5382BA71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669995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B8B2-A875-5141-B48D-F38B2466A94C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2449006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88B8B2-434E-496F-BA9D-2C0B4DEFEA50}" type="slidenum">
              <a:rPr lang="en-IN" smtClean="0"/>
              <a:t>37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12371758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49B8B2-A875-5141-B48D-F38B2466A94C}" type="slidenum">
              <a:rPr lang="en-US" smtClean="0"/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Scott P. Brady - "The 4 Trends"</a:t>
            </a:r>
          </a:p>
        </p:txBody>
      </p:sp>
    </p:spTree>
    <p:extLst>
      <p:ext uri="{BB962C8B-B14F-4D97-AF65-F5344CB8AC3E}">
        <p14:creationId xmlns:p14="http://schemas.microsoft.com/office/powerpoint/2010/main" val="2744310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ACA91D5-234F-4170-8056-A59BEAC33E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19255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BB5A104-21D4-4156-8586-CBD7E62A3C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3825" y="1"/>
            <a:ext cx="14093824" cy="1266528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412306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8810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425EE9-1AC0-4657-B2ED-711CDB17E8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75640" y="5132439"/>
            <a:ext cx="8436076" cy="474897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9445747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7D17458-B32F-4983-9317-29A832D2A9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143000"/>
            <a:ext cx="24340062" cy="5715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5EBEF63-8CA9-4F05-9F8C-5671251CD98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6025" y="4419600"/>
            <a:ext cx="4867275" cy="48768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116797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32848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2AC3E33-F185-421E-8438-33990CDDF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69825" y="1"/>
            <a:ext cx="10287000" cy="651878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90267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8396992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BF0B9A2-8A73-4EE6-BFDD-2FF4A4C7CDB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798427" y="1268361"/>
            <a:ext cx="9524998" cy="1032387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7954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93C39B-F201-467A-AD46-97DBA77EF5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00855" y="1066800"/>
            <a:ext cx="22175941" cy="70104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13909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0198B72-18E5-479D-84A5-909872DB4F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4192" y="8416414"/>
            <a:ext cx="8534399" cy="423278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EE5A5044-5FCE-4953-A14E-3B25057DAF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719916" y="4913672"/>
            <a:ext cx="8534399" cy="423278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28055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0601A48-ACD5-48C8-A2A0-DCDBBD111D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73" y="0"/>
            <a:ext cx="10424652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47970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4260410D-9390-48C0-B1FC-7122C23B8D6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34192" y="4569542"/>
            <a:ext cx="8534399" cy="423278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B08A05BA-EB95-4538-B812-C218776F53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719916" y="1066800"/>
            <a:ext cx="8534399" cy="423278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676312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20FE40F-FE22-41A9-B112-E0E73C54E6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25625" y="5410200"/>
            <a:ext cx="3174524" cy="318073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4EEDEA97-D27B-4E81-8FE3-7DD1AC9B74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42224" y="5410200"/>
            <a:ext cx="3174524" cy="318073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DCDD6466-E5B5-4F8A-BCDA-58BC6B1AED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458824" y="5410200"/>
            <a:ext cx="3174524" cy="318073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5A3CE166-B98D-416B-B0D0-9604CB01C5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275423" y="5410200"/>
            <a:ext cx="3174524" cy="3180736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00655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8328521-263B-45F1-A460-2E080AA0DD5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741025" y="1447800"/>
            <a:ext cx="9360310" cy="81534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4680D14E-8464-4838-A618-E58D702332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532225" y="0"/>
            <a:ext cx="6629400" cy="63246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584682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54FF5F6-08DC-4EFD-B9E2-B1B26931A05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7141825" cy="11734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90089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9F83A81B-9E96-4D46-AD77-CBF1CCE5B2F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303625" y="4159221"/>
            <a:ext cx="6938019" cy="75804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B8093DD-B6D0-4F43-A3D9-D79D8A8AC6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4906" y="4159221"/>
            <a:ext cx="6938019" cy="75804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ADB0E324-2A6A-43E8-989D-4770E5046C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54266" y="4159221"/>
            <a:ext cx="6938019" cy="758049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20906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D4B397F-32DD-481C-A4BF-414210D7F6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740369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2509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D6DD5EA-21F0-42E9-8B9A-7C259FBED2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8839200"/>
            <a:ext cx="8125881" cy="4876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AF7E8D9-205D-4483-857F-18C740028A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25525" y="8839200"/>
            <a:ext cx="8125881" cy="4876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21BA8DDC-3A86-42FA-8D10-4307683783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251050" y="8839200"/>
            <a:ext cx="8125881" cy="4876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5F4A60D-6E9F-4016-8D51-48A6C5EF35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27770" cy="8839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723137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E7A3BFD-FF87-4795-9164-46A05584ED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8536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D038A70-4F3C-4136-9AE9-ADC82245B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188825" y="0"/>
            <a:ext cx="12188825" cy="1135498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55397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029D792-FA06-4CA6-8055-09F3EDB96C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5359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316757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222B899-717D-4A2C-BB50-DEF4F70156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88825" cy="81534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297557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DA6BCB-14A7-4EBC-B19D-6FADBB0FCB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726732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E9F63467-6D8D-48D1-B46A-AB4B5CC952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3973" y="0"/>
            <a:ext cx="15922625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96970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A16FE3-6B29-4CA8-9193-270C4B68E0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922625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155245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C6469E82-7322-4FF7-922D-85D04A72FEE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73973" y="0"/>
            <a:ext cx="15922625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06817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18FD9A0-E2A2-4C7F-8C15-91B04F587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922625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246207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C068671-66FA-425C-AE89-A764F7D412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77649" cy="85786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DD7AC3E4-063D-4C59-B093-C7C8D04721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028815" y="6695768"/>
            <a:ext cx="7056610" cy="586985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6E6EC65-6E13-4843-A8FF-5309AAF964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92225" y="6695768"/>
            <a:ext cx="7056610" cy="586985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0A681922-788B-4388-8058-471AF0FC66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60520" y="6695768"/>
            <a:ext cx="7056610" cy="586985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03066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11FAC673-DC48-4A0B-B522-D7284B4CB7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2225" y="0"/>
            <a:ext cx="10668000" cy="13716000"/>
          </a:xfrm>
          <a:prstGeom prst="rect">
            <a:avLst/>
          </a:prstGeom>
        </p:spPr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5165BBA-9489-4D6C-BADE-75CCA31D15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960226" y="7698658"/>
            <a:ext cx="6016712" cy="6017342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132116310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DDF4C7-31EB-4D59-ABCC-5C8A3AD8C79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4949" y="8305800"/>
            <a:ext cx="6016712" cy="54102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D1C1B66-A226-4C86-99B3-9086E0473C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655425" y="0"/>
            <a:ext cx="11430000" cy="137160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106400202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544022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5B2AE35-C977-474F-B73B-4105B0468D8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7426" y="4816578"/>
            <a:ext cx="6324598" cy="77785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B0069D8E-D7AE-4BE2-B116-47DD350DE3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87426" y="0"/>
            <a:ext cx="6324598" cy="480183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8989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391350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2436EC1-EF58-4729-AAD3-BA02917DD4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674111" y="855407"/>
            <a:ext cx="6792312" cy="677510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0082AC2D-CD07-4B6C-93DC-D4B4347F6EA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015219" y="2311237"/>
            <a:ext cx="5319276" cy="531927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AD5F10DF-FCD2-40BA-8298-5A26430C23E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674111" y="7970130"/>
            <a:ext cx="4890465" cy="489046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7D17F3DF-E049-4236-BE50-48C3303C4DB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44612" y="7970130"/>
            <a:ext cx="3589883" cy="358988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729847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AB6AF3B-AC01-4DBF-A7C8-26285926CB4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24377649" cy="430652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52442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61437A0-BC08-45EB-9BBC-EC08FE3EB3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353368" y="0"/>
            <a:ext cx="8731045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314272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F512F40-358D-4B57-943B-39024E459A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797238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4DF376-DD20-4548-B5DF-EE008B5829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445625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AFF9C452-CE8E-4002-9031-012CB29936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170025" y="1881695"/>
            <a:ext cx="3174524" cy="318073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48057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B772E4D8-2430-4D56-958B-363701ECFD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466012" y="0"/>
            <a:ext cx="9445625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5093707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B5FBA9E-7780-4DCE-B16D-B4BA16364F8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867205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F263F235-E4F9-4515-AB79-84F8B7B047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065730" y="7081684"/>
            <a:ext cx="3174524" cy="3180736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784476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3ED4429-418E-4D01-9C91-8496903D0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0025" y="0"/>
            <a:ext cx="17827625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011D8B-C5AC-41F8-A52A-74D06680C5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32218" y="2595716"/>
            <a:ext cx="8507920" cy="8524568"/>
          </a:xfrm>
          <a:prstGeom prst="ellipse">
            <a:avLst/>
          </a:prstGeom>
          <a:ln w="127000">
            <a:solidFill>
              <a:schemeClr val="bg1"/>
            </a:solidFill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020457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2F6A909-6697-43D8-B269-EC9B28DDB8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808211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45009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F2C684A-BF84-46D8-B466-4E1DBD17E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89427" y="4816578"/>
            <a:ext cx="6324598" cy="77785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BEA6D8C-2265-47A2-9446-08561535A1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093825" y="1120878"/>
            <a:ext cx="6140962" cy="7639664"/>
          </a:xfrm>
          <a:prstGeom prst="rect">
            <a:avLst/>
          </a:prstGeom>
          <a:ln w="254000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506109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304266B-1A1F-4EB4-9806-676050F85C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284085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5C589E8-6272-4E11-81FA-3CFF4C33BB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41937" y="0"/>
            <a:ext cx="9144000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74158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3D12C81-6822-4EFC-82A9-8E03414509D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697202" y="0"/>
            <a:ext cx="8680448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80779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927873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0B8547C-7ED0-4EA0-A6C2-53341FA310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87425" y="1120877"/>
            <a:ext cx="11163300" cy="55934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570100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4152AFD-0BE3-442D-B858-8E99D1C6CA6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16025" y="8582327"/>
            <a:ext cx="3276608" cy="3276607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126EE92-63EC-4AC0-A7FD-69C5DB02671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55825" y="1181100"/>
            <a:ext cx="8382000" cy="11353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60247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3085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730252"/>
            <a:ext cx="21025723" cy="16500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9CB07F85-CE16-E64B-A3F5-2E8409872BC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75970" y="3298136"/>
            <a:ext cx="11809562" cy="8859852"/>
          </a:xfrm>
          <a:prstGeom prst="roundRect">
            <a:avLst>
              <a:gd name="adj" fmla="val 1396"/>
            </a:avLst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02601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964" y="1178894"/>
            <a:ext cx="21025723" cy="16500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FEE40CE-0D51-BF44-B6C8-6987BDF05B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65502" y="2828986"/>
            <a:ext cx="8736184" cy="8738460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341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13171331" y="7154088"/>
            <a:ext cx="6199465" cy="620108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399" baseline="0">
                <a:latin typeface="Arial" pitchFamily="34" charset="0"/>
                <a:cs typeface="Arial" pitchFamily="34" charset="0"/>
              </a:defRPr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13171331" y="408042"/>
            <a:ext cx="6199465" cy="620108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399" baseline="0">
                <a:latin typeface="Arial" pitchFamily="34" charset="0"/>
                <a:cs typeface="Arial" pitchFamily="34" charset="0"/>
              </a:defRPr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837111" y="3781066"/>
            <a:ext cx="6199467" cy="620108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2399" baseline="0">
                <a:latin typeface="Arial" pitchFamily="34" charset="0"/>
                <a:cs typeface="Arial" pitchFamily="34" charset="0"/>
              </a:defRPr>
            </a:lvl1pPr>
            <a:lvl2pPr marL="914171" indent="0">
              <a:buNone/>
              <a:defRPr sz="5599"/>
            </a:lvl2pPr>
            <a:lvl3pPr marL="1828343" indent="0">
              <a:buNone/>
              <a:defRPr sz="4799"/>
            </a:lvl3pPr>
            <a:lvl4pPr marL="2742514" indent="0">
              <a:buNone/>
              <a:defRPr sz="3999"/>
            </a:lvl4pPr>
            <a:lvl5pPr marL="3656686" indent="0">
              <a:buNone/>
              <a:defRPr sz="3999"/>
            </a:lvl5pPr>
            <a:lvl6pPr marL="4570857" indent="0">
              <a:buNone/>
              <a:defRPr sz="3999"/>
            </a:lvl6pPr>
            <a:lvl7pPr marL="5485028" indent="0">
              <a:buNone/>
              <a:defRPr sz="3999"/>
            </a:lvl7pPr>
            <a:lvl8pPr marL="6399200" indent="0">
              <a:buNone/>
              <a:defRPr sz="3999"/>
            </a:lvl8pPr>
            <a:lvl9pPr marL="7313371" indent="0">
              <a:buNone/>
              <a:defRPr sz="3999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3812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036F421-4598-4373-AF65-492C037D74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63625" y="4267200"/>
            <a:ext cx="7543800" cy="822959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B6D724-6690-43E0-81AB-B0EE258907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43434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517973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17ED2-1F49-304C-B176-8885B708D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FEE40CE-0D51-BF44-B6C8-6987BDF05B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75965" y="3291975"/>
            <a:ext cx="2893560" cy="2894314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700C515-77F4-B642-89AB-92FE32D4ED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20018" y="3291973"/>
            <a:ext cx="2893560" cy="2894314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C728DD3-34F2-F74A-93BC-A0488ABC24D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3764072" y="3291971"/>
            <a:ext cx="2893560" cy="2894314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41F80EF-9D98-364A-A76A-3F91F086DF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808127" y="3291969"/>
            <a:ext cx="2893560" cy="2894314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22CBD5CF-F657-9740-BF20-F7CE966B9B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75965" y="8087753"/>
            <a:ext cx="2893560" cy="2894314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46867EC-2744-5642-8558-21CCF1869C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720018" y="8087751"/>
            <a:ext cx="2893560" cy="2894314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427D588-4376-FF4F-86F5-C2447EFB4C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3764072" y="8087749"/>
            <a:ext cx="2893560" cy="2894314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52D1587-00E5-8B4B-8922-CE914A64731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9808127" y="8087747"/>
            <a:ext cx="2893560" cy="2894314"/>
          </a:xfrm>
          <a:prstGeom prst="ellipse">
            <a:avLst/>
          </a:prstGeom>
          <a:solidFill>
            <a:schemeClr val="tx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1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5A85D55-7573-476A-94FB-A0F646FD6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4802" y="7086601"/>
            <a:ext cx="9153823" cy="517525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248971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9F5F16E-6AAC-4765-B9CC-732A6E017B8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989006" y="8300615"/>
            <a:ext cx="6597446" cy="5415385"/>
          </a:xfrm>
          <a:custGeom>
            <a:avLst/>
            <a:gdLst>
              <a:gd name="connsiteX0" fmla="*/ 3298723 w 6597446"/>
              <a:gd name="connsiteY0" fmla="*/ 0 h 5415385"/>
              <a:gd name="connsiteX1" fmla="*/ 6597446 w 6597446"/>
              <a:gd name="connsiteY1" fmla="*/ 3298723 h 5415385"/>
              <a:gd name="connsiteX2" fmla="*/ 5844178 w 6597446"/>
              <a:gd name="connsiteY2" fmla="*/ 5397017 h 5415385"/>
              <a:gd name="connsiteX3" fmla="*/ 5827484 w 6597446"/>
              <a:gd name="connsiteY3" fmla="*/ 5415385 h 5415385"/>
              <a:gd name="connsiteX4" fmla="*/ 769962 w 6597446"/>
              <a:gd name="connsiteY4" fmla="*/ 5415385 h 5415385"/>
              <a:gd name="connsiteX5" fmla="*/ 753268 w 6597446"/>
              <a:gd name="connsiteY5" fmla="*/ 5397017 h 5415385"/>
              <a:gd name="connsiteX6" fmla="*/ 0 w 6597446"/>
              <a:gd name="connsiteY6" fmla="*/ 3298723 h 5415385"/>
              <a:gd name="connsiteX7" fmla="*/ 3298723 w 6597446"/>
              <a:gd name="connsiteY7" fmla="*/ 0 h 5415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97446" h="5415385">
                <a:moveTo>
                  <a:pt x="3298723" y="0"/>
                </a:moveTo>
                <a:cubicBezTo>
                  <a:pt x="5120557" y="0"/>
                  <a:pt x="6597446" y="1476889"/>
                  <a:pt x="6597446" y="3298723"/>
                </a:cubicBezTo>
                <a:cubicBezTo>
                  <a:pt x="6597446" y="4095775"/>
                  <a:pt x="6314760" y="4826803"/>
                  <a:pt x="5844178" y="5397017"/>
                </a:cubicBezTo>
                <a:lnTo>
                  <a:pt x="5827484" y="5415385"/>
                </a:lnTo>
                <a:lnTo>
                  <a:pt x="769962" y="5415385"/>
                </a:lnTo>
                <a:lnTo>
                  <a:pt x="753268" y="5397017"/>
                </a:lnTo>
                <a:cubicBezTo>
                  <a:pt x="282686" y="4826803"/>
                  <a:pt x="0" y="4095775"/>
                  <a:pt x="0" y="3298723"/>
                </a:cubicBezTo>
                <a:cubicBezTo>
                  <a:pt x="0" y="1476889"/>
                  <a:pt x="1476889" y="0"/>
                  <a:pt x="3298723" y="0"/>
                </a:cubicBezTo>
                <a:close/>
              </a:path>
            </a:pathLst>
          </a:custGeom>
          <a:ln w="254000">
            <a:noFill/>
          </a:ln>
        </p:spPr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207148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489989"/>
      </p:ext>
    </p:extLst>
  </p:cSld>
  <p:clrMapOvr>
    <a:masterClrMapping/>
  </p:clrMapOvr>
  <p:transition spd="slow">
    <p:push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그림 개체 틀 16">
            <a:extLst>
              <a:ext uri="{FF2B5EF4-FFF2-40B4-BE49-F238E27FC236}">
                <a16:creationId xmlns:a16="http://schemas.microsoft.com/office/drawing/2014/main" id="{07163F96-C234-481E-88AF-E4A1C0E9A1DC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128423" y="2"/>
            <a:ext cx="16788025" cy="12920608"/>
          </a:xfrm>
          <a:custGeom>
            <a:avLst/>
            <a:gdLst>
              <a:gd name="connsiteX0" fmla="*/ 1985184 w 8396198"/>
              <a:gd name="connsiteY0" fmla="*/ 5258093 h 6460303"/>
              <a:gd name="connsiteX1" fmla="*/ 1985184 w 8396198"/>
              <a:gd name="connsiteY1" fmla="*/ 5258093 h 6460303"/>
              <a:gd name="connsiteX2" fmla="*/ 1985184 w 8396198"/>
              <a:gd name="connsiteY2" fmla="*/ 5258093 h 6460303"/>
              <a:gd name="connsiteX3" fmla="*/ 7502757 w 8396198"/>
              <a:gd name="connsiteY3" fmla="*/ 0 h 6460303"/>
              <a:gd name="connsiteX4" fmla="*/ 8396198 w 8396198"/>
              <a:gd name="connsiteY4" fmla="*/ 0 h 6460303"/>
              <a:gd name="connsiteX5" fmla="*/ 8388310 w 8396198"/>
              <a:gd name="connsiteY5" fmla="*/ 12898 h 6460303"/>
              <a:gd name="connsiteX6" fmla="*/ 4763857 w 8396198"/>
              <a:gd name="connsiteY6" fmla="*/ 4786769 h 6460303"/>
              <a:gd name="connsiteX7" fmla="*/ 4264272 w 8396198"/>
              <a:gd name="connsiteY7" fmla="*/ 4855144 h 6460303"/>
              <a:gd name="connsiteX8" fmla="*/ 4264273 w 8396198"/>
              <a:gd name="connsiteY8" fmla="*/ 4855143 h 6460303"/>
              <a:gd name="connsiteX9" fmla="*/ 4195899 w 8396198"/>
              <a:gd name="connsiteY9" fmla="*/ 4355559 h 6460303"/>
              <a:gd name="connsiteX10" fmla="*/ 6516179 w 8396198"/>
              <a:gd name="connsiteY10" fmla="*/ 0 h 6460303"/>
              <a:gd name="connsiteX11" fmla="*/ 7411525 w 8396198"/>
              <a:gd name="connsiteY11" fmla="*/ 0 h 6460303"/>
              <a:gd name="connsiteX12" fmla="*/ 2805577 w 8396198"/>
              <a:gd name="connsiteY12" fmla="*/ 6066627 h 6460303"/>
              <a:gd name="connsiteX13" fmla="*/ 2305992 w 8396198"/>
              <a:gd name="connsiteY13" fmla="*/ 6135001 h 6460303"/>
              <a:gd name="connsiteX14" fmla="*/ 2305993 w 8396198"/>
              <a:gd name="connsiteY14" fmla="*/ 6135001 h 6460303"/>
              <a:gd name="connsiteX15" fmla="*/ 2237619 w 8396198"/>
              <a:gd name="connsiteY15" fmla="*/ 5635416 h 6460303"/>
              <a:gd name="connsiteX16" fmla="*/ 5529597 w 8396198"/>
              <a:gd name="connsiteY16" fmla="*/ 0 h 6460303"/>
              <a:gd name="connsiteX17" fmla="*/ 6424943 w 8396198"/>
              <a:gd name="connsiteY17" fmla="*/ 0 h 6460303"/>
              <a:gd name="connsiteX18" fmla="*/ 2484768 w 8396198"/>
              <a:gd name="connsiteY18" fmla="*/ 5189719 h 6460303"/>
              <a:gd name="connsiteX19" fmla="*/ 2046796 w 8396198"/>
              <a:gd name="connsiteY19" fmla="*/ 5295775 h 6460303"/>
              <a:gd name="connsiteX20" fmla="*/ 1985184 w 8396198"/>
              <a:gd name="connsiteY20" fmla="*/ 5258093 h 6460303"/>
              <a:gd name="connsiteX21" fmla="*/ 1932333 w 8396198"/>
              <a:gd name="connsiteY21" fmla="*/ 5208872 h 6460303"/>
              <a:gd name="connsiteX22" fmla="*/ 1916810 w 8396198"/>
              <a:gd name="connsiteY22" fmla="*/ 4758508 h 6460303"/>
              <a:gd name="connsiteX23" fmla="*/ 4543018 w 8396198"/>
              <a:gd name="connsiteY23" fmla="*/ 0 h 6460303"/>
              <a:gd name="connsiteX24" fmla="*/ 5438364 w 8396198"/>
              <a:gd name="connsiteY24" fmla="*/ 0 h 6460303"/>
              <a:gd name="connsiteX25" fmla="*/ 640552 w 8396198"/>
              <a:gd name="connsiteY25" fmla="*/ 6319336 h 6460303"/>
              <a:gd name="connsiteX26" fmla="*/ 140967 w 8396198"/>
              <a:gd name="connsiteY26" fmla="*/ 6387711 h 6460303"/>
              <a:gd name="connsiteX27" fmla="*/ 140968 w 8396198"/>
              <a:gd name="connsiteY27" fmla="*/ 6387711 h 6460303"/>
              <a:gd name="connsiteX28" fmla="*/ 72594 w 8396198"/>
              <a:gd name="connsiteY28" fmla="*/ 5888126 h 6460303"/>
              <a:gd name="connsiteX29" fmla="*/ 3556436 w 8396198"/>
              <a:gd name="connsiteY29" fmla="*/ 0 h 6460303"/>
              <a:gd name="connsiteX30" fmla="*/ 4451782 w 8396198"/>
              <a:gd name="connsiteY30" fmla="*/ 0 h 6460303"/>
              <a:gd name="connsiteX31" fmla="*/ 711634 w 8396198"/>
              <a:gd name="connsiteY31" fmla="*/ 4926258 h 6460303"/>
              <a:gd name="connsiteX32" fmla="*/ 212049 w 8396198"/>
              <a:gd name="connsiteY32" fmla="*/ 4994633 h 6460303"/>
              <a:gd name="connsiteX33" fmla="*/ 212050 w 8396198"/>
              <a:gd name="connsiteY33" fmla="*/ 4994633 h 6460303"/>
              <a:gd name="connsiteX34" fmla="*/ 143675 w 8396198"/>
              <a:gd name="connsiteY34" fmla="*/ 4495047 h 6460303"/>
              <a:gd name="connsiteX35" fmla="*/ 2569856 w 8396198"/>
              <a:gd name="connsiteY35" fmla="*/ 0 h 6460303"/>
              <a:gd name="connsiteX36" fmla="*/ 3465201 w 8396198"/>
              <a:gd name="connsiteY36" fmla="*/ 0 h 6460303"/>
              <a:gd name="connsiteX37" fmla="*/ 1054005 w 8396198"/>
              <a:gd name="connsiteY37" fmla="*/ 3175856 h 6460303"/>
              <a:gd name="connsiteX38" fmla="*/ 554420 w 8396198"/>
              <a:gd name="connsiteY38" fmla="*/ 3244231 h 6460303"/>
              <a:gd name="connsiteX39" fmla="*/ 554421 w 8396198"/>
              <a:gd name="connsiteY39" fmla="*/ 3244231 h 6460303"/>
              <a:gd name="connsiteX40" fmla="*/ 486047 w 8396198"/>
              <a:gd name="connsiteY40" fmla="*/ 2744646 h 6460303"/>
              <a:gd name="connsiteX41" fmla="*/ 1583274 w 8396198"/>
              <a:gd name="connsiteY41" fmla="*/ 0 h 6460303"/>
              <a:gd name="connsiteX42" fmla="*/ 2478619 w 8396198"/>
              <a:gd name="connsiteY42" fmla="*/ 0 h 6460303"/>
              <a:gd name="connsiteX43" fmla="*/ 935829 w 8396198"/>
              <a:gd name="connsiteY43" fmla="*/ 2032053 h 6460303"/>
              <a:gd name="connsiteX44" fmla="*/ 436245 w 8396198"/>
              <a:gd name="connsiteY44" fmla="*/ 2100428 h 6460303"/>
              <a:gd name="connsiteX45" fmla="*/ 436245 w 8396198"/>
              <a:gd name="connsiteY45" fmla="*/ 2100427 h 6460303"/>
              <a:gd name="connsiteX46" fmla="*/ 367872 w 8396198"/>
              <a:gd name="connsiteY46" fmla="*/ 1600843 h 6460303"/>
              <a:gd name="connsiteX47" fmla="*/ 596693 w 8396198"/>
              <a:gd name="connsiteY47" fmla="*/ 0 h 6460303"/>
              <a:gd name="connsiteX48" fmla="*/ 1492038 w 8396198"/>
              <a:gd name="connsiteY48" fmla="*/ 0 h 6460303"/>
              <a:gd name="connsiteX49" fmla="*/ 850966 w 8396198"/>
              <a:gd name="connsiteY49" fmla="*/ 844373 h 6460303"/>
              <a:gd name="connsiteX50" fmla="*/ 351382 w 8396198"/>
              <a:gd name="connsiteY50" fmla="*/ 912748 h 6460303"/>
              <a:gd name="connsiteX51" fmla="*/ 351383 w 8396198"/>
              <a:gd name="connsiteY51" fmla="*/ 912748 h 6460303"/>
              <a:gd name="connsiteX52" fmla="*/ 283008 w 8396198"/>
              <a:gd name="connsiteY52" fmla="*/ 413163 h 6460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8396198" h="6460303">
                <a:moveTo>
                  <a:pt x="1985184" y="5258093"/>
                </a:moveTo>
                <a:lnTo>
                  <a:pt x="1985184" y="5258093"/>
                </a:lnTo>
                <a:lnTo>
                  <a:pt x="1985184" y="5258093"/>
                </a:lnTo>
                <a:close/>
                <a:moveTo>
                  <a:pt x="7502757" y="0"/>
                </a:moveTo>
                <a:lnTo>
                  <a:pt x="8396198" y="0"/>
                </a:lnTo>
                <a:lnTo>
                  <a:pt x="8388310" y="12898"/>
                </a:lnTo>
                <a:cubicBezTo>
                  <a:pt x="7180160" y="1604189"/>
                  <a:pt x="5972008" y="3195478"/>
                  <a:pt x="4763857" y="4786769"/>
                </a:cubicBezTo>
                <a:cubicBezTo>
                  <a:pt x="4644782" y="4943607"/>
                  <a:pt x="4421110" y="4974220"/>
                  <a:pt x="4264272" y="4855144"/>
                </a:cubicBezTo>
                <a:lnTo>
                  <a:pt x="4264273" y="4855143"/>
                </a:lnTo>
                <a:cubicBezTo>
                  <a:pt x="4107436" y="4736068"/>
                  <a:pt x="4076824" y="4512397"/>
                  <a:pt x="4195899" y="4355559"/>
                </a:cubicBezTo>
                <a:close/>
                <a:moveTo>
                  <a:pt x="6516179" y="0"/>
                </a:moveTo>
                <a:lnTo>
                  <a:pt x="7411525" y="0"/>
                </a:lnTo>
                <a:lnTo>
                  <a:pt x="2805577" y="6066627"/>
                </a:lnTo>
                <a:cubicBezTo>
                  <a:pt x="2686501" y="6223464"/>
                  <a:pt x="2462830" y="6254077"/>
                  <a:pt x="2305992" y="6135001"/>
                </a:cubicBezTo>
                <a:lnTo>
                  <a:pt x="2305993" y="6135001"/>
                </a:lnTo>
                <a:cubicBezTo>
                  <a:pt x="2149155" y="6015926"/>
                  <a:pt x="2118543" y="5792254"/>
                  <a:pt x="2237619" y="5635416"/>
                </a:cubicBezTo>
                <a:close/>
                <a:moveTo>
                  <a:pt x="5529597" y="0"/>
                </a:moveTo>
                <a:lnTo>
                  <a:pt x="6424943" y="0"/>
                </a:lnTo>
                <a:lnTo>
                  <a:pt x="2484768" y="5189719"/>
                </a:lnTo>
                <a:cubicBezTo>
                  <a:pt x="2380577" y="5326952"/>
                  <a:pt x="2196304" y="5367543"/>
                  <a:pt x="2046796" y="5295775"/>
                </a:cubicBezTo>
                <a:lnTo>
                  <a:pt x="1985184" y="5258093"/>
                </a:lnTo>
                <a:lnTo>
                  <a:pt x="1932333" y="5208872"/>
                </a:lnTo>
                <a:cubicBezTo>
                  <a:pt x="1823032" y="5084144"/>
                  <a:pt x="1812619" y="4895741"/>
                  <a:pt x="1916810" y="4758508"/>
                </a:cubicBezTo>
                <a:close/>
                <a:moveTo>
                  <a:pt x="4543018" y="0"/>
                </a:moveTo>
                <a:lnTo>
                  <a:pt x="5438364" y="0"/>
                </a:lnTo>
                <a:lnTo>
                  <a:pt x="640552" y="6319336"/>
                </a:lnTo>
                <a:cubicBezTo>
                  <a:pt x="521476" y="6476174"/>
                  <a:pt x="297805" y="6506786"/>
                  <a:pt x="140967" y="6387711"/>
                </a:cubicBezTo>
                <a:lnTo>
                  <a:pt x="140968" y="6387711"/>
                </a:lnTo>
                <a:cubicBezTo>
                  <a:pt x="-15870" y="6268635"/>
                  <a:pt x="-46482" y="6044964"/>
                  <a:pt x="72594" y="5888126"/>
                </a:cubicBezTo>
                <a:close/>
                <a:moveTo>
                  <a:pt x="3556436" y="0"/>
                </a:moveTo>
                <a:lnTo>
                  <a:pt x="4451782" y="0"/>
                </a:lnTo>
                <a:lnTo>
                  <a:pt x="711634" y="4926258"/>
                </a:lnTo>
                <a:cubicBezTo>
                  <a:pt x="592557" y="5083097"/>
                  <a:pt x="368886" y="5113708"/>
                  <a:pt x="212049" y="4994633"/>
                </a:cubicBezTo>
                <a:lnTo>
                  <a:pt x="212050" y="4994633"/>
                </a:lnTo>
                <a:cubicBezTo>
                  <a:pt x="55212" y="4875558"/>
                  <a:pt x="24599" y="4651886"/>
                  <a:pt x="143675" y="4495047"/>
                </a:cubicBezTo>
                <a:close/>
                <a:moveTo>
                  <a:pt x="2569856" y="0"/>
                </a:moveTo>
                <a:lnTo>
                  <a:pt x="3465201" y="0"/>
                </a:lnTo>
                <a:lnTo>
                  <a:pt x="1054005" y="3175856"/>
                </a:lnTo>
                <a:cubicBezTo>
                  <a:pt x="934929" y="3332694"/>
                  <a:pt x="711258" y="3363306"/>
                  <a:pt x="554420" y="3244231"/>
                </a:cubicBezTo>
                <a:lnTo>
                  <a:pt x="554421" y="3244231"/>
                </a:lnTo>
                <a:cubicBezTo>
                  <a:pt x="397583" y="3125155"/>
                  <a:pt x="366971" y="2901484"/>
                  <a:pt x="486047" y="2744646"/>
                </a:cubicBezTo>
                <a:close/>
                <a:moveTo>
                  <a:pt x="1583274" y="0"/>
                </a:moveTo>
                <a:lnTo>
                  <a:pt x="2478619" y="0"/>
                </a:lnTo>
                <a:lnTo>
                  <a:pt x="935829" y="2032053"/>
                </a:lnTo>
                <a:cubicBezTo>
                  <a:pt x="816754" y="2188891"/>
                  <a:pt x="593082" y="2219503"/>
                  <a:pt x="436245" y="2100428"/>
                </a:cubicBezTo>
                <a:lnTo>
                  <a:pt x="436245" y="2100427"/>
                </a:lnTo>
                <a:cubicBezTo>
                  <a:pt x="279408" y="1981352"/>
                  <a:pt x="248796" y="1757681"/>
                  <a:pt x="367872" y="1600843"/>
                </a:cubicBezTo>
                <a:close/>
                <a:moveTo>
                  <a:pt x="596693" y="0"/>
                </a:moveTo>
                <a:lnTo>
                  <a:pt x="1492038" y="0"/>
                </a:lnTo>
                <a:lnTo>
                  <a:pt x="850966" y="844373"/>
                </a:lnTo>
                <a:cubicBezTo>
                  <a:pt x="731891" y="1001211"/>
                  <a:pt x="508219" y="1031824"/>
                  <a:pt x="351382" y="912748"/>
                </a:cubicBezTo>
                <a:lnTo>
                  <a:pt x="351383" y="912748"/>
                </a:lnTo>
                <a:cubicBezTo>
                  <a:pt x="194545" y="793672"/>
                  <a:pt x="163933" y="570001"/>
                  <a:pt x="283008" y="4131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>
                <a:latin typeface="Arial" pitchFamily="34" charset="0"/>
                <a:cs typeface="Arial" pitchFamily="34" charset="0"/>
              </a:defRPr>
            </a:lvl1pPr>
            <a:lvl2pPr marL="914149" indent="0">
              <a:buNone/>
              <a:defRPr sz="5599"/>
            </a:lvl2pPr>
            <a:lvl3pPr marL="1828297" indent="0">
              <a:buNone/>
              <a:defRPr sz="4799"/>
            </a:lvl3pPr>
            <a:lvl4pPr marL="2742446" indent="0">
              <a:buNone/>
              <a:defRPr sz="3999"/>
            </a:lvl4pPr>
            <a:lvl5pPr marL="3656594" indent="0">
              <a:buNone/>
              <a:defRPr sz="3999"/>
            </a:lvl5pPr>
            <a:lvl6pPr marL="4570743" indent="0">
              <a:buNone/>
              <a:defRPr sz="3999"/>
            </a:lvl6pPr>
            <a:lvl7pPr marL="5484890" indent="0">
              <a:buNone/>
              <a:defRPr sz="3999"/>
            </a:lvl7pPr>
            <a:lvl8pPr marL="6399040" indent="0">
              <a:buNone/>
              <a:defRPr sz="3999"/>
            </a:lvl8pPr>
            <a:lvl9pPr marL="7313189" indent="0">
              <a:buNone/>
              <a:defRPr sz="3999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76097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6"/>
            <a:ext cx="18283238" cy="4775200"/>
          </a:xfrm>
        </p:spPr>
        <p:txBody>
          <a:bodyPr anchor="b"/>
          <a:lstStyle>
            <a:lvl1pPr algn="ctr">
              <a:defRPr sz="11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6"/>
            <a:ext cx="18283238" cy="3311524"/>
          </a:xfrm>
        </p:spPr>
        <p:txBody>
          <a:bodyPr/>
          <a:lstStyle>
            <a:lvl1pPr marL="0" indent="0" algn="ctr">
              <a:buNone/>
              <a:defRPr sz="4799"/>
            </a:lvl1pPr>
            <a:lvl2pPr marL="914171" indent="0" algn="ctr">
              <a:buNone/>
              <a:defRPr sz="3999"/>
            </a:lvl2pPr>
            <a:lvl3pPr marL="1828343" indent="0" algn="ctr">
              <a:buNone/>
              <a:defRPr sz="3599"/>
            </a:lvl3pPr>
            <a:lvl4pPr marL="2742514" indent="0" algn="ctr">
              <a:buNone/>
              <a:defRPr sz="3199"/>
            </a:lvl4pPr>
            <a:lvl5pPr marL="3656686" indent="0" algn="ctr">
              <a:buNone/>
              <a:defRPr sz="3199"/>
            </a:lvl5pPr>
            <a:lvl6pPr marL="4570857" indent="0" algn="ctr">
              <a:buNone/>
              <a:defRPr sz="3199"/>
            </a:lvl6pPr>
            <a:lvl7pPr marL="5485028" indent="0" algn="ctr">
              <a:buNone/>
              <a:defRPr sz="3199"/>
            </a:lvl7pPr>
            <a:lvl8pPr marL="6399200" indent="0" algn="ctr">
              <a:buNone/>
              <a:defRPr sz="3199"/>
            </a:lvl8pPr>
            <a:lvl9pPr marL="7313371" indent="0" algn="ctr">
              <a:buNone/>
              <a:defRPr sz="31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616C-FE16-4B2F-A963-5CB654E60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354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1906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891" y="679019"/>
            <a:ext cx="23140366" cy="144849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797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88674025"/>
      </p:ext>
    </p:extLst>
  </p:cSld>
  <p:clrMapOvr>
    <a:masterClrMapping/>
  </p:clrMapOvr>
  <p:transition spd="slow">
    <p:push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그림 개체 틀 29">
            <a:extLst>
              <a:ext uri="{FF2B5EF4-FFF2-40B4-BE49-F238E27FC236}">
                <a16:creationId xmlns:a16="http://schemas.microsoft.com/office/drawing/2014/main" id="{7B60FE99-DD5E-4D6E-99F4-535645C4CB03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5" y="0"/>
            <a:ext cx="13135532" cy="13716000"/>
          </a:xfrm>
          <a:custGeom>
            <a:avLst/>
            <a:gdLst>
              <a:gd name="connsiteX0" fmla="*/ 4117221 w 6569477"/>
              <a:gd name="connsiteY0" fmla="*/ 6784486 h 6858000"/>
              <a:gd name="connsiteX1" fmla="*/ 4065123 w 6569477"/>
              <a:gd name="connsiteY1" fmla="*/ 6846362 h 6858000"/>
              <a:gd name="connsiteX2" fmla="*/ 4054153 w 6569477"/>
              <a:gd name="connsiteY2" fmla="*/ 6858000 h 6858000"/>
              <a:gd name="connsiteX3" fmla="*/ 4025354 w 6569477"/>
              <a:gd name="connsiteY3" fmla="*/ 6858000 h 6858000"/>
              <a:gd name="connsiteX4" fmla="*/ 4042817 w 6569477"/>
              <a:gd name="connsiteY4" fmla="*/ 6837081 h 6858000"/>
              <a:gd name="connsiteX5" fmla="*/ 4117221 w 6569477"/>
              <a:gd name="connsiteY5" fmla="*/ 6784486 h 6858000"/>
              <a:gd name="connsiteX6" fmla="*/ 4098863 w 6569477"/>
              <a:gd name="connsiteY6" fmla="*/ 6687079 h 6858000"/>
              <a:gd name="connsiteX7" fmla="*/ 4016483 w 6569477"/>
              <a:gd name="connsiteY7" fmla="*/ 6816306 h 6858000"/>
              <a:gd name="connsiteX8" fmla="*/ 3967818 w 6569477"/>
              <a:gd name="connsiteY8" fmla="*/ 6856958 h 6858000"/>
              <a:gd name="connsiteX9" fmla="*/ 3966685 w 6569477"/>
              <a:gd name="connsiteY9" fmla="*/ 6858000 h 6858000"/>
              <a:gd name="connsiteX10" fmla="*/ 3929841 w 6569477"/>
              <a:gd name="connsiteY10" fmla="*/ 6858000 h 6858000"/>
              <a:gd name="connsiteX11" fmla="*/ 4004165 w 6569477"/>
              <a:gd name="connsiteY11" fmla="*/ 6784103 h 6858000"/>
              <a:gd name="connsiteX12" fmla="*/ 4098863 w 6569477"/>
              <a:gd name="connsiteY12" fmla="*/ 6687079 h 6858000"/>
              <a:gd name="connsiteX13" fmla="*/ 5739924 w 6569477"/>
              <a:gd name="connsiteY13" fmla="*/ 6488019 h 6858000"/>
              <a:gd name="connsiteX14" fmla="*/ 5746811 w 6569477"/>
              <a:gd name="connsiteY14" fmla="*/ 6494900 h 6858000"/>
              <a:gd name="connsiteX15" fmla="*/ 5746479 w 6569477"/>
              <a:gd name="connsiteY15" fmla="*/ 6496223 h 6858000"/>
              <a:gd name="connsiteX16" fmla="*/ 5739923 w 6569477"/>
              <a:gd name="connsiteY16" fmla="*/ 6501783 h 6858000"/>
              <a:gd name="connsiteX17" fmla="*/ 5739923 w 6569477"/>
              <a:gd name="connsiteY17" fmla="*/ 6494900 h 6858000"/>
              <a:gd name="connsiteX18" fmla="*/ 4189806 w 6569477"/>
              <a:gd name="connsiteY18" fmla="*/ 6433624 h 6858000"/>
              <a:gd name="connsiteX19" fmla="*/ 4188863 w 6569477"/>
              <a:gd name="connsiteY19" fmla="*/ 6437396 h 6858000"/>
              <a:gd name="connsiteX20" fmla="*/ 4181480 w 6569477"/>
              <a:gd name="connsiteY20" fmla="*/ 6441614 h 6858000"/>
              <a:gd name="connsiteX21" fmla="*/ 4190270 w 6569477"/>
              <a:gd name="connsiteY21" fmla="*/ 6433178 h 6858000"/>
              <a:gd name="connsiteX22" fmla="*/ 4189806 w 6569477"/>
              <a:gd name="connsiteY22" fmla="*/ 6433624 h 6858000"/>
              <a:gd name="connsiteX23" fmla="*/ 4189918 w 6569477"/>
              <a:gd name="connsiteY23" fmla="*/ 6433179 h 6858000"/>
              <a:gd name="connsiteX24" fmla="*/ 4080254 w 6569477"/>
              <a:gd name="connsiteY24" fmla="*/ 6424489 h 6858000"/>
              <a:gd name="connsiteX25" fmla="*/ 4080253 w 6569477"/>
              <a:gd name="connsiteY25" fmla="*/ 6424742 h 6858000"/>
              <a:gd name="connsiteX26" fmla="*/ 4071818 w 6569477"/>
              <a:gd name="connsiteY26" fmla="*/ 6433178 h 6858000"/>
              <a:gd name="connsiteX27" fmla="*/ 4239510 w 6569477"/>
              <a:gd name="connsiteY27" fmla="*/ 6367480 h 6858000"/>
              <a:gd name="connsiteX28" fmla="*/ 4236315 w 6569477"/>
              <a:gd name="connsiteY28" fmla="*/ 6373075 h 6858000"/>
              <a:gd name="connsiteX29" fmla="*/ 4232912 w 6569477"/>
              <a:gd name="connsiteY29" fmla="*/ 6373925 h 6858000"/>
              <a:gd name="connsiteX30" fmla="*/ 4238687 w 6569477"/>
              <a:gd name="connsiteY30" fmla="*/ 6368327 h 6858000"/>
              <a:gd name="connsiteX31" fmla="*/ 4265838 w 6569477"/>
              <a:gd name="connsiteY31" fmla="*/ 6340386 h 6858000"/>
              <a:gd name="connsiteX32" fmla="*/ 4239510 w 6569477"/>
              <a:gd name="connsiteY32" fmla="*/ 6367480 h 6858000"/>
              <a:gd name="connsiteX33" fmla="*/ 4240531 w 6569477"/>
              <a:gd name="connsiteY33" fmla="*/ 6365693 h 6858000"/>
              <a:gd name="connsiteX34" fmla="*/ 4248968 w 6569477"/>
              <a:gd name="connsiteY34" fmla="*/ 6357257 h 6858000"/>
              <a:gd name="connsiteX35" fmla="*/ 4265838 w 6569477"/>
              <a:gd name="connsiteY35" fmla="*/ 6340386 h 6858000"/>
              <a:gd name="connsiteX36" fmla="*/ 4291147 w 6569477"/>
              <a:gd name="connsiteY36" fmla="*/ 6272900 h 6858000"/>
              <a:gd name="connsiteX37" fmla="*/ 4299581 w 6569477"/>
              <a:gd name="connsiteY37" fmla="*/ 6272900 h 6858000"/>
              <a:gd name="connsiteX38" fmla="*/ 4308018 w 6569477"/>
              <a:gd name="connsiteY38" fmla="*/ 6272900 h 6858000"/>
              <a:gd name="connsiteX39" fmla="*/ 4291147 w 6569477"/>
              <a:gd name="connsiteY39" fmla="*/ 6289772 h 6858000"/>
              <a:gd name="connsiteX40" fmla="*/ 4274273 w 6569477"/>
              <a:gd name="connsiteY40" fmla="*/ 6306643 h 6858000"/>
              <a:gd name="connsiteX41" fmla="*/ 4257404 w 6569477"/>
              <a:gd name="connsiteY41" fmla="*/ 6323512 h 6858000"/>
              <a:gd name="connsiteX42" fmla="*/ 4257404 w 6569477"/>
              <a:gd name="connsiteY42" fmla="*/ 6331950 h 6858000"/>
              <a:gd name="connsiteX43" fmla="*/ 4215224 w 6569477"/>
              <a:gd name="connsiteY43" fmla="*/ 6374128 h 6858000"/>
              <a:gd name="connsiteX44" fmla="*/ 4215223 w 6569477"/>
              <a:gd name="connsiteY44" fmla="*/ 6382562 h 6858000"/>
              <a:gd name="connsiteX45" fmla="*/ 4223663 w 6569477"/>
              <a:gd name="connsiteY45" fmla="*/ 6382564 h 6858000"/>
              <a:gd name="connsiteX46" fmla="*/ 4232099 w 6569477"/>
              <a:gd name="connsiteY46" fmla="*/ 6374128 h 6858000"/>
              <a:gd name="connsiteX47" fmla="*/ 4232912 w 6569477"/>
              <a:gd name="connsiteY47" fmla="*/ 6373925 h 6858000"/>
              <a:gd name="connsiteX48" fmla="*/ 4215378 w 6569477"/>
              <a:gd name="connsiteY48" fmla="*/ 6390919 h 6858000"/>
              <a:gd name="connsiteX49" fmla="*/ 4215224 w 6569477"/>
              <a:gd name="connsiteY49" fmla="*/ 6391000 h 6858000"/>
              <a:gd name="connsiteX50" fmla="*/ 4215199 w 6569477"/>
              <a:gd name="connsiteY50" fmla="*/ 6391088 h 6858000"/>
              <a:gd name="connsiteX51" fmla="*/ 4213115 w 6569477"/>
              <a:gd name="connsiteY51" fmla="*/ 6393108 h 6858000"/>
              <a:gd name="connsiteX52" fmla="*/ 4198356 w 6569477"/>
              <a:gd name="connsiteY52" fmla="*/ 6382564 h 6858000"/>
              <a:gd name="connsiteX53" fmla="*/ 4113994 w 6569477"/>
              <a:gd name="connsiteY53" fmla="*/ 6475357 h 6858000"/>
              <a:gd name="connsiteX54" fmla="*/ 4122431 w 6569477"/>
              <a:gd name="connsiteY54" fmla="*/ 6475355 h 6858000"/>
              <a:gd name="connsiteX55" fmla="*/ 4097125 w 6569477"/>
              <a:gd name="connsiteY55" fmla="*/ 6500664 h 6858000"/>
              <a:gd name="connsiteX56" fmla="*/ 4088687 w 6569477"/>
              <a:gd name="connsiteY56" fmla="*/ 6500664 h 6858000"/>
              <a:gd name="connsiteX57" fmla="*/ 4088688 w 6569477"/>
              <a:gd name="connsiteY57" fmla="*/ 6509098 h 6858000"/>
              <a:gd name="connsiteX58" fmla="*/ 4080256 w 6569477"/>
              <a:gd name="connsiteY58" fmla="*/ 6509098 h 6858000"/>
              <a:gd name="connsiteX59" fmla="*/ 4063383 w 6569477"/>
              <a:gd name="connsiteY59" fmla="*/ 6525971 h 6858000"/>
              <a:gd name="connsiteX60" fmla="*/ 4054946 w 6569477"/>
              <a:gd name="connsiteY60" fmla="*/ 6542841 h 6858000"/>
              <a:gd name="connsiteX61" fmla="*/ 4046513 w 6569477"/>
              <a:gd name="connsiteY61" fmla="*/ 6551277 h 6858000"/>
              <a:gd name="connsiteX62" fmla="*/ 4021201 w 6569477"/>
              <a:gd name="connsiteY62" fmla="*/ 6576584 h 6858000"/>
              <a:gd name="connsiteX63" fmla="*/ 4021203 w 6569477"/>
              <a:gd name="connsiteY63" fmla="*/ 6585021 h 6858000"/>
              <a:gd name="connsiteX64" fmla="*/ 4012768 w 6569477"/>
              <a:gd name="connsiteY64" fmla="*/ 6593455 h 6858000"/>
              <a:gd name="connsiteX65" fmla="*/ 3936845 w 6569477"/>
              <a:gd name="connsiteY65" fmla="*/ 6660941 h 6858000"/>
              <a:gd name="connsiteX66" fmla="*/ 3928411 w 6569477"/>
              <a:gd name="connsiteY66" fmla="*/ 6652505 h 6858000"/>
              <a:gd name="connsiteX67" fmla="*/ 3936844 w 6569477"/>
              <a:gd name="connsiteY67" fmla="*/ 6644069 h 6858000"/>
              <a:gd name="connsiteX68" fmla="*/ 3945281 w 6569477"/>
              <a:gd name="connsiteY68" fmla="*/ 6635634 h 6858000"/>
              <a:gd name="connsiteX69" fmla="*/ 3936845 w 6569477"/>
              <a:gd name="connsiteY69" fmla="*/ 6635634 h 6858000"/>
              <a:gd name="connsiteX70" fmla="*/ 3928411 w 6569477"/>
              <a:gd name="connsiteY70" fmla="*/ 6644072 h 6858000"/>
              <a:gd name="connsiteX71" fmla="*/ 3919975 w 6569477"/>
              <a:gd name="connsiteY71" fmla="*/ 6652505 h 6858000"/>
              <a:gd name="connsiteX72" fmla="*/ 3919975 w 6569477"/>
              <a:gd name="connsiteY72" fmla="*/ 6660941 h 6858000"/>
              <a:gd name="connsiteX73" fmla="*/ 3919974 w 6569477"/>
              <a:gd name="connsiteY73" fmla="*/ 6669377 h 6858000"/>
              <a:gd name="connsiteX74" fmla="*/ 3844054 w 6569477"/>
              <a:gd name="connsiteY74" fmla="*/ 6728426 h 6858000"/>
              <a:gd name="connsiteX75" fmla="*/ 3844051 w 6569477"/>
              <a:gd name="connsiteY75" fmla="*/ 6736860 h 6858000"/>
              <a:gd name="connsiteX76" fmla="*/ 3675339 w 6569477"/>
              <a:gd name="connsiteY76" fmla="*/ 6854962 h 6858000"/>
              <a:gd name="connsiteX77" fmla="*/ 3671147 w 6569477"/>
              <a:gd name="connsiteY77" fmla="*/ 6858000 h 6858000"/>
              <a:gd name="connsiteX78" fmla="*/ 3532438 w 6569477"/>
              <a:gd name="connsiteY78" fmla="*/ 6858000 h 6858000"/>
              <a:gd name="connsiteX79" fmla="*/ 3566728 w 6569477"/>
              <a:gd name="connsiteY79" fmla="*/ 6830708 h 6858000"/>
              <a:gd name="connsiteX80" fmla="*/ 3624722 w 6569477"/>
              <a:gd name="connsiteY80" fmla="*/ 6795912 h 6858000"/>
              <a:gd name="connsiteX81" fmla="*/ 3633161 w 6569477"/>
              <a:gd name="connsiteY81" fmla="*/ 6787476 h 6858000"/>
              <a:gd name="connsiteX82" fmla="*/ 3633160 w 6569477"/>
              <a:gd name="connsiteY82" fmla="*/ 6779041 h 6858000"/>
              <a:gd name="connsiteX83" fmla="*/ 3641596 w 6569477"/>
              <a:gd name="connsiteY83" fmla="*/ 6779041 h 6858000"/>
              <a:gd name="connsiteX84" fmla="*/ 3641596 w 6569477"/>
              <a:gd name="connsiteY84" fmla="*/ 6787476 h 6858000"/>
              <a:gd name="connsiteX85" fmla="*/ 3683775 w 6569477"/>
              <a:gd name="connsiteY85" fmla="*/ 6770605 h 6858000"/>
              <a:gd name="connsiteX86" fmla="*/ 3683775 w 6569477"/>
              <a:gd name="connsiteY86" fmla="*/ 6762169 h 6858000"/>
              <a:gd name="connsiteX87" fmla="*/ 3675339 w 6569477"/>
              <a:gd name="connsiteY87" fmla="*/ 6787476 h 6858000"/>
              <a:gd name="connsiteX88" fmla="*/ 3742824 w 6569477"/>
              <a:gd name="connsiteY88" fmla="*/ 6736862 h 6858000"/>
              <a:gd name="connsiteX89" fmla="*/ 3785001 w 6569477"/>
              <a:gd name="connsiteY89" fmla="*/ 6703120 h 6858000"/>
              <a:gd name="connsiteX90" fmla="*/ 3827182 w 6569477"/>
              <a:gd name="connsiteY90" fmla="*/ 6669377 h 6858000"/>
              <a:gd name="connsiteX91" fmla="*/ 3903102 w 6569477"/>
              <a:gd name="connsiteY91" fmla="*/ 6601891 h 6858000"/>
              <a:gd name="connsiteX92" fmla="*/ 3928411 w 6569477"/>
              <a:gd name="connsiteY92" fmla="*/ 6585021 h 6858000"/>
              <a:gd name="connsiteX93" fmla="*/ 3945281 w 6569477"/>
              <a:gd name="connsiteY93" fmla="*/ 6568148 h 6858000"/>
              <a:gd name="connsiteX94" fmla="*/ 3962152 w 6569477"/>
              <a:gd name="connsiteY94" fmla="*/ 6559714 h 6858000"/>
              <a:gd name="connsiteX95" fmla="*/ 3987461 w 6569477"/>
              <a:gd name="connsiteY95" fmla="*/ 6534407 h 6858000"/>
              <a:gd name="connsiteX96" fmla="*/ 4012768 w 6569477"/>
              <a:gd name="connsiteY96" fmla="*/ 6517534 h 6858000"/>
              <a:gd name="connsiteX97" fmla="*/ 4029637 w 6569477"/>
              <a:gd name="connsiteY97" fmla="*/ 6492227 h 6858000"/>
              <a:gd name="connsiteX98" fmla="*/ 4038075 w 6569477"/>
              <a:gd name="connsiteY98" fmla="*/ 6492227 h 6858000"/>
              <a:gd name="connsiteX99" fmla="*/ 4291147 w 6569477"/>
              <a:gd name="connsiteY99" fmla="*/ 6272900 h 6858000"/>
              <a:gd name="connsiteX100" fmla="*/ 4561089 w 6569477"/>
              <a:gd name="connsiteY100" fmla="*/ 6171673 h 6858000"/>
              <a:gd name="connsiteX101" fmla="*/ 4556321 w 6569477"/>
              <a:gd name="connsiteY101" fmla="*/ 6179312 h 6858000"/>
              <a:gd name="connsiteX102" fmla="*/ 4554763 w 6569477"/>
              <a:gd name="connsiteY102" fmla="*/ 6179053 h 6858000"/>
              <a:gd name="connsiteX103" fmla="*/ 4561089 w 6569477"/>
              <a:gd name="connsiteY103" fmla="*/ 6171673 h 6858000"/>
              <a:gd name="connsiteX104" fmla="*/ 4671175 w 6569477"/>
              <a:gd name="connsiteY104" fmla="*/ 5979022 h 6858000"/>
              <a:gd name="connsiteX105" fmla="*/ 4669173 w 6569477"/>
              <a:gd name="connsiteY105" fmla="*/ 5981473 h 6858000"/>
              <a:gd name="connsiteX106" fmla="*/ 4645447 w 6569477"/>
              <a:gd name="connsiteY106" fmla="*/ 5994524 h 6858000"/>
              <a:gd name="connsiteX107" fmla="*/ 4644391 w 6569477"/>
              <a:gd name="connsiteY107" fmla="*/ 6000718 h 6858000"/>
              <a:gd name="connsiteX108" fmla="*/ 4645606 w 6569477"/>
              <a:gd name="connsiteY108" fmla="*/ 6000505 h 6858000"/>
              <a:gd name="connsiteX109" fmla="*/ 4646686 w 6569477"/>
              <a:gd name="connsiteY109" fmla="*/ 5998475 h 6858000"/>
              <a:gd name="connsiteX110" fmla="*/ 4647927 w 6569477"/>
              <a:gd name="connsiteY110" fmla="*/ 6000099 h 6858000"/>
              <a:gd name="connsiteX111" fmla="*/ 4649663 w 6569477"/>
              <a:gd name="connsiteY111" fmla="*/ 5999795 h 6858000"/>
              <a:gd name="connsiteX112" fmla="*/ 4654936 w 6569477"/>
              <a:gd name="connsiteY112" fmla="*/ 6000454 h 6858000"/>
              <a:gd name="connsiteX113" fmla="*/ 4654647 w 6569477"/>
              <a:gd name="connsiteY113" fmla="*/ 6003455 h 6858000"/>
              <a:gd name="connsiteX114" fmla="*/ 4658944 w 6569477"/>
              <a:gd name="connsiteY114" fmla="*/ 5998240 h 6858000"/>
              <a:gd name="connsiteX115" fmla="*/ 5823292 w 6569477"/>
              <a:gd name="connsiteY115" fmla="*/ 5722907 h 6858000"/>
              <a:gd name="connsiteX116" fmla="*/ 5800797 w 6569477"/>
              <a:gd name="connsiteY116" fmla="*/ 5768179 h 6858000"/>
              <a:gd name="connsiteX117" fmla="*/ 5806978 w 6569477"/>
              <a:gd name="connsiteY117" fmla="*/ 5758327 h 6858000"/>
              <a:gd name="connsiteX118" fmla="*/ 5818310 w 6569477"/>
              <a:gd name="connsiteY118" fmla="*/ 5744909 h 6858000"/>
              <a:gd name="connsiteX119" fmla="*/ 5822096 w 6569477"/>
              <a:gd name="connsiteY119" fmla="*/ 5732580 h 6858000"/>
              <a:gd name="connsiteX120" fmla="*/ 5907073 w 6569477"/>
              <a:gd name="connsiteY120" fmla="*/ 5708785 h 6858000"/>
              <a:gd name="connsiteX121" fmla="*/ 5869741 w 6569477"/>
              <a:gd name="connsiteY121" fmla="*/ 5783136 h 6858000"/>
              <a:gd name="connsiteX122" fmla="*/ 5842500 w 6569477"/>
              <a:gd name="connsiteY122" fmla="*/ 5863847 h 6858000"/>
              <a:gd name="connsiteX123" fmla="*/ 5690433 w 6569477"/>
              <a:gd name="connsiteY123" fmla="*/ 6081162 h 6858000"/>
              <a:gd name="connsiteX124" fmla="*/ 5663883 w 6569477"/>
              <a:gd name="connsiteY124" fmla="*/ 6103351 h 6858000"/>
              <a:gd name="connsiteX125" fmla="*/ 5636415 w 6569477"/>
              <a:gd name="connsiteY125" fmla="*/ 6152111 h 6858000"/>
              <a:gd name="connsiteX126" fmla="*/ 5637318 w 6569477"/>
              <a:gd name="connsiteY126" fmla="*/ 6151784 h 6858000"/>
              <a:gd name="connsiteX127" fmla="*/ 5618612 w 6569477"/>
              <a:gd name="connsiteY127" fmla="*/ 6190081 h 6858000"/>
              <a:gd name="connsiteX128" fmla="*/ 5611094 w 6569477"/>
              <a:gd name="connsiteY128" fmla="*/ 6205514 h 6858000"/>
              <a:gd name="connsiteX129" fmla="*/ 5619596 w 6569477"/>
              <a:gd name="connsiteY129" fmla="*/ 6194628 h 6858000"/>
              <a:gd name="connsiteX130" fmla="*/ 5636991 w 6569477"/>
              <a:gd name="connsiteY130" fmla="*/ 6166061 h 6858000"/>
              <a:gd name="connsiteX131" fmla="*/ 5657339 w 6569477"/>
              <a:gd name="connsiteY131" fmla="*/ 6161951 h 6858000"/>
              <a:gd name="connsiteX132" fmla="*/ 5638432 w 6569477"/>
              <a:gd name="connsiteY132" fmla="*/ 6208150 h 6858000"/>
              <a:gd name="connsiteX133" fmla="*/ 5718245 w 6569477"/>
              <a:gd name="connsiteY133" fmla="*/ 6079013 h 6858000"/>
              <a:gd name="connsiteX134" fmla="*/ 5802168 w 6569477"/>
              <a:gd name="connsiteY134" fmla="*/ 5970237 h 6858000"/>
              <a:gd name="connsiteX135" fmla="*/ 5917053 w 6569477"/>
              <a:gd name="connsiteY135" fmla="*/ 5735129 h 6858000"/>
              <a:gd name="connsiteX136" fmla="*/ 5902116 w 6569477"/>
              <a:gd name="connsiteY136" fmla="*/ 5731083 h 6858000"/>
              <a:gd name="connsiteX137" fmla="*/ 5917201 w 6569477"/>
              <a:gd name="connsiteY137" fmla="*/ 5634092 h 6858000"/>
              <a:gd name="connsiteX138" fmla="*/ 5891750 w 6569477"/>
              <a:gd name="connsiteY138" fmla="*/ 5667883 h 6858000"/>
              <a:gd name="connsiteX139" fmla="*/ 5781231 w 6569477"/>
              <a:gd name="connsiteY139" fmla="*/ 5830035 h 6858000"/>
              <a:gd name="connsiteX140" fmla="*/ 5766290 w 6569477"/>
              <a:gd name="connsiteY140" fmla="*/ 5839137 h 6858000"/>
              <a:gd name="connsiteX141" fmla="*/ 5764238 w 6569477"/>
              <a:gd name="connsiteY141" fmla="*/ 5841451 h 6858000"/>
              <a:gd name="connsiteX142" fmla="*/ 5588834 w 6569477"/>
              <a:gd name="connsiteY142" fmla="*/ 6142779 h 6858000"/>
              <a:gd name="connsiteX143" fmla="*/ 5549933 w 6569477"/>
              <a:gd name="connsiteY143" fmla="*/ 6201116 h 6858000"/>
              <a:gd name="connsiteX144" fmla="*/ 5547357 w 6569477"/>
              <a:gd name="connsiteY144" fmla="*/ 6207173 h 6858000"/>
              <a:gd name="connsiteX145" fmla="*/ 5529789 w 6569477"/>
              <a:gd name="connsiteY145" fmla="*/ 6231324 h 6858000"/>
              <a:gd name="connsiteX146" fmla="*/ 5464244 w 6569477"/>
              <a:gd name="connsiteY146" fmla="*/ 6329615 h 6858000"/>
              <a:gd name="connsiteX147" fmla="*/ 5402037 w 6569477"/>
              <a:gd name="connsiteY147" fmla="*/ 6435651 h 6858000"/>
              <a:gd name="connsiteX148" fmla="*/ 5408957 w 6569477"/>
              <a:gd name="connsiteY148" fmla="*/ 6435651 h 6858000"/>
              <a:gd name="connsiteX149" fmla="*/ 5422798 w 6569477"/>
              <a:gd name="connsiteY149" fmla="*/ 6428728 h 6858000"/>
              <a:gd name="connsiteX150" fmla="*/ 5421385 w 6569477"/>
              <a:gd name="connsiteY150" fmla="*/ 6432963 h 6858000"/>
              <a:gd name="connsiteX151" fmla="*/ 5408956 w 6569477"/>
              <a:gd name="connsiteY151" fmla="*/ 6449499 h 6858000"/>
              <a:gd name="connsiteX152" fmla="*/ 5415877 w 6569477"/>
              <a:gd name="connsiteY152" fmla="*/ 6449499 h 6858000"/>
              <a:gd name="connsiteX153" fmla="*/ 5421385 w 6569477"/>
              <a:gd name="connsiteY153" fmla="*/ 6432963 h 6858000"/>
              <a:gd name="connsiteX154" fmla="*/ 5487674 w 6569477"/>
              <a:gd name="connsiteY154" fmla="*/ 6344780 h 6858000"/>
              <a:gd name="connsiteX155" fmla="*/ 5495039 w 6569477"/>
              <a:gd name="connsiteY155" fmla="*/ 6334691 h 6858000"/>
              <a:gd name="connsiteX156" fmla="*/ 5485269 w 6569477"/>
              <a:gd name="connsiteY156" fmla="*/ 6342855 h 6858000"/>
              <a:gd name="connsiteX157" fmla="*/ 5480829 w 6569477"/>
              <a:gd name="connsiteY157" fmla="*/ 6337541 h 6858000"/>
              <a:gd name="connsiteX158" fmla="*/ 5525918 w 6569477"/>
              <a:gd name="connsiteY158" fmla="*/ 6272793 h 6858000"/>
              <a:gd name="connsiteX159" fmla="*/ 5577186 w 6569477"/>
              <a:gd name="connsiteY159" fmla="*/ 6193853 h 6858000"/>
              <a:gd name="connsiteX160" fmla="*/ 5598425 w 6569477"/>
              <a:gd name="connsiteY160" fmla="*/ 6176103 h 6858000"/>
              <a:gd name="connsiteX161" fmla="*/ 5613302 w 6569477"/>
              <a:gd name="connsiteY161" fmla="*/ 6163670 h 6858000"/>
              <a:gd name="connsiteX162" fmla="*/ 5616665 w 6569477"/>
              <a:gd name="connsiteY162" fmla="*/ 6159249 h 6858000"/>
              <a:gd name="connsiteX163" fmla="*/ 5619814 w 6569477"/>
              <a:gd name="connsiteY163" fmla="*/ 6158111 h 6858000"/>
              <a:gd name="connsiteX164" fmla="*/ 5641844 w 6569477"/>
              <a:gd name="connsiteY164" fmla="*/ 6122335 h 6858000"/>
              <a:gd name="connsiteX165" fmla="*/ 5694784 w 6569477"/>
              <a:gd name="connsiteY165" fmla="*/ 6032412 h 6858000"/>
              <a:gd name="connsiteX166" fmla="*/ 5727512 w 6569477"/>
              <a:gd name="connsiteY166" fmla="*/ 5996037 h 6858000"/>
              <a:gd name="connsiteX167" fmla="*/ 5723942 w 6569477"/>
              <a:gd name="connsiteY167" fmla="*/ 5980974 h 6858000"/>
              <a:gd name="connsiteX168" fmla="*/ 5822911 w 6569477"/>
              <a:gd name="connsiteY168" fmla="*/ 5808034 h 6858000"/>
              <a:gd name="connsiteX169" fmla="*/ 5877583 w 6569477"/>
              <a:gd name="connsiteY169" fmla="*/ 5711587 h 6858000"/>
              <a:gd name="connsiteX170" fmla="*/ 6242698 w 6569477"/>
              <a:gd name="connsiteY170" fmla="*/ 5517691 h 6858000"/>
              <a:gd name="connsiteX171" fmla="*/ 6208261 w 6569477"/>
              <a:gd name="connsiteY171" fmla="*/ 5662208 h 6858000"/>
              <a:gd name="connsiteX172" fmla="*/ 6146276 w 6569477"/>
              <a:gd name="connsiteY172" fmla="*/ 5765433 h 6858000"/>
              <a:gd name="connsiteX173" fmla="*/ 6153163 w 6569477"/>
              <a:gd name="connsiteY173" fmla="*/ 5772316 h 6858000"/>
              <a:gd name="connsiteX174" fmla="*/ 6139388 w 6569477"/>
              <a:gd name="connsiteY174" fmla="*/ 5792960 h 6858000"/>
              <a:gd name="connsiteX175" fmla="*/ 6132502 w 6569477"/>
              <a:gd name="connsiteY175" fmla="*/ 5799841 h 6858000"/>
              <a:gd name="connsiteX176" fmla="*/ 6139387 w 6569477"/>
              <a:gd name="connsiteY176" fmla="*/ 5799843 h 6858000"/>
              <a:gd name="connsiteX177" fmla="*/ 6098063 w 6569477"/>
              <a:gd name="connsiteY177" fmla="*/ 5903069 h 6858000"/>
              <a:gd name="connsiteX178" fmla="*/ 6098064 w 6569477"/>
              <a:gd name="connsiteY178" fmla="*/ 5909950 h 6858000"/>
              <a:gd name="connsiteX179" fmla="*/ 6098065 w 6569477"/>
              <a:gd name="connsiteY179" fmla="*/ 5916833 h 6858000"/>
              <a:gd name="connsiteX180" fmla="*/ 6098065 w 6569477"/>
              <a:gd name="connsiteY180" fmla="*/ 5923714 h 6858000"/>
              <a:gd name="connsiteX181" fmla="*/ 6091178 w 6569477"/>
              <a:gd name="connsiteY181" fmla="*/ 5923714 h 6858000"/>
              <a:gd name="connsiteX182" fmla="*/ 6098065 w 6569477"/>
              <a:gd name="connsiteY182" fmla="*/ 5930597 h 6858000"/>
              <a:gd name="connsiteX183" fmla="*/ 6084290 w 6569477"/>
              <a:gd name="connsiteY183" fmla="*/ 5985651 h 6858000"/>
              <a:gd name="connsiteX184" fmla="*/ 6118727 w 6569477"/>
              <a:gd name="connsiteY184" fmla="*/ 5965005 h 6858000"/>
              <a:gd name="connsiteX185" fmla="*/ 6115283 w 6569477"/>
              <a:gd name="connsiteY185" fmla="*/ 5978768 h 6858000"/>
              <a:gd name="connsiteX186" fmla="*/ 6113562 w 6569477"/>
              <a:gd name="connsiteY186" fmla="*/ 5985649 h 6858000"/>
              <a:gd name="connsiteX187" fmla="*/ 6111840 w 6569477"/>
              <a:gd name="connsiteY187" fmla="*/ 5985651 h 6858000"/>
              <a:gd name="connsiteX188" fmla="*/ 6111840 w 6569477"/>
              <a:gd name="connsiteY188" fmla="*/ 5992530 h 6858000"/>
              <a:gd name="connsiteX189" fmla="*/ 6113562 w 6569477"/>
              <a:gd name="connsiteY189" fmla="*/ 5985649 h 6858000"/>
              <a:gd name="connsiteX190" fmla="*/ 6118727 w 6569477"/>
              <a:gd name="connsiteY190" fmla="*/ 5985649 h 6858000"/>
              <a:gd name="connsiteX191" fmla="*/ 6118727 w 6569477"/>
              <a:gd name="connsiteY191" fmla="*/ 5992532 h 6858000"/>
              <a:gd name="connsiteX192" fmla="*/ 6118727 w 6569477"/>
              <a:gd name="connsiteY192" fmla="*/ 5999413 h 6858000"/>
              <a:gd name="connsiteX193" fmla="*/ 6098065 w 6569477"/>
              <a:gd name="connsiteY193" fmla="*/ 6033823 h 6858000"/>
              <a:gd name="connsiteX194" fmla="*/ 6091178 w 6569477"/>
              <a:gd name="connsiteY194" fmla="*/ 6040704 h 6858000"/>
              <a:gd name="connsiteX195" fmla="*/ 6084290 w 6569477"/>
              <a:gd name="connsiteY195" fmla="*/ 6054467 h 6858000"/>
              <a:gd name="connsiteX196" fmla="*/ 6077403 w 6569477"/>
              <a:gd name="connsiteY196" fmla="*/ 6061350 h 6858000"/>
              <a:gd name="connsiteX197" fmla="*/ 6084290 w 6569477"/>
              <a:gd name="connsiteY197" fmla="*/ 6047585 h 6858000"/>
              <a:gd name="connsiteX198" fmla="*/ 6091178 w 6569477"/>
              <a:gd name="connsiteY198" fmla="*/ 6033821 h 6858000"/>
              <a:gd name="connsiteX199" fmla="*/ 6056740 w 6569477"/>
              <a:gd name="connsiteY199" fmla="*/ 6068231 h 6858000"/>
              <a:gd name="connsiteX200" fmla="*/ 6036078 w 6569477"/>
              <a:gd name="connsiteY200" fmla="*/ 6047587 h 6858000"/>
              <a:gd name="connsiteX201" fmla="*/ 5884558 w 6569477"/>
              <a:gd name="connsiteY201" fmla="*/ 6329737 h 6858000"/>
              <a:gd name="connsiteX202" fmla="*/ 5877670 w 6569477"/>
              <a:gd name="connsiteY202" fmla="*/ 6343502 h 6858000"/>
              <a:gd name="connsiteX203" fmla="*/ 5870783 w 6569477"/>
              <a:gd name="connsiteY203" fmla="*/ 6350383 h 6858000"/>
              <a:gd name="connsiteX204" fmla="*/ 5801910 w 6569477"/>
              <a:gd name="connsiteY204" fmla="*/ 6460490 h 6858000"/>
              <a:gd name="connsiteX205" fmla="*/ 5719261 w 6569477"/>
              <a:gd name="connsiteY205" fmla="*/ 6598128 h 6858000"/>
              <a:gd name="connsiteX206" fmla="*/ 5615952 w 6569477"/>
              <a:gd name="connsiteY206" fmla="*/ 6728880 h 6858000"/>
              <a:gd name="connsiteX207" fmla="*/ 5540191 w 6569477"/>
              <a:gd name="connsiteY207" fmla="*/ 6825223 h 6858000"/>
              <a:gd name="connsiteX208" fmla="*/ 5514417 w 6569477"/>
              <a:gd name="connsiteY208" fmla="*/ 6858000 h 6858000"/>
              <a:gd name="connsiteX209" fmla="*/ 5432172 w 6569477"/>
              <a:gd name="connsiteY209" fmla="*/ 6858000 h 6858000"/>
              <a:gd name="connsiteX210" fmla="*/ 5485092 w 6569477"/>
              <a:gd name="connsiteY210" fmla="*/ 6818343 h 6858000"/>
              <a:gd name="connsiteX211" fmla="*/ 5498867 w 6569477"/>
              <a:gd name="connsiteY211" fmla="*/ 6832106 h 6858000"/>
              <a:gd name="connsiteX212" fmla="*/ 5547078 w 6569477"/>
              <a:gd name="connsiteY212" fmla="*/ 6777051 h 6858000"/>
              <a:gd name="connsiteX213" fmla="*/ 5540191 w 6569477"/>
              <a:gd name="connsiteY213" fmla="*/ 6777052 h 6858000"/>
              <a:gd name="connsiteX214" fmla="*/ 5533303 w 6569477"/>
              <a:gd name="connsiteY214" fmla="*/ 6783935 h 6858000"/>
              <a:gd name="connsiteX215" fmla="*/ 5533304 w 6569477"/>
              <a:gd name="connsiteY215" fmla="*/ 6777052 h 6858000"/>
              <a:gd name="connsiteX216" fmla="*/ 5512641 w 6569477"/>
              <a:gd name="connsiteY216" fmla="*/ 6783935 h 6858000"/>
              <a:gd name="connsiteX217" fmla="*/ 5547078 w 6569477"/>
              <a:gd name="connsiteY217" fmla="*/ 6742645 h 6858000"/>
              <a:gd name="connsiteX218" fmla="*/ 5547077 w 6569477"/>
              <a:gd name="connsiteY218" fmla="*/ 6735761 h 6858000"/>
              <a:gd name="connsiteX219" fmla="*/ 5553964 w 6569477"/>
              <a:gd name="connsiteY219" fmla="*/ 6735759 h 6858000"/>
              <a:gd name="connsiteX220" fmla="*/ 5560853 w 6569477"/>
              <a:gd name="connsiteY220" fmla="*/ 6721997 h 6858000"/>
              <a:gd name="connsiteX221" fmla="*/ 5567740 w 6569477"/>
              <a:gd name="connsiteY221" fmla="*/ 6721999 h 6858000"/>
              <a:gd name="connsiteX222" fmla="*/ 5615951 w 6569477"/>
              <a:gd name="connsiteY222" fmla="*/ 6639417 h 6858000"/>
              <a:gd name="connsiteX223" fmla="*/ 5677937 w 6569477"/>
              <a:gd name="connsiteY223" fmla="*/ 6591244 h 6858000"/>
              <a:gd name="connsiteX224" fmla="*/ 5684824 w 6569477"/>
              <a:gd name="connsiteY224" fmla="*/ 6584361 h 6858000"/>
              <a:gd name="connsiteX225" fmla="*/ 5698599 w 6569477"/>
              <a:gd name="connsiteY225" fmla="*/ 6570599 h 6858000"/>
              <a:gd name="connsiteX226" fmla="*/ 5698600 w 6569477"/>
              <a:gd name="connsiteY226" fmla="*/ 6577480 h 6858000"/>
              <a:gd name="connsiteX227" fmla="*/ 5691712 w 6569477"/>
              <a:gd name="connsiteY227" fmla="*/ 6584363 h 6858000"/>
              <a:gd name="connsiteX228" fmla="*/ 5691711 w 6569477"/>
              <a:gd name="connsiteY228" fmla="*/ 6591244 h 6858000"/>
              <a:gd name="connsiteX229" fmla="*/ 5719261 w 6569477"/>
              <a:gd name="connsiteY229" fmla="*/ 6543072 h 6858000"/>
              <a:gd name="connsiteX230" fmla="*/ 5712373 w 6569477"/>
              <a:gd name="connsiteY230" fmla="*/ 6549953 h 6858000"/>
              <a:gd name="connsiteX231" fmla="*/ 5712373 w 6569477"/>
              <a:gd name="connsiteY231" fmla="*/ 6543070 h 6858000"/>
              <a:gd name="connsiteX232" fmla="*/ 5712374 w 6569477"/>
              <a:gd name="connsiteY232" fmla="*/ 6536189 h 6858000"/>
              <a:gd name="connsiteX233" fmla="*/ 5698599 w 6569477"/>
              <a:gd name="connsiteY233" fmla="*/ 6543072 h 6858000"/>
              <a:gd name="connsiteX234" fmla="*/ 5733036 w 6569477"/>
              <a:gd name="connsiteY234" fmla="*/ 6508664 h 6858000"/>
              <a:gd name="connsiteX235" fmla="*/ 5739923 w 6569477"/>
              <a:gd name="connsiteY235" fmla="*/ 6501783 h 6858000"/>
              <a:gd name="connsiteX236" fmla="*/ 5745949 w 6569477"/>
              <a:gd name="connsiteY236" fmla="*/ 6498341 h 6858000"/>
              <a:gd name="connsiteX237" fmla="*/ 5746479 w 6569477"/>
              <a:gd name="connsiteY237" fmla="*/ 6496223 h 6858000"/>
              <a:gd name="connsiteX238" fmla="*/ 5774791 w 6569477"/>
              <a:gd name="connsiteY238" fmla="*/ 6472212 h 6858000"/>
              <a:gd name="connsiteX239" fmla="*/ 5863896 w 6569477"/>
              <a:gd name="connsiteY239" fmla="*/ 6343502 h 6858000"/>
              <a:gd name="connsiteX240" fmla="*/ 5870782 w 6569477"/>
              <a:gd name="connsiteY240" fmla="*/ 6336621 h 6858000"/>
              <a:gd name="connsiteX241" fmla="*/ 5877670 w 6569477"/>
              <a:gd name="connsiteY241" fmla="*/ 6322854 h 6858000"/>
              <a:gd name="connsiteX242" fmla="*/ 5877670 w 6569477"/>
              <a:gd name="connsiteY242" fmla="*/ 6329736 h 6858000"/>
              <a:gd name="connsiteX243" fmla="*/ 5896073 w 6569477"/>
              <a:gd name="connsiteY243" fmla="*/ 6274575 h 6858000"/>
              <a:gd name="connsiteX244" fmla="*/ 5897128 w 6569477"/>
              <a:gd name="connsiteY244" fmla="*/ 6268192 h 6858000"/>
              <a:gd name="connsiteX245" fmla="*/ 5897471 w 6569477"/>
              <a:gd name="connsiteY245" fmla="*/ 6267801 h 6858000"/>
              <a:gd name="connsiteX246" fmla="*/ 5898331 w 6569477"/>
              <a:gd name="connsiteY246" fmla="*/ 6260920 h 6858000"/>
              <a:gd name="connsiteX247" fmla="*/ 5897128 w 6569477"/>
              <a:gd name="connsiteY247" fmla="*/ 6268192 h 6858000"/>
              <a:gd name="connsiteX248" fmla="*/ 5891445 w 6569477"/>
              <a:gd name="connsiteY248" fmla="*/ 6274682 h 6858000"/>
              <a:gd name="connsiteX249" fmla="*/ 5884558 w 6569477"/>
              <a:gd name="connsiteY249" fmla="*/ 6274684 h 6858000"/>
              <a:gd name="connsiteX250" fmla="*/ 5891444 w 6569477"/>
              <a:gd name="connsiteY250" fmla="*/ 6260922 h 6858000"/>
              <a:gd name="connsiteX251" fmla="*/ 5891445 w 6569477"/>
              <a:gd name="connsiteY251" fmla="*/ 6258416 h 6858000"/>
              <a:gd name="connsiteX252" fmla="*/ 5894028 w 6569477"/>
              <a:gd name="connsiteY252" fmla="*/ 6254899 h 6858000"/>
              <a:gd name="connsiteX253" fmla="*/ 5898332 w 6569477"/>
              <a:gd name="connsiteY253" fmla="*/ 6247155 h 6858000"/>
              <a:gd name="connsiteX254" fmla="*/ 5891444 w 6569477"/>
              <a:gd name="connsiteY254" fmla="*/ 6254039 h 6858000"/>
              <a:gd name="connsiteX255" fmla="*/ 5891445 w 6569477"/>
              <a:gd name="connsiteY255" fmla="*/ 6258416 h 6858000"/>
              <a:gd name="connsiteX256" fmla="*/ 5884558 w 6569477"/>
              <a:gd name="connsiteY256" fmla="*/ 6267801 h 6858000"/>
              <a:gd name="connsiteX257" fmla="*/ 6022303 w 6569477"/>
              <a:gd name="connsiteY257" fmla="*/ 5992532 h 6858000"/>
              <a:gd name="connsiteX258" fmla="*/ 6049854 w 6569477"/>
              <a:gd name="connsiteY258" fmla="*/ 5958122 h 6858000"/>
              <a:gd name="connsiteX259" fmla="*/ 6042968 w 6569477"/>
              <a:gd name="connsiteY259" fmla="*/ 5944358 h 6858000"/>
              <a:gd name="connsiteX260" fmla="*/ 6049853 w 6569477"/>
              <a:gd name="connsiteY260" fmla="*/ 5937477 h 6858000"/>
              <a:gd name="connsiteX261" fmla="*/ 6056739 w 6569477"/>
              <a:gd name="connsiteY261" fmla="*/ 5923714 h 6858000"/>
              <a:gd name="connsiteX262" fmla="*/ 6110010 w 6569477"/>
              <a:gd name="connsiteY262" fmla="*/ 5829842 h 6858000"/>
              <a:gd name="connsiteX263" fmla="*/ 6122376 w 6569477"/>
              <a:gd name="connsiteY263" fmla="*/ 5811522 h 6858000"/>
              <a:gd name="connsiteX264" fmla="*/ 6124752 w 6569477"/>
              <a:gd name="connsiteY264" fmla="*/ 5810165 h 6858000"/>
              <a:gd name="connsiteX265" fmla="*/ 6125614 w 6569477"/>
              <a:gd name="connsiteY265" fmla="*/ 5806724 h 6858000"/>
              <a:gd name="connsiteX266" fmla="*/ 6122376 w 6569477"/>
              <a:gd name="connsiteY266" fmla="*/ 5811522 h 6858000"/>
              <a:gd name="connsiteX267" fmla="*/ 6118726 w 6569477"/>
              <a:gd name="connsiteY267" fmla="*/ 5813605 h 6858000"/>
              <a:gd name="connsiteX268" fmla="*/ 6111839 w 6569477"/>
              <a:gd name="connsiteY268" fmla="*/ 5806722 h 6858000"/>
              <a:gd name="connsiteX269" fmla="*/ 6118725 w 6569477"/>
              <a:gd name="connsiteY269" fmla="*/ 5799843 h 6858000"/>
              <a:gd name="connsiteX270" fmla="*/ 6118726 w 6569477"/>
              <a:gd name="connsiteY270" fmla="*/ 5792960 h 6858000"/>
              <a:gd name="connsiteX271" fmla="*/ 6180713 w 6569477"/>
              <a:gd name="connsiteY271" fmla="*/ 5682851 h 6858000"/>
              <a:gd name="connsiteX272" fmla="*/ 6242698 w 6569477"/>
              <a:gd name="connsiteY272" fmla="*/ 5517691 h 6858000"/>
              <a:gd name="connsiteX273" fmla="*/ 6031724 w 6569477"/>
              <a:gd name="connsiteY273" fmla="*/ 5503741 h 6858000"/>
              <a:gd name="connsiteX274" fmla="*/ 6030787 w 6569477"/>
              <a:gd name="connsiteY274" fmla="*/ 5503894 h 6858000"/>
              <a:gd name="connsiteX275" fmla="*/ 6006746 w 6569477"/>
              <a:gd name="connsiteY275" fmla="*/ 5510028 h 6858000"/>
              <a:gd name="connsiteX276" fmla="*/ 5958107 w 6569477"/>
              <a:gd name="connsiteY276" fmla="*/ 5613697 h 6858000"/>
              <a:gd name="connsiteX277" fmla="*/ 5918354 w 6569477"/>
              <a:gd name="connsiteY277" fmla="*/ 5687414 h 6858000"/>
              <a:gd name="connsiteX278" fmla="*/ 5923128 w 6569477"/>
              <a:gd name="connsiteY278" fmla="*/ 5688762 h 6858000"/>
              <a:gd name="connsiteX279" fmla="*/ 5945484 w 6569477"/>
              <a:gd name="connsiteY279" fmla="*/ 5701131 h 6858000"/>
              <a:gd name="connsiteX280" fmla="*/ 6002207 w 6569477"/>
              <a:gd name="connsiteY280" fmla="*/ 5562534 h 6858000"/>
              <a:gd name="connsiteX281" fmla="*/ 4900498 w 6569477"/>
              <a:gd name="connsiteY281" fmla="*/ 5370762 h 6858000"/>
              <a:gd name="connsiteX282" fmla="*/ 4900627 w 6569477"/>
              <a:gd name="connsiteY282" fmla="*/ 5371339 h 6858000"/>
              <a:gd name="connsiteX283" fmla="*/ 4890083 w 6569477"/>
              <a:gd name="connsiteY283" fmla="*/ 5387153 h 6858000"/>
              <a:gd name="connsiteX284" fmla="*/ 6059700 w 6569477"/>
              <a:gd name="connsiteY284" fmla="*/ 5339561 h 6858000"/>
              <a:gd name="connsiteX285" fmla="*/ 6048904 w 6569477"/>
              <a:gd name="connsiteY285" fmla="*/ 5362569 h 6858000"/>
              <a:gd name="connsiteX286" fmla="*/ 5960539 w 6569477"/>
              <a:gd name="connsiteY286" fmla="*/ 5532008 h 6858000"/>
              <a:gd name="connsiteX287" fmla="*/ 5934065 w 6569477"/>
              <a:gd name="connsiteY287" fmla="*/ 5610445 h 6858000"/>
              <a:gd name="connsiteX288" fmla="*/ 5937012 w 6569477"/>
              <a:gd name="connsiteY288" fmla="*/ 5610037 h 6858000"/>
              <a:gd name="connsiteX289" fmla="*/ 5948427 w 6569477"/>
              <a:gd name="connsiteY289" fmla="*/ 5612905 h 6858000"/>
              <a:gd name="connsiteX290" fmla="*/ 6012835 w 6569477"/>
              <a:gd name="connsiteY290" fmla="*/ 5441778 h 6858000"/>
              <a:gd name="connsiteX291" fmla="*/ 6060534 w 6569477"/>
              <a:gd name="connsiteY291" fmla="*/ 5347774 h 6858000"/>
              <a:gd name="connsiteX292" fmla="*/ 5092541 w 6569477"/>
              <a:gd name="connsiteY292" fmla="*/ 5302798 h 6858000"/>
              <a:gd name="connsiteX293" fmla="*/ 5084105 w 6569477"/>
              <a:gd name="connsiteY293" fmla="*/ 5311234 h 6858000"/>
              <a:gd name="connsiteX294" fmla="*/ 5092541 w 6569477"/>
              <a:gd name="connsiteY294" fmla="*/ 5302798 h 6858000"/>
              <a:gd name="connsiteX295" fmla="*/ 4274497 w 6569477"/>
              <a:gd name="connsiteY295" fmla="*/ 5281926 h 6858000"/>
              <a:gd name="connsiteX296" fmla="*/ 4273967 w 6569477"/>
              <a:gd name="connsiteY296" fmla="*/ 5284044 h 6858000"/>
              <a:gd name="connsiteX297" fmla="*/ 4267941 w 6569477"/>
              <a:gd name="connsiteY297" fmla="*/ 5287486 h 6858000"/>
              <a:gd name="connsiteX298" fmla="*/ 6147025 w 6569477"/>
              <a:gd name="connsiteY298" fmla="*/ 5207320 h 6858000"/>
              <a:gd name="connsiteX299" fmla="*/ 6127664 w 6569477"/>
              <a:gd name="connsiteY299" fmla="*/ 5251775 h 6858000"/>
              <a:gd name="connsiteX300" fmla="*/ 6127242 w 6569477"/>
              <a:gd name="connsiteY300" fmla="*/ 5251844 h 6858000"/>
              <a:gd name="connsiteX301" fmla="*/ 6127919 w 6569477"/>
              <a:gd name="connsiteY301" fmla="*/ 5262990 h 6858000"/>
              <a:gd name="connsiteX302" fmla="*/ 6131360 w 6569477"/>
              <a:gd name="connsiteY302" fmla="*/ 5253356 h 6858000"/>
              <a:gd name="connsiteX303" fmla="*/ 5028123 w 6569477"/>
              <a:gd name="connsiteY303" fmla="*/ 5195433 h 6858000"/>
              <a:gd name="connsiteX304" fmla="*/ 5025054 w 6569477"/>
              <a:gd name="connsiteY304" fmla="*/ 5201570 h 6858000"/>
              <a:gd name="connsiteX305" fmla="*/ 5025055 w 6569477"/>
              <a:gd name="connsiteY305" fmla="*/ 5210004 h 6858000"/>
              <a:gd name="connsiteX306" fmla="*/ 5016618 w 6569477"/>
              <a:gd name="connsiteY306" fmla="*/ 5218441 h 6858000"/>
              <a:gd name="connsiteX307" fmla="*/ 5016619 w 6569477"/>
              <a:gd name="connsiteY307" fmla="*/ 5201568 h 6858000"/>
              <a:gd name="connsiteX308" fmla="*/ 5038512 w 6569477"/>
              <a:gd name="connsiteY308" fmla="*/ 5179677 h 6858000"/>
              <a:gd name="connsiteX309" fmla="*/ 5030458 w 6569477"/>
              <a:gd name="connsiteY309" fmla="*/ 5194189 h 6858000"/>
              <a:gd name="connsiteX310" fmla="*/ 5028123 w 6569477"/>
              <a:gd name="connsiteY310" fmla="*/ 5195433 h 6858000"/>
              <a:gd name="connsiteX311" fmla="*/ 5033492 w 6569477"/>
              <a:gd name="connsiteY311" fmla="*/ 5184698 h 6858000"/>
              <a:gd name="connsiteX312" fmla="*/ 5051826 w 6569477"/>
              <a:gd name="connsiteY312" fmla="*/ 5150955 h 6858000"/>
              <a:gd name="connsiteX313" fmla="*/ 5058797 w 6569477"/>
              <a:gd name="connsiteY313" fmla="*/ 5150956 h 6858000"/>
              <a:gd name="connsiteX314" fmla="*/ 5041926 w 6569477"/>
              <a:gd name="connsiteY314" fmla="*/ 5176263 h 6858000"/>
              <a:gd name="connsiteX315" fmla="*/ 5038512 w 6569477"/>
              <a:gd name="connsiteY315" fmla="*/ 5179677 h 6858000"/>
              <a:gd name="connsiteX316" fmla="*/ 5045089 w 6569477"/>
              <a:gd name="connsiteY316" fmla="*/ 5167825 h 6858000"/>
              <a:gd name="connsiteX317" fmla="*/ 5057164 w 6569477"/>
              <a:gd name="connsiteY317" fmla="*/ 5137575 h 6858000"/>
              <a:gd name="connsiteX318" fmla="*/ 5051826 w 6569477"/>
              <a:gd name="connsiteY318" fmla="*/ 5150955 h 6858000"/>
              <a:gd name="connsiteX319" fmla="*/ 5050362 w 6569477"/>
              <a:gd name="connsiteY319" fmla="*/ 5150956 h 6858000"/>
              <a:gd name="connsiteX320" fmla="*/ 4431848 w 6569477"/>
              <a:gd name="connsiteY320" fmla="*/ 5083476 h 6858000"/>
              <a:gd name="connsiteX321" fmla="*/ 4414009 w 6569477"/>
              <a:gd name="connsiteY321" fmla="*/ 5091602 h 6858000"/>
              <a:gd name="connsiteX322" fmla="*/ 4405686 w 6569477"/>
              <a:gd name="connsiteY322" fmla="*/ 5115441 h 6858000"/>
              <a:gd name="connsiteX323" fmla="*/ 4405685 w 6569477"/>
              <a:gd name="connsiteY323" fmla="*/ 5108559 h 6858000"/>
              <a:gd name="connsiteX324" fmla="*/ 4398800 w 6569477"/>
              <a:gd name="connsiteY324" fmla="*/ 5122323 h 6858000"/>
              <a:gd name="connsiteX325" fmla="*/ 4391913 w 6569477"/>
              <a:gd name="connsiteY325" fmla="*/ 5129203 h 6858000"/>
              <a:gd name="connsiteX326" fmla="*/ 4302808 w 6569477"/>
              <a:gd name="connsiteY326" fmla="*/ 5257916 h 6858000"/>
              <a:gd name="connsiteX327" fmla="*/ 4274497 w 6569477"/>
              <a:gd name="connsiteY327" fmla="*/ 5281926 h 6858000"/>
              <a:gd name="connsiteX328" fmla="*/ 4274828 w 6569477"/>
              <a:gd name="connsiteY328" fmla="*/ 5280603 h 6858000"/>
              <a:gd name="connsiteX329" fmla="*/ 4267941 w 6569477"/>
              <a:gd name="connsiteY329" fmla="*/ 5273721 h 6858000"/>
              <a:gd name="connsiteX330" fmla="*/ 4267941 w 6569477"/>
              <a:gd name="connsiteY330" fmla="*/ 5280603 h 6858000"/>
              <a:gd name="connsiteX331" fmla="*/ 4267941 w 6569477"/>
              <a:gd name="connsiteY331" fmla="*/ 5287486 h 6858000"/>
              <a:gd name="connsiteX332" fmla="*/ 4261052 w 6569477"/>
              <a:gd name="connsiteY332" fmla="*/ 5294367 h 6858000"/>
              <a:gd name="connsiteX333" fmla="*/ 4226617 w 6569477"/>
              <a:gd name="connsiteY333" fmla="*/ 5328775 h 6858000"/>
              <a:gd name="connsiteX334" fmla="*/ 4240390 w 6569477"/>
              <a:gd name="connsiteY334" fmla="*/ 5321894 h 6858000"/>
              <a:gd name="connsiteX335" fmla="*/ 4240389 w 6569477"/>
              <a:gd name="connsiteY335" fmla="*/ 5328775 h 6858000"/>
              <a:gd name="connsiteX336" fmla="*/ 4240390 w 6569477"/>
              <a:gd name="connsiteY336" fmla="*/ 5335658 h 6858000"/>
              <a:gd name="connsiteX337" fmla="*/ 4247279 w 6569477"/>
              <a:gd name="connsiteY337" fmla="*/ 5328773 h 6858000"/>
              <a:gd name="connsiteX338" fmla="*/ 4219728 w 6569477"/>
              <a:gd name="connsiteY338" fmla="*/ 5376947 h 6858000"/>
              <a:gd name="connsiteX339" fmla="*/ 4219727 w 6569477"/>
              <a:gd name="connsiteY339" fmla="*/ 5370066 h 6858000"/>
              <a:gd name="connsiteX340" fmla="*/ 4226616 w 6569477"/>
              <a:gd name="connsiteY340" fmla="*/ 5363185 h 6858000"/>
              <a:gd name="connsiteX341" fmla="*/ 4226617 w 6569477"/>
              <a:gd name="connsiteY341" fmla="*/ 5356304 h 6858000"/>
              <a:gd name="connsiteX342" fmla="*/ 4212842 w 6569477"/>
              <a:gd name="connsiteY342" fmla="*/ 5370066 h 6858000"/>
              <a:gd name="connsiteX343" fmla="*/ 4205955 w 6569477"/>
              <a:gd name="connsiteY343" fmla="*/ 5376946 h 6858000"/>
              <a:gd name="connsiteX344" fmla="*/ 4143968 w 6569477"/>
              <a:gd name="connsiteY344" fmla="*/ 5425119 h 6858000"/>
              <a:gd name="connsiteX345" fmla="*/ 4114698 w 6569477"/>
              <a:gd name="connsiteY345" fmla="*/ 5468991 h 6858000"/>
              <a:gd name="connsiteX346" fmla="*/ 4106774 w 6569477"/>
              <a:gd name="connsiteY346" fmla="*/ 5485182 h 6858000"/>
              <a:gd name="connsiteX347" fmla="*/ 4105934 w 6569477"/>
              <a:gd name="connsiteY347" fmla="*/ 5519940 h 6858000"/>
              <a:gd name="connsiteX348" fmla="*/ 4076469 w 6569477"/>
              <a:gd name="connsiteY348" fmla="*/ 5566880 h 6858000"/>
              <a:gd name="connsiteX349" fmla="*/ 4038190 w 6569477"/>
              <a:gd name="connsiteY349" fmla="*/ 5604898 h 6858000"/>
              <a:gd name="connsiteX350" fmla="*/ 4036241 w 6569477"/>
              <a:gd name="connsiteY350" fmla="*/ 5607124 h 6858000"/>
              <a:gd name="connsiteX351" fmla="*/ 4050421 w 6569477"/>
              <a:gd name="connsiteY351" fmla="*/ 5633545 h 6858000"/>
              <a:gd name="connsiteX352" fmla="*/ 4143968 w 6569477"/>
              <a:gd name="connsiteY352" fmla="*/ 5514583 h 6858000"/>
              <a:gd name="connsiteX353" fmla="*/ 4247279 w 6569477"/>
              <a:gd name="connsiteY353" fmla="*/ 5383830 h 6858000"/>
              <a:gd name="connsiteX354" fmla="*/ 4329927 w 6569477"/>
              <a:gd name="connsiteY354" fmla="*/ 5246195 h 6858000"/>
              <a:gd name="connsiteX355" fmla="*/ 4398800 w 6569477"/>
              <a:gd name="connsiteY355" fmla="*/ 5136086 h 6858000"/>
              <a:gd name="connsiteX356" fmla="*/ 4405686 w 6569477"/>
              <a:gd name="connsiteY356" fmla="*/ 5129203 h 6858000"/>
              <a:gd name="connsiteX357" fmla="*/ 4412575 w 6569477"/>
              <a:gd name="connsiteY357" fmla="*/ 5115438 h 6858000"/>
              <a:gd name="connsiteX358" fmla="*/ 4424641 w 6569477"/>
              <a:gd name="connsiteY358" fmla="*/ 5024444 h 6858000"/>
              <a:gd name="connsiteX359" fmla="*/ 4412574 w 6569477"/>
              <a:gd name="connsiteY359" fmla="*/ 5053506 h 6858000"/>
              <a:gd name="connsiteX360" fmla="*/ 4419461 w 6569477"/>
              <a:gd name="connsiteY360" fmla="*/ 5044121 h 6858000"/>
              <a:gd name="connsiteX361" fmla="*/ 4419461 w 6569477"/>
              <a:gd name="connsiteY361" fmla="*/ 5046624 h 6858000"/>
              <a:gd name="connsiteX362" fmla="*/ 4412574 w 6569477"/>
              <a:gd name="connsiteY362" fmla="*/ 5060387 h 6858000"/>
              <a:gd name="connsiteX363" fmla="*/ 4416932 w 6569477"/>
              <a:gd name="connsiteY363" fmla="*/ 5060387 h 6858000"/>
              <a:gd name="connsiteX364" fmla="*/ 4420817 w 6569477"/>
              <a:gd name="connsiteY364" fmla="*/ 5042274 h 6858000"/>
              <a:gd name="connsiteX365" fmla="*/ 4419461 w 6569477"/>
              <a:gd name="connsiteY365" fmla="*/ 5044121 h 6858000"/>
              <a:gd name="connsiteX366" fmla="*/ 4419462 w 6569477"/>
              <a:gd name="connsiteY366" fmla="*/ 5039742 h 6858000"/>
              <a:gd name="connsiteX367" fmla="*/ 4421877 w 6569477"/>
              <a:gd name="connsiteY367" fmla="*/ 5037328 h 6858000"/>
              <a:gd name="connsiteX368" fmla="*/ 6184910 w 6569477"/>
              <a:gd name="connsiteY368" fmla="*/ 5000207 h 6858000"/>
              <a:gd name="connsiteX369" fmla="*/ 6182308 w 6569477"/>
              <a:gd name="connsiteY369" fmla="*/ 5002382 h 6858000"/>
              <a:gd name="connsiteX370" fmla="*/ 6184369 w 6569477"/>
              <a:gd name="connsiteY370" fmla="*/ 5004325 h 6858000"/>
              <a:gd name="connsiteX371" fmla="*/ 6185038 w 6569477"/>
              <a:gd name="connsiteY371" fmla="*/ 5003800 h 6858000"/>
              <a:gd name="connsiteX372" fmla="*/ 4530169 w 6569477"/>
              <a:gd name="connsiteY372" fmla="*/ 4904952 h 6858000"/>
              <a:gd name="connsiteX373" fmla="*/ 4471060 w 6569477"/>
              <a:gd name="connsiteY373" fmla="*/ 5018446 h 6858000"/>
              <a:gd name="connsiteX374" fmla="*/ 4496083 w 6569477"/>
              <a:gd name="connsiteY374" fmla="*/ 4976946 h 6858000"/>
              <a:gd name="connsiteX375" fmla="*/ 5279291 w 6569477"/>
              <a:gd name="connsiteY375" fmla="*/ 4811201 h 6858000"/>
              <a:gd name="connsiteX376" fmla="*/ 5278126 w 6569477"/>
              <a:gd name="connsiteY376" fmla="*/ 4830398 h 6858000"/>
              <a:gd name="connsiteX377" fmla="*/ 5278126 w 6569477"/>
              <a:gd name="connsiteY377" fmla="*/ 4821965 h 6858000"/>
              <a:gd name="connsiteX378" fmla="*/ 5278125 w 6569477"/>
              <a:gd name="connsiteY378" fmla="*/ 4813529 h 6858000"/>
              <a:gd name="connsiteX379" fmla="*/ 4639857 w 6569477"/>
              <a:gd name="connsiteY379" fmla="*/ 4771353 h 6858000"/>
              <a:gd name="connsiteX380" fmla="*/ 4641578 w 6569477"/>
              <a:gd name="connsiteY380" fmla="*/ 4771353 h 6858000"/>
              <a:gd name="connsiteX381" fmla="*/ 4639859 w 6569477"/>
              <a:gd name="connsiteY381" fmla="*/ 4778235 h 6858000"/>
              <a:gd name="connsiteX382" fmla="*/ 4639857 w 6569477"/>
              <a:gd name="connsiteY382" fmla="*/ 4771353 h 6858000"/>
              <a:gd name="connsiteX383" fmla="*/ 6300040 w 6569477"/>
              <a:gd name="connsiteY383" fmla="*/ 4758666 h 6858000"/>
              <a:gd name="connsiteX384" fmla="*/ 6294570 w 6569477"/>
              <a:gd name="connsiteY384" fmla="*/ 4787455 h 6858000"/>
              <a:gd name="connsiteX385" fmla="*/ 6297038 w 6569477"/>
              <a:gd name="connsiteY385" fmla="*/ 4785392 h 6858000"/>
              <a:gd name="connsiteX386" fmla="*/ 6301896 w 6569477"/>
              <a:gd name="connsiteY386" fmla="*/ 4759338 h 6858000"/>
              <a:gd name="connsiteX387" fmla="*/ 4624114 w 6569477"/>
              <a:gd name="connsiteY387" fmla="*/ 4714333 h 6858000"/>
              <a:gd name="connsiteX388" fmla="*/ 4608083 w 6569477"/>
              <a:gd name="connsiteY388" fmla="*/ 4755346 h 6858000"/>
              <a:gd name="connsiteX389" fmla="*/ 4566989 w 6569477"/>
              <a:gd name="connsiteY389" fmla="*/ 4834251 h 6858000"/>
              <a:gd name="connsiteX390" fmla="*/ 4579591 w 6569477"/>
              <a:gd name="connsiteY390" fmla="*/ 4838449 h 6858000"/>
              <a:gd name="connsiteX391" fmla="*/ 4584759 w 6569477"/>
              <a:gd name="connsiteY391" fmla="*/ 4853934 h 6858000"/>
              <a:gd name="connsiteX392" fmla="*/ 4619195 w 6569477"/>
              <a:gd name="connsiteY392" fmla="*/ 4819526 h 6858000"/>
              <a:gd name="connsiteX393" fmla="*/ 4612310 w 6569477"/>
              <a:gd name="connsiteY393" fmla="*/ 4833285 h 6858000"/>
              <a:gd name="connsiteX394" fmla="*/ 4605419 w 6569477"/>
              <a:gd name="connsiteY394" fmla="*/ 4847052 h 6858000"/>
              <a:gd name="connsiteX395" fmla="*/ 4612308 w 6569477"/>
              <a:gd name="connsiteY395" fmla="*/ 4840169 h 6858000"/>
              <a:gd name="connsiteX396" fmla="*/ 4619195 w 6569477"/>
              <a:gd name="connsiteY396" fmla="*/ 4826408 h 6858000"/>
              <a:gd name="connsiteX397" fmla="*/ 4626081 w 6569477"/>
              <a:gd name="connsiteY397" fmla="*/ 4819526 h 6858000"/>
              <a:gd name="connsiteX398" fmla="*/ 4646742 w 6569477"/>
              <a:gd name="connsiteY398" fmla="*/ 4785116 h 6858000"/>
              <a:gd name="connsiteX399" fmla="*/ 4646742 w 6569477"/>
              <a:gd name="connsiteY399" fmla="*/ 4778236 h 6858000"/>
              <a:gd name="connsiteX400" fmla="*/ 4646742 w 6569477"/>
              <a:gd name="connsiteY400" fmla="*/ 4771353 h 6858000"/>
              <a:gd name="connsiteX401" fmla="*/ 4641578 w 6569477"/>
              <a:gd name="connsiteY401" fmla="*/ 4771353 h 6858000"/>
              <a:gd name="connsiteX402" fmla="*/ 4643300 w 6569477"/>
              <a:gd name="connsiteY402" fmla="*/ 4764470 h 6858000"/>
              <a:gd name="connsiteX403" fmla="*/ 4646744 w 6569477"/>
              <a:gd name="connsiteY403" fmla="*/ 4750706 h 6858000"/>
              <a:gd name="connsiteX404" fmla="*/ 4612308 w 6569477"/>
              <a:gd name="connsiteY404" fmla="*/ 4771353 h 6858000"/>
              <a:gd name="connsiteX405" fmla="*/ 4626081 w 6569477"/>
              <a:gd name="connsiteY405" fmla="*/ 4716301 h 6858000"/>
              <a:gd name="connsiteX406" fmla="*/ 4626083 w 6569477"/>
              <a:gd name="connsiteY406" fmla="*/ 4709296 h 6858000"/>
              <a:gd name="connsiteX407" fmla="*/ 4626036 w 6569477"/>
              <a:gd name="connsiteY407" fmla="*/ 4709417 h 6858000"/>
              <a:gd name="connsiteX408" fmla="*/ 4626083 w 6569477"/>
              <a:gd name="connsiteY408" fmla="*/ 4709417 h 6858000"/>
              <a:gd name="connsiteX409" fmla="*/ 4669890 w 6569477"/>
              <a:gd name="connsiteY409" fmla="*/ 4597214 h 6858000"/>
              <a:gd name="connsiteX410" fmla="*/ 4652597 w 6569477"/>
              <a:gd name="connsiteY410" fmla="*/ 4641464 h 6858000"/>
              <a:gd name="connsiteX411" fmla="*/ 4662239 w 6569477"/>
              <a:gd name="connsiteY411" fmla="*/ 4624254 h 6858000"/>
              <a:gd name="connsiteX412" fmla="*/ 4670635 w 6569477"/>
              <a:gd name="connsiteY412" fmla="*/ 4600705 h 6858000"/>
              <a:gd name="connsiteX413" fmla="*/ 6312651 w 6569477"/>
              <a:gd name="connsiteY413" fmla="*/ 4449732 h 6858000"/>
              <a:gd name="connsiteX414" fmla="*/ 6267859 w 6569477"/>
              <a:gd name="connsiteY414" fmla="*/ 4610691 h 6858000"/>
              <a:gd name="connsiteX415" fmla="*/ 6182372 w 6569477"/>
              <a:gd name="connsiteY415" fmla="*/ 4871073 h 6858000"/>
              <a:gd name="connsiteX416" fmla="*/ 5921253 w 6569477"/>
              <a:gd name="connsiteY416" fmla="*/ 5525765 h 6858000"/>
              <a:gd name="connsiteX417" fmla="*/ 5877945 w 6569477"/>
              <a:gd name="connsiteY417" fmla="*/ 5612921 h 6858000"/>
              <a:gd name="connsiteX418" fmla="*/ 5913709 w 6569477"/>
              <a:gd name="connsiteY418" fmla="*/ 5556906 h 6858000"/>
              <a:gd name="connsiteX419" fmla="*/ 6019724 w 6569477"/>
              <a:gd name="connsiteY419" fmla="*/ 5360027 h 6858000"/>
              <a:gd name="connsiteX420" fmla="*/ 6039225 w 6569477"/>
              <a:gd name="connsiteY420" fmla="*/ 5361777 h 6858000"/>
              <a:gd name="connsiteX421" fmla="*/ 6048547 w 6569477"/>
              <a:gd name="connsiteY421" fmla="*/ 5341824 h 6858000"/>
              <a:gd name="connsiteX422" fmla="*/ 6046345 w 6569477"/>
              <a:gd name="connsiteY422" fmla="*/ 5341588 h 6858000"/>
              <a:gd name="connsiteX423" fmla="*/ 6084294 w 6569477"/>
              <a:gd name="connsiteY423" fmla="*/ 5246712 h 6858000"/>
              <a:gd name="connsiteX424" fmla="*/ 6089991 w 6569477"/>
              <a:gd name="connsiteY424" fmla="*/ 5252078 h 6858000"/>
              <a:gd name="connsiteX425" fmla="*/ 6098822 w 6569477"/>
              <a:gd name="connsiteY425" fmla="*/ 5228225 h 6858000"/>
              <a:gd name="connsiteX426" fmla="*/ 6103633 w 6569477"/>
              <a:gd name="connsiteY426" fmla="*/ 5190650 h 6858000"/>
              <a:gd name="connsiteX427" fmla="*/ 6151332 w 6569477"/>
              <a:gd name="connsiteY427" fmla="*/ 5096646 h 6858000"/>
              <a:gd name="connsiteX428" fmla="*/ 6137143 w 6569477"/>
              <a:gd name="connsiteY428" fmla="*/ 5090460 h 6858000"/>
              <a:gd name="connsiteX429" fmla="*/ 6155791 w 6569477"/>
              <a:gd name="connsiteY429" fmla="*/ 5046678 h 6858000"/>
              <a:gd name="connsiteX430" fmla="*/ 6163274 w 6569477"/>
              <a:gd name="connsiteY430" fmla="*/ 5026869 h 6858000"/>
              <a:gd name="connsiteX431" fmla="*/ 6160038 w 6569477"/>
              <a:gd name="connsiteY431" fmla="*/ 5031146 h 6858000"/>
              <a:gd name="connsiteX432" fmla="*/ 6158362 w 6569477"/>
              <a:gd name="connsiteY432" fmla="*/ 5022395 h 6858000"/>
              <a:gd name="connsiteX433" fmla="*/ 6191781 w 6569477"/>
              <a:gd name="connsiteY433" fmla="*/ 4868143 h 6858000"/>
              <a:gd name="connsiteX434" fmla="*/ 6200750 w 6569477"/>
              <a:gd name="connsiteY434" fmla="*/ 4932832 h 6858000"/>
              <a:gd name="connsiteX435" fmla="*/ 6218420 w 6569477"/>
              <a:gd name="connsiteY435" fmla="*/ 4900018 h 6858000"/>
              <a:gd name="connsiteX436" fmla="*/ 6222771 w 6569477"/>
              <a:gd name="connsiteY436" fmla="*/ 4851267 h 6858000"/>
              <a:gd name="connsiteX437" fmla="*/ 6309018 w 6569477"/>
              <a:gd name="connsiteY437" fmla="*/ 4490449 h 6858000"/>
              <a:gd name="connsiteX438" fmla="*/ 6312390 w 6569477"/>
              <a:gd name="connsiteY438" fmla="*/ 4452667 h 6858000"/>
              <a:gd name="connsiteX439" fmla="*/ 4770714 w 6569477"/>
              <a:gd name="connsiteY439" fmla="*/ 4303393 h 6858000"/>
              <a:gd name="connsiteX440" fmla="*/ 4768098 w 6569477"/>
              <a:gd name="connsiteY440" fmla="*/ 4309185 h 6858000"/>
              <a:gd name="connsiteX441" fmla="*/ 4730786 w 6569477"/>
              <a:gd name="connsiteY441" fmla="*/ 4441413 h 6858000"/>
              <a:gd name="connsiteX442" fmla="*/ 4697881 w 6569477"/>
              <a:gd name="connsiteY442" fmla="*/ 4525604 h 6858000"/>
              <a:gd name="connsiteX443" fmla="*/ 4705286 w 6569477"/>
              <a:gd name="connsiteY443" fmla="*/ 4517587 h 6858000"/>
              <a:gd name="connsiteX444" fmla="*/ 4736280 w 6569477"/>
              <a:gd name="connsiteY444" fmla="*/ 4447908 h 6858000"/>
              <a:gd name="connsiteX445" fmla="*/ 4770714 w 6569477"/>
              <a:gd name="connsiteY445" fmla="*/ 4303393 h 6858000"/>
              <a:gd name="connsiteX446" fmla="*/ 5516941 w 6569477"/>
              <a:gd name="connsiteY446" fmla="*/ 4034216 h 6858000"/>
              <a:gd name="connsiteX447" fmla="*/ 5516585 w 6569477"/>
              <a:gd name="connsiteY447" fmla="*/ 4035638 h 6858000"/>
              <a:gd name="connsiteX448" fmla="*/ 5517415 w 6569477"/>
              <a:gd name="connsiteY448" fmla="*/ 4034843 h 6858000"/>
              <a:gd name="connsiteX449" fmla="*/ 4464361 w 6569477"/>
              <a:gd name="connsiteY449" fmla="*/ 3887629 h 6858000"/>
              <a:gd name="connsiteX450" fmla="*/ 4447219 w 6569477"/>
              <a:gd name="connsiteY450" fmla="*/ 3951032 h 6858000"/>
              <a:gd name="connsiteX451" fmla="*/ 4449788 w 6569477"/>
              <a:gd name="connsiteY451" fmla="*/ 3945610 h 6858000"/>
              <a:gd name="connsiteX452" fmla="*/ 4458042 w 6569477"/>
              <a:gd name="connsiteY452" fmla="*/ 3931642 h 6858000"/>
              <a:gd name="connsiteX453" fmla="*/ 5497455 w 6569477"/>
              <a:gd name="connsiteY453" fmla="*/ 3860297 h 6858000"/>
              <a:gd name="connsiteX454" fmla="*/ 5497454 w 6569477"/>
              <a:gd name="connsiteY454" fmla="*/ 3868735 h 6858000"/>
              <a:gd name="connsiteX455" fmla="*/ 5496941 w 6569477"/>
              <a:gd name="connsiteY455" fmla="*/ 3868220 h 6858000"/>
              <a:gd name="connsiteX456" fmla="*/ 5489018 w 6569477"/>
              <a:gd name="connsiteY456" fmla="*/ 3851862 h 6858000"/>
              <a:gd name="connsiteX457" fmla="*/ 5489416 w 6569477"/>
              <a:gd name="connsiteY457" fmla="*/ 3851862 h 6858000"/>
              <a:gd name="connsiteX458" fmla="*/ 5489019 w 6569477"/>
              <a:gd name="connsiteY458" fmla="*/ 3860299 h 6858000"/>
              <a:gd name="connsiteX459" fmla="*/ 5911079 w 6569477"/>
              <a:gd name="connsiteY459" fmla="*/ 3772494 h 6858000"/>
              <a:gd name="connsiteX460" fmla="*/ 5910807 w 6569477"/>
              <a:gd name="connsiteY460" fmla="*/ 3775940 h 6858000"/>
              <a:gd name="connsiteX461" fmla="*/ 5911685 w 6569477"/>
              <a:gd name="connsiteY461" fmla="*/ 3774713 h 6858000"/>
              <a:gd name="connsiteX462" fmla="*/ 6449798 w 6569477"/>
              <a:gd name="connsiteY462" fmla="*/ 3769517 h 6858000"/>
              <a:gd name="connsiteX463" fmla="*/ 6435579 w 6569477"/>
              <a:gd name="connsiteY463" fmla="*/ 3779144 h 6858000"/>
              <a:gd name="connsiteX464" fmla="*/ 6426392 w 6569477"/>
              <a:gd name="connsiteY464" fmla="*/ 3784213 h 6858000"/>
              <a:gd name="connsiteX465" fmla="*/ 6421513 w 6569477"/>
              <a:gd name="connsiteY465" fmla="*/ 3924977 h 6858000"/>
              <a:gd name="connsiteX466" fmla="*/ 6405797 w 6569477"/>
              <a:gd name="connsiteY466" fmla="*/ 4066691 h 6858000"/>
              <a:gd name="connsiteX467" fmla="*/ 6410326 w 6569477"/>
              <a:gd name="connsiteY467" fmla="*/ 4126067 h 6858000"/>
              <a:gd name="connsiteX468" fmla="*/ 6395881 w 6569477"/>
              <a:gd name="connsiteY468" fmla="*/ 4232882 h 6858000"/>
              <a:gd name="connsiteX469" fmla="*/ 6391736 w 6569477"/>
              <a:gd name="connsiteY469" fmla="*/ 4265027 h 6858000"/>
              <a:gd name="connsiteX470" fmla="*/ 6399816 w 6569477"/>
              <a:gd name="connsiteY470" fmla="*/ 4239321 h 6858000"/>
              <a:gd name="connsiteX471" fmla="*/ 6405907 w 6569477"/>
              <a:gd name="connsiteY471" fmla="*/ 4171069 h 6858000"/>
              <a:gd name="connsiteX472" fmla="*/ 6428796 w 6569477"/>
              <a:gd name="connsiteY472" fmla="*/ 4079755 h 6858000"/>
              <a:gd name="connsiteX473" fmla="*/ 6419916 w 6569477"/>
              <a:gd name="connsiteY473" fmla="*/ 4069130 h 6858000"/>
              <a:gd name="connsiteX474" fmla="*/ 6433836 w 6569477"/>
              <a:gd name="connsiteY474" fmla="*/ 3913127 h 6858000"/>
              <a:gd name="connsiteX475" fmla="*/ 6455766 w 6569477"/>
              <a:gd name="connsiteY475" fmla="*/ 3777500 h 6858000"/>
              <a:gd name="connsiteX476" fmla="*/ 6449798 w 6569477"/>
              <a:gd name="connsiteY476" fmla="*/ 3769517 h 6858000"/>
              <a:gd name="connsiteX477" fmla="*/ 6431269 w 6569477"/>
              <a:gd name="connsiteY477" fmla="*/ 3677444 h 6858000"/>
              <a:gd name="connsiteX478" fmla="*/ 6429099 w 6569477"/>
              <a:gd name="connsiteY478" fmla="*/ 3684082 h 6858000"/>
              <a:gd name="connsiteX479" fmla="*/ 6428712 w 6569477"/>
              <a:gd name="connsiteY479" fmla="*/ 3698653 h 6858000"/>
              <a:gd name="connsiteX480" fmla="*/ 6430840 w 6569477"/>
              <a:gd name="connsiteY480" fmla="*/ 3685964 h 6858000"/>
              <a:gd name="connsiteX481" fmla="*/ 6441196 w 6569477"/>
              <a:gd name="connsiteY481" fmla="*/ 3504743 h 6858000"/>
              <a:gd name="connsiteX482" fmla="*/ 6440326 w 6569477"/>
              <a:gd name="connsiteY482" fmla="*/ 3514494 h 6858000"/>
              <a:gd name="connsiteX483" fmla="*/ 6440393 w 6569477"/>
              <a:gd name="connsiteY483" fmla="*/ 3514771 h 6858000"/>
              <a:gd name="connsiteX484" fmla="*/ 6438704 w 6569477"/>
              <a:gd name="connsiteY484" fmla="*/ 3535807 h 6858000"/>
              <a:gd name="connsiteX485" fmla="*/ 6440401 w 6569477"/>
              <a:gd name="connsiteY485" fmla="*/ 3531965 h 6858000"/>
              <a:gd name="connsiteX486" fmla="*/ 6441548 w 6569477"/>
              <a:gd name="connsiteY486" fmla="*/ 3519646 h 6858000"/>
              <a:gd name="connsiteX487" fmla="*/ 6440393 w 6569477"/>
              <a:gd name="connsiteY487" fmla="*/ 3514771 h 6858000"/>
              <a:gd name="connsiteX488" fmla="*/ 6458019 w 6569477"/>
              <a:gd name="connsiteY488" fmla="*/ 3495196 h 6858000"/>
              <a:gd name="connsiteX489" fmla="*/ 6453910 w 6569477"/>
              <a:gd name="connsiteY489" fmla="*/ 3495641 h 6858000"/>
              <a:gd name="connsiteX490" fmla="*/ 6451579 w 6569477"/>
              <a:gd name="connsiteY490" fmla="*/ 3538789 h 6858000"/>
              <a:gd name="connsiteX491" fmla="*/ 6438544 w 6569477"/>
              <a:gd name="connsiteY491" fmla="*/ 3621912 h 6858000"/>
              <a:gd name="connsiteX492" fmla="*/ 6434839 w 6569477"/>
              <a:gd name="connsiteY492" fmla="*/ 3651648 h 6858000"/>
              <a:gd name="connsiteX493" fmla="*/ 6440156 w 6569477"/>
              <a:gd name="connsiteY493" fmla="*/ 3649560 h 6858000"/>
              <a:gd name="connsiteX494" fmla="*/ 6448445 w 6569477"/>
              <a:gd name="connsiteY494" fmla="*/ 3639248 h 6858000"/>
              <a:gd name="connsiteX495" fmla="*/ 6452125 w 6569477"/>
              <a:gd name="connsiteY495" fmla="*/ 3653091 h 6858000"/>
              <a:gd name="connsiteX496" fmla="*/ 6452316 w 6569477"/>
              <a:gd name="connsiteY496" fmla="*/ 3654200 h 6858000"/>
              <a:gd name="connsiteX497" fmla="*/ 6453358 w 6569477"/>
              <a:gd name="connsiteY497" fmla="*/ 3623160 h 6858000"/>
              <a:gd name="connsiteX498" fmla="*/ 6456256 w 6569477"/>
              <a:gd name="connsiteY498" fmla="*/ 3501181 h 6858000"/>
              <a:gd name="connsiteX499" fmla="*/ 6458019 w 6569477"/>
              <a:gd name="connsiteY499" fmla="*/ 3495196 h 6858000"/>
              <a:gd name="connsiteX500" fmla="*/ 5472148 w 6569477"/>
              <a:gd name="connsiteY500" fmla="*/ 3455387 h 6858000"/>
              <a:gd name="connsiteX501" fmla="*/ 5480584 w 6569477"/>
              <a:gd name="connsiteY501" fmla="*/ 3463821 h 6858000"/>
              <a:gd name="connsiteX502" fmla="*/ 5472148 w 6569477"/>
              <a:gd name="connsiteY502" fmla="*/ 3463821 h 6858000"/>
              <a:gd name="connsiteX503" fmla="*/ 5489019 w 6569477"/>
              <a:gd name="connsiteY503" fmla="*/ 3362594 h 6858000"/>
              <a:gd name="connsiteX504" fmla="*/ 5497455 w 6569477"/>
              <a:gd name="connsiteY504" fmla="*/ 3514435 h 6858000"/>
              <a:gd name="connsiteX505" fmla="*/ 5522761 w 6569477"/>
              <a:gd name="connsiteY505" fmla="*/ 3581921 h 6858000"/>
              <a:gd name="connsiteX506" fmla="*/ 5531197 w 6569477"/>
              <a:gd name="connsiteY506" fmla="*/ 3666278 h 6858000"/>
              <a:gd name="connsiteX507" fmla="*/ 5514328 w 6569477"/>
              <a:gd name="connsiteY507" fmla="*/ 3809685 h 6858000"/>
              <a:gd name="connsiteX508" fmla="*/ 5505888 w 6569477"/>
              <a:gd name="connsiteY508" fmla="*/ 3801249 h 6858000"/>
              <a:gd name="connsiteX509" fmla="*/ 5505890 w 6569477"/>
              <a:gd name="connsiteY509" fmla="*/ 3809685 h 6858000"/>
              <a:gd name="connsiteX510" fmla="*/ 5497454 w 6569477"/>
              <a:gd name="connsiteY510" fmla="*/ 3843426 h 6858000"/>
              <a:gd name="connsiteX511" fmla="*/ 5497455 w 6569477"/>
              <a:gd name="connsiteY511" fmla="*/ 3851862 h 6858000"/>
              <a:gd name="connsiteX512" fmla="*/ 5489416 w 6569477"/>
              <a:gd name="connsiteY512" fmla="*/ 3851862 h 6858000"/>
              <a:gd name="connsiteX513" fmla="*/ 5490073 w 6569477"/>
              <a:gd name="connsiteY513" fmla="*/ 3838023 h 6858000"/>
              <a:gd name="connsiteX514" fmla="*/ 5480584 w 6569477"/>
              <a:gd name="connsiteY514" fmla="*/ 3801246 h 6858000"/>
              <a:gd name="connsiteX515" fmla="*/ 5489019 w 6569477"/>
              <a:gd name="connsiteY515" fmla="*/ 3792812 h 6858000"/>
              <a:gd name="connsiteX516" fmla="*/ 5489019 w 6569477"/>
              <a:gd name="connsiteY516" fmla="*/ 3784378 h 6858000"/>
              <a:gd name="connsiteX517" fmla="*/ 5497455 w 6569477"/>
              <a:gd name="connsiteY517" fmla="*/ 3775942 h 6858000"/>
              <a:gd name="connsiteX518" fmla="*/ 5497455 w 6569477"/>
              <a:gd name="connsiteY518" fmla="*/ 3767506 h 6858000"/>
              <a:gd name="connsiteX519" fmla="*/ 5489019 w 6569477"/>
              <a:gd name="connsiteY519" fmla="*/ 3767506 h 6858000"/>
              <a:gd name="connsiteX520" fmla="*/ 5480584 w 6569477"/>
              <a:gd name="connsiteY520" fmla="*/ 3700021 h 6858000"/>
              <a:gd name="connsiteX521" fmla="*/ 5489019 w 6569477"/>
              <a:gd name="connsiteY521" fmla="*/ 3700021 h 6858000"/>
              <a:gd name="connsiteX522" fmla="*/ 5489018 w 6569477"/>
              <a:gd name="connsiteY522" fmla="*/ 3683147 h 6858000"/>
              <a:gd name="connsiteX523" fmla="*/ 5489019 w 6569477"/>
              <a:gd name="connsiteY523" fmla="*/ 3674714 h 6858000"/>
              <a:gd name="connsiteX524" fmla="*/ 5497455 w 6569477"/>
              <a:gd name="connsiteY524" fmla="*/ 3590358 h 6858000"/>
              <a:gd name="connsiteX525" fmla="*/ 5489019 w 6569477"/>
              <a:gd name="connsiteY525" fmla="*/ 3590355 h 6858000"/>
              <a:gd name="connsiteX526" fmla="*/ 5497454 w 6569477"/>
              <a:gd name="connsiteY526" fmla="*/ 3581921 h 6858000"/>
              <a:gd name="connsiteX527" fmla="*/ 5489016 w 6569477"/>
              <a:gd name="connsiteY527" fmla="*/ 3573485 h 6858000"/>
              <a:gd name="connsiteX528" fmla="*/ 5489019 w 6569477"/>
              <a:gd name="connsiteY528" fmla="*/ 3522871 h 6858000"/>
              <a:gd name="connsiteX529" fmla="*/ 5480583 w 6569477"/>
              <a:gd name="connsiteY529" fmla="*/ 3497564 h 6858000"/>
              <a:gd name="connsiteX530" fmla="*/ 5489019 w 6569477"/>
              <a:gd name="connsiteY530" fmla="*/ 3489128 h 6858000"/>
              <a:gd name="connsiteX531" fmla="*/ 5472148 w 6569477"/>
              <a:gd name="connsiteY531" fmla="*/ 3480692 h 6858000"/>
              <a:gd name="connsiteX532" fmla="*/ 5480583 w 6569477"/>
              <a:gd name="connsiteY532" fmla="*/ 3480694 h 6858000"/>
              <a:gd name="connsiteX533" fmla="*/ 5480584 w 6569477"/>
              <a:gd name="connsiteY533" fmla="*/ 3472258 h 6858000"/>
              <a:gd name="connsiteX534" fmla="*/ 5480584 w 6569477"/>
              <a:gd name="connsiteY534" fmla="*/ 3463821 h 6858000"/>
              <a:gd name="connsiteX535" fmla="*/ 5480583 w 6569477"/>
              <a:gd name="connsiteY535" fmla="*/ 3455387 h 6858000"/>
              <a:gd name="connsiteX536" fmla="*/ 5480584 w 6569477"/>
              <a:gd name="connsiteY536" fmla="*/ 3446949 h 6858000"/>
              <a:gd name="connsiteX537" fmla="*/ 5489018 w 6569477"/>
              <a:gd name="connsiteY537" fmla="*/ 3430080 h 6858000"/>
              <a:gd name="connsiteX538" fmla="*/ 5480583 w 6569477"/>
              <a:gd name="connsiteY538" fmla="*/ 3413208 h 6858000"/>
              <a:gd name="connsiteX539" fmla="*/ 5489019 w 6569477"/>
              <a:gd name="connsiteY539" fmla="*/ 3362594 h 6858000"/>
              <a:gd name="connsiteX540" fmla="*/ 6476672 w 6569477"/>
              <a:gd name="connsiteY540" fmla="*/ 3330681 h 6858000"/>
              <a:gd name="connsiteX541" fmla="*/ 6474216 w 6569477"/>
              <a:gd name="connsiteY541" fmla="*/ 3344735 h 6858000"/>
              <a:gd name="connsiteX542" fmla="*/ 6474237 w 6569477"/>
              <a:gd name="connsiteY542" fmla="*/ 3389156 h 6858000"/>
              <a:gd name="connsiteX543" fmla="*/ 6473057 w 6569477"/>
              <a:gd name="connsiteY543" fmla="*/ 3436128 h 6858000"/>
              <a:gd name="connsiteX544" fmla="*/ 6474117 w 6569477"/>
              <a:gd name="connsiteY544" fmla="*/ 3429860 h 6858000"/>
              <a:gd name="connsiteX545" fmla="*/ 6484385 w 6569477"/>
              <a:gd name="connsiteY545" fmla="*/ 3401681 h 6858000"/>
              <a:gd name="connsiteX546" fmla="*/ 6476754 w 6569477"/>
              <a:gd name="connsiteY546" fmla="*/ 3334041 h 6858000"/>
              <a:gd name="connsiteX547" fmla="*/ 4591997 w 6569477"/>
              <a:gd name="connsiteY547" fmla="*/ 3197452 h 6858000"/>
              <a:gd name="connsiteX548" fmla="*/ 4573874 w 6569477"/>
              <a:gd name="connsiteY548" fmla="*/ 3239660 h 6858000"/>
              <a:gd name="connsiteX549" fmla="*/ 4466612 w 6569477"/>
              <a:gd name="connsiteY549" fmla="*/ 4099989 h 6858000"/>
              <a:gd name="connsiteX550" fmla="*/ 4461265 w 6569477"/>
              <a:gd name="connsiteY550" fmla="*/ 4132980 h 6858000"/>
              <a:gd name="connsiteX551" fmla="*/ 4451817 w 6569477"/>
              <a:gd name="connsiteY551" fmla="*/ 4150441 h 6858000"/>
              <a:gd name="connsiteX552" fmla="*/ 4445021 w 6569477"/>
              <a:gd name="connsiteY552" fmla="*/ 4150252 h 6858000"/>
              <a:gd name="connsiteX553" fmla="*/ 4440617 w 6569477"/>
              <a:gd name="connsiteY553" fmla="*/ 4171396 h 6858000"/>
              <a:gd name="connsiteX554" fmla="*/ 4419203 w 6569477"/>
              <a:gd name="connsiteY554" fmla="*/ 4256889 h 6858000"/>
              <a:gd name="connsiteX555" fmla="*/ 4407405 w 6569477"/>
              <a:gd name="connsiteY555" fmla="*/ 4258040 h 6858000"/>
              <a:gd name="connsiteX556" fmla="*/ 4396892 w 6569477"/>
              <a:gd name="connsiteY556" fmla="*/ 4321021 h 6858000"/>
              <a:gd name="connsiteX557" fmla="*/ 4369578 w 6569477"/>
              <a:gd name="connsiteY557" fmla="*/ 4407090 h 6858000"/>
              <a:gd name="connsiteX558" fmla="*/ 4333800 w 6569477"/>
              <a:gd name="connsiteY558" fmla="*/ 4479686 h 6858000"/>
              <a:gd name="connsiteX559" fmla="*/ 4325334 w 6569477"/>
              <a:gd name="connsiteY559" fmla="*/ 4466213 h 6858000"/>
              <a:gd name="connsiteX560" fmla="*/ 4280710 w 6569477"/>
              <a:gd name="connsiteY560" fmla="*/ 4594480 h 6858000"/>
              <a:gd name="connsiteX561" fmla="*/ 4225440 w 6569477"/>
              <a:gd name="connsiteY561" fmla="*/ 4735700 h 6858000"/>
              <a:gd name="connsiteX562" fmla="*/ 4207997 w 6569477"/>
              <a:gd name="connsiteY562" fmla="*/ 4727870 h 6858000"/>
              <a:gd name="connsiteX563" fmla="*/ 4197352 w 6569477"/>
              <a:gd name="connsiteY563" fmla="*/ 4740823 h 6858000"/>
              <a:gd name="connsiteX564" fmla="*/ 4196197 w 6569477"/>
              <a:gd name="connsiteY564" fmla="*/ 4729021 h 6858000"/>
              <a:gd name="connsiteX565" fmla="*/ 4197864 w 6569477"/>
              <a:gd name="connsiteY565" fmla="*/ 4721710 h 6858000"/>
              <a:gd name="connsiteX566" fmla="*/ 4198377 w 6569477"/>
              <a:gd name="connsiteY566" fmla="*/ 4702596 h 6858000"/>
              <a:gd name="connsiteX567" fmla="*/ 4205687 w 6569477"/>
              <a:gd name="connsiteY567" fmla="*/ 4704265 h 6858000"/>
              <a:gd name="connsiteX568" fmla="*/ 4211842 w 6569477"/>
              <a:gd name="connsiteY568" fmla="*/ 4694134 h 6858000"/>
              <a:gd name="connsiteX569" fmla="*/ 4212998 w 6569477"/>
              <a:gd name="connsiteY569" fmla="*/ 4705936 h 6858000"/>
              <a:gd name="connsiteX570" fmla="*/ 4211331 w 6569477"/>
              <a:gd name="connsiteY570" fmla="*/ 4713247 h 6858000"/>
              <a:gd name="connsiteX571" fmla="*/ 4241466 w 6569477"/>
              <a:gd name="connsiteY571" fmla="*/ 4631670 h 6858000"/>
              <a:gd name="connsiteX572" fmla="*/ 4288913 w 6569477"/>
              <a:gd name="connsiteY572" fmla="*/ 4507894 h 6858000"/>
              <a:gd name="connsiteX573" fmla="*/ 4316357 w 6569477"/>
              <a:gd name="connsiteY573" fmla="*/ 4471856 h 6858000"/>
              <a:gd name="connsiteX574" fmla="*/ 4320714 w 6569477"/>
              <a:gd name="connsiteY574" fmla="*/ 4419005 h 6858000"/>
              <a:gd name="connsiteX575" fmla="*/ 4355338 w 6569477"/>
              <a:gd name="connsiteY575" fmla="*/ 4334607 h 6858000"/>
              <a:gd name="connsiteX576" fmla="*/ 4378161 w 6569477"/>
              <a:gd name="connsiteY576" fmla="*/ 4251360 h 6858000"/>
              <a:gd name="connsiteX577" fmla="*/ 4394450 w 6569477"/>
              <a:gd name="connsiteY577" fmla="*/ 4247389 h 6858000"/>
              <a:gd name="connsiteX578" fmla="*/ 4413578 w 6569477"/>
              <a:gd name="connsiteY578" fmla="*/ 4184571 h 6858000"/>
              <a:gd name="connsiteX579" fmla="*/ 4421652 w 6569477"/>
              <a:gd name="connsiteY579" fmla="*/ 4146369 h 6858000"/>
              <a:gd name="connsiteX580" fmla="*/ 4419667 w 6569477"/>
              <a:gd name="connsiteY580" fmla="*/ 4145669 h 6858000"/>
              <a:gd name="connsiteX581" fmla="*/ 4417525 w 6569477"/>
              <a:gd name="connsiteY581" fmla="*/ 4118952 h 6858000"/>
              <a:gd name="connsiteX582" fmla="*/ 4441264 w 6569477"/>
              <a:gd name="connsiteY582" fmla="*/ 4013294 h 6858000"/>
              <a:gd name="connsiteX583" fmla="*/ 4436422 w 6569477"/>
              <a:gd name="connsiteY583" fmla="*/ 4018999 h 6858000"/>
              <a:gd name="connsiteX584" fmla="*/ 4431567 w 6569477"/>
              <a:gd name="connsiteY584" fmla="*/ 4022637 h 6858000"/>
              <a:gd name="connsiteX585" fmla="*/ 4428326 w 6569477"/>
              <a:gd name="connsiteY585" fmla="*/ 4020913 h 6858000"/>
              <a:gd name="connsiteX586" fmla="*/ 4391474 w 6569477"/>
              <a:gd name="connsiteY586" fmla="*/ 4157215 h 6858000"/>
              <a:gd name="connsiteX587" fmla="*/ 3740297 w 6569477"/>
              <a:gd name="connsiteY587" fmla="*/ 5325287 h 6858000"/>
              <a:gd name="connsiteX588" fmla="*/ 3673269 w 6569477"/>
              <a:gd name="connsiteY588" fmla="*/ 5399037 h 6858000"/>
              <a:gd name="connsiteX589" fmla="*/ 3669727 w 6569477"/>
              <a:gd name="connsiteY589" fmla="*/ 5403831 h 6858000"/>
              <a:gd name="connsiteX590" fmla="*/ 3640004 w 6569477"/>
              <a:gd name="connsiteY590" fmla="*/ 5455366 h 6858000"/>
              <a:gd name="connsiteX591" fmla="*/ 3518669 w 6569477"/>
              <a:gd name="connsiteY591" fmla="*/ 5580675 h 6858000"/>
              <a:gd name="connsiteX592" fmla="*/ 3333378 w 6569477"/>
              <a:gd name="connsiteY592" fmla="*/ 5787546 h 6858000"/>
              <a:gd name="connsiteX593" fmla="*/ 2632692 w 6569477"/>
              <a:gd name="connsiteY593" fmla="*/ 6357958 h 6858000"/>
              <a:gd name="connsiteX594" fmla="*/ 2932959 w 6569477"/>
              <a:gd name="connsiteY594" fmla="*/ 6170259 h 6858000"/>
              <a:gd name="connsiteX595" fmla="*/ 3209727 w 6569477"/>
              <a:gd name="connsiteY595" fmla="*/ 5975694 h 6858000"/>
              <a:gd name="connsiteX596" fmla="*/ 3479318 w 6569477"/>
              <a:gd name="connsiteY596" fmla="*/ 5724393 h 6858000"/>
              <a:gd name="connsiteX597" fmla="*/ 3630789 w 6569477"/>
              <a:gd name="connsiteY597" fmla="*/ 5574052 h 6858000"/>
              <a:gd name="connsiteX598" fmla="*/ 3641784 w 6569477"/>
              <a:gd name="connsiteY598" fmla="*/ 5558498 h 6858000"/>
              <a:gd name="connsiteX599" fmla="*/ 3648847 w 6569477"/>
              <a:gd name="connsiteY599" fmla="*/ 5558267 h 6858000"/>
              <a:gd name="connsiteX600" fmla="*/ 3723992 w 6569477"/>
              <a:gd name="connsiteY600" fmla="*/ 5473810 h 6858000"/>
              <a:gd name="connsiteX601" fmla="*/ 3661585 w 6569477"/>
              <a:gd name="connsiteY601" fmla="*/ 5560315 h 6858000"/>
              <a:gd name="connsiteX602" fmla="*/ 3668289 w 6569477"/>
              <a:gd name="connsiteY602" fmla="*/ 5568400 h 6858000"/>
              <a:gd name="connsiteX603" fmla="*/ 3671349 w 6569477"/>
              <a:gd name="connsiteY603" fmla="*/ 5565159 h 6858000"/>
              <a:gd name="connsiteX604" fmla="*/ 3704743 w 6569477"/>
              <a:gd name="connsiteY604" fmla="*/ 5518593 h 6858000"/>
              <a:gd name="connsiteX605" fmla="*/ 3742448 w 6569477"/>
              <a:gd name="connsiteY605" fmla="*/ 5493487 h 6858000"/>
              <a:gd name="connsiteX606" fmla="*/ 3763817 w 6569477"/>
              <a:gd name="connsiteY606" fmla="*/ 5444954 h 6858000"/>
              <a:gd name="connsiteX607" fmla="*/ 3824093 w 6569477"/>
              <a:gd name="connsiteY607" fmla="*/ 5376481 h 6858000"/>
              <a:gd name="connsiteX608" fmla="*/ 3872840 w 6569477"/>
              <a:gd name="connsiteY608" fmla="*/ 5305243 h 6858000"/>
              <a:gd name="connsiteX609" fmla="*/ 3889533 w 6569477"/>
              <a:gd name="connsiteY609" fmla="*/ 5306806 h 6858000"/>
              <a:gd name="connsiteX610" fmla="*/ 4015119 w 6569477"/>
              <a:gd name="connsiteY610" fmla="*/ 5097899 h 6858000"/>
              <a:gd name="connsiteX611" fmla="*/ 3994464 w 6569477"/>
              <a:gd name="connsiteY611" fmla="*/ 5102704 h 6858000"/>
              <a:gd name="connsiteX612" fmla="*/ 4092802 w 6569477"/>
              <a:gd name="connsiteY612" fmla="*/ 4987260 h 6858000"/>
              <a:gd name="connsiteX613" fmla="*/ 4080850 w 6569477"/>
              <a:gd name="connsiteY613" fmla="*/ 5021436 h 6858000"/>
              <a:gd name="connsiteX614" fmla="*/ 4078382 w 6569477"/>
              <a:gd name="connsiteY614" fmla="*/ 5029071 h 6858000"/>
              <a:gd name="connsiteX615" fmla="*/ 4076190 w 6569477"/>
              <a:gd name="connsiteY615" fmla="*/ 5029922 h 6858000"/>
              <a:gd name="connsiteX616" fmla="*/ 4076596 w 6569477"/>
              <a:gd name="connsiteY616" fmla="*/ 5034592 h 6858000"/>
              <a:gd name="connsiteX617" fmla="*/ 4078382 w 6569477"/>
              <a:gd name="connsiteY617" fmla="*/ 5029071 h 6858000"/>
              <a:gd name="connsiteX618" fmla="*/ 4080559 w 6569477"/>
              <a:gd name="connsiteY618" fmla="*/ 5028225 h 6858000"/>
              <a:gd name="connsiteX619" fmla="*/ 4085722 w 6569477"/>
              <a:gd name="connsiteY619" fmla="*/ 5027024 h 6858000"/>
              <a:gd name="connsiteX620" fmla="*/ 4077797 w 6569477"/>
              <a:gd name="connsiteY620" fmla="*/ 5039757 h 6858000"/>
              <a:gd name="connsiteX621" fmla="*/ 4079000 w 6569477"/>
              <a:gd name="connsiteY621" fmla="*/ 5044924 h 6858000"/>
              <a:gd name="connsiteX622" fmla="*/ 4073836 w 6569477"/>
              <a:gd name="connsiteY622" fmla="*/ 5046125 h 6858000"/>
              <a:gd name="connsiteX623" fmla="*/ 3990632 w 6569477"/>
              <a:gd name="connsiteY623" fmla="*/ 5179830 h 6858000"/>
              <a:gd name="connsiteX624" fmla="*/ 3909830 w 6569477"/>
              <a:gd name="connsiteY624" fmla="*/ 5323866 h 6858000"/>
              <a:gd name="connsiteX625" fmla="*/ 3898301 w 6569477"/>
              <a:gd name="connsiteY625" fmla="*/ 5321102 h 6858000"/>
              <a:gd name="connsiteX626" fmla="*/ 3867806 w 6569477"/>
              <a:gd name="connsiteY626" fmla="*/ 5377204 h 6858000"/>
              <a:gd name="connsiteX627" fmla="*/ 3813895 w 6569477"/>
              <a:gd name="connsiteY627" fmla="*/ 5449641 h 6858000"/>
              <a:gd name="connsiteX628" fmla="*/ 3756379 w 6569477"/>
              <a:gd name="connsiteY628" fmla="*/ 5506583 h 6858000"/>
              <a:gd name="connsiteX629" fmla="*/ 3752775 w 6569477"/>
              <a:gd name="connsiteY629" fmla="*/ 5491084 h 6858000"/>
              <a:gd name="connsiteX630" fmla="*/ 3709265 w 6569477"/>
              <a:gd name="connsiteY630" fmla="*/ 5546809 h 6858000"/>
              <a:gd name="connsiteX631" fmla="*/ 3669885 w 6569477"/>
              <a:gd name="connsiteY631" fmla="*/ 5596303 h 6858000"/>
              <a:gd name="connsiteX632" fmla="*/ 3646499 w 6569477"/>
              <a:gd name="connsiteY632" fmla="*/ 5639958 h 6858000"/>
              <a:gd name="connsiteX633" fmla="*/ 3613620 w 6569477"/>
              <a:gd name="connsiteY633" fmla="*/ 5675270 h 6858000"/>
              <a:gd name="connsiteX634" fmla="*/ 3413507 w 6569477"/>
              <a:gd name="connsiteY634" fmla="*/ 5872624 h 6858000"/>
              <a:gd name="connsiteX635" fmla="*/ 3322805 w 6569477"/>
              <a:gd name="connsiteY635" fmla="*/ 5952776 h 6858000"/>
              <a:gd name="connsiteX636" fmla="*/ 3320558 w 6569477"/>
              <a:gd name="connsiteY636" fmla="*/ 5955085 h 6858000"/>
              <a:gd name="connsiteX637" fmla="*/ 3314757 w 6569477"/>
              <a:gd name="connsiteY637" fmla="*/ 5959888 h 6858000"/>
              <a:gd name="connsiteX638" fmla="*/ 3307300 w 6569477"/>
              <a:gd name="connsiteY638" fmla="*/ 5966478 h 6858000"/>
              <a:gd name="connsiteX639" fmla="*/ 3303928 w 6569477"/>
              <a:gd name="connsiteY639" fmla="*/ 5968852 h 6858000"/>
              <a:gd name="connsiteX640" fmla="*/ 3201349 w 6569477"/>
              <a:gd name="connsiteY640" fmla="*/ 6053762 h 6858000"/>
              <a:gd name="connsiteX641" fmla="*/ 3207992 w 6569477"/>
              <a:gd name="connsiteY641" fmla="*/ 6056670 h 6858000"/>
              <a:gd name="connsiteX642" fmla="*/ 3225724 w 6569477"/>
              <a:gd name="connsiteY642" fmla="*/ 6055701 h 6858000"/>
              <a:gd name="connsiteX643" fmla="*/ 3234055 w 6569477"/>
              <a:gd name="connsiteY643" fmla="*/ 6055584 h 6858000"/>
              <a:gd name="connsiteX644" fmla="*/ 3383085 w 6569477"/>
              <a:gd name="connsiteY644" fmla="*/ 5947757 h 6858000"/>
              <a:gd name="connsiteX645" fmla="*/ 3692178 w 6569477"/>
              <a:gd name="connsiteY645" fmla="*/ 5663100 h 6858000"/>
              <a:gd name="connsiteX646" fmla="*/ 3726668 w 6569477"/>
              <a:gd name="connsiteY646" fmla="*/ 5628774 h 6858000"/>
              <a:gd name="connsiteX647" fmla="*/ 3751517 w 6569477"/>
              <a:gd name="connsiteY647" fmla="*/ 5601329 h 6858000"/>
              <a:gd name="connsiteX648" fmla="*/ 3758066 w 6569477"/>
              <a:gd name="connsiteY648" fmla="*/ 5598201 h 6858000"/>
              <a:gd name="connsiteX649" fmla="*/ 4021526 w 6569477"/>
              <a:gd name="connsiteY649" fmla="*/ 5278330 h 6858000"/>
              <a:gd name="connsiteX650" fmla="*/ 4018741 w 6569477"/>
              <a:gd name="connsiteY650" fmla="*/ 5279415 h 6858000"/>
              <a:gd name="connsiteX651" fmla="*/ 4005846 w 6569477"/>
              <a:gd name="connsiteY651" fmla="*/ 5290131 h 6858000"/>
              <a:gd name="connsiteX652" fmla="*/ 4006936 w 6569477"/>
              <a:gd name="connsiteY652" fmla="*/ 5278323 h 6858000"/>
              <a:gd name="connsiteX653" fmla="*/ 4009950 w 6569477"/>
              <a:gd name="connsiteY653" fmla="*/ 5271457 h 6858000"/>
              <a:gd name="connsiteX654" fmla="*/ 4014054 w 6569477"/>
              <a:gd name="connsiteY654" fmla="*/ 5252781 h 6858000"/>
              <a:gd name="connsiteX655" fmla="*/ 4020918 w 6569477"/>
              <a:gd name="connsiteY655" fmla="*/ 5255799 h 6858000"/>
              <a:gd name="connsiteX656" fmla="*/ 4028873 w 6569477"/>
              <a:gd name="connsiteY656" fmla="*/ 5247008 h 6858000"/>
              <a:gd name="connsiteX657" fmla="*/ 4027784 w 6569477"/>
              <a:gd name="connsiteY657" fmla="*/ 5258816 h 6858000"/>
              <a:gd name="connsiteX658" fmla="*/ 4024769 w 6569477"/>
              <a:gd name="connsiteY658" fmla="*/ 5265682 h 6858000"/>
              <a:gd name="connsiteX659" fmla="*/ 4069734 w 6569477"/>
              <a:gd name="connsiteY659" fmla="*/ 5191244 h 6858000"/>
              <a:gd name="connsiteX660" fmla="*/ 4139652 w 6569477"/>
              <a:gd name="connsiteY660" fmla="*/ 5078624 h 6858000"/>
              <a:gd name="connsiteX661" fmla="*/ 4173395 w 6569477"/>
              <a:gd name="connsiteY661" fmla="*/ 5048402 h 6858000"/>
              <a:gd name="connsiteX662" fmla="*/ 4187632 w 6569477"/>
              <a:gd name="connsiteY662" fmla="*/ 4997320 h 6858000"/>
              <a:gd name="connsiteX663" fmla="*/ 4237537 w 6569477"/>
              <a:gd name="connsiteY663" fmla="*/ 4920957 h 6858000"/>
              <a:gd name="connsiteX664" fmla="*/ 4275637 w 6569477"/>
              <a:gd name="connsiteY664" fmla="*/ 4843501 h 6858000"/>
              <a:gd name="connsiteX665" fmla="*/ 4292382 w 6569477"/>
              <a:gd name="connsiteY665" fmla="*/ 4842669 h 6858000"/>
              <a:gd name="connsiteX666" fmla="*/ 4386922 w 6569477"/>
              <a:gd name="connsiteY666" fmla="*/ 4618000 h 6858000"/>
              <a:gd name="connsiteX667" fmla="*/ 4367162 w 6569477"/>
              <a:gd name="connsiteY667" fmla="*/ 4625699 h 6858000"/>
              <a:gd name="connsiteX668" fmla="*/ 4425731 w 6569477"/>
              <a:gd name="connsiteY668" fmla="*/ 4531642 h 6858000"/>
              <a:gd name="connsiteX669" fmla="*/ 4440463 w 6569477"/>
              <a:gd name="connsiteY669" fmla="*/ 4509053 h 6858000"/>
              <a:gd name="connsiteX670" fmla="*/ 4496479 w 6569477"/>
              <a:gd name="connsiteY670" fmla="*/ 4324901 h 6858000"/>
              <a:gd name="connsiteX671" fmla="*/ 4558379 w 6569477"/>
              <a:gd name="connsiteY671" fmla="*/ 4048002 h 6858000"/>
              <a:gd name="connsiteX672" fmla="*/ 4558015 w 6569477"/>
              <a:gd name="connsiteY672" fmla="*/ 3905566 h 6858000"/>
              <a:gd name="connsiteX673" fmla="*/ 4557679 w 6569477"/>
              <a:gd name="connsiteY673" fmla="*/ 3800467 h 6858000"/>
              <a:gd name="connsiteX674" fmla="*/ 4604555 w 6569477"/>
              <a:gd name="connsiteY674" fmla="*/ 3232475 h 6858000"/>
              <a:gd name="connsiteX675" fmla="*/ 4591997 w 6569477"/>
              <a:gd name="connsiteY675" fmla="*/ 3197452 h 6858000"/>
              <a:gd name="connsiteX676" fmla="*/ 6452746 w 6569477"/>
              <a:gd name="connsiteY676" fmla="*/ 3122946 h 6858000"/>
              <a:gd name="connsiteX677" fmla="*/ 6453162 w 6569477"/>
              <a:gd name="connsiteY677" fmla="*/ 3130579 h 6858000"/>
              <a:gd name="connsiteX678" fmla="*/ 6456587 w 6569477"/>
              <a:gd name="connsiteY678" fmla="*/ 3167050 h 6858000"/>
              <a:gd name="connsiteX679" fmla="*/ 6461451 w 6569477"/>
              <a:gd name="connsiteY679" fmla="*/ 3181937 h 6858000"/>
              <a:gd name="connsiteX680" fmla="*/ 6467043 w 6569477"/>
              <a:gd name="connsiteY680" fmla="*/ 3130919 h 6858000"/>
              <a:gd name="connsiteX681" fmla="*/ 6466334 w 6569477"/>
              <a:gd name="connsiteY681" fmla="*/ 3130706 h 6858000"/>
              <a:gd name="connsiteX682" fmla="*/ 6458257 w 6569477"/>
              <a:gd name="connsiteY682" fmla="*/ 3143801 h 6858000"/>
              <a:gd name="connsiteX683" fmla="*/ 6455200 w 6569477"/>
              <a:gd name="connsiteY683" fmla="*/ 3129015 h 6858000"/>
              <a:gd name="connsiteX684" fmla="*/ 5899755 w 6569477"/>
              <a:gd name="connsiteY684" fmla="*/ 3090904 h 6858000"/>
              <a:gd name="connsiteX685" fmla="*/ 5899749 w 6569477"/>
              <a:gd name="connsiteY685" fmla="*/ 3090971 h 6858000"/>
              <a:gd name="connsiteX686" fmla="*/ 5913876 w 6569477"/>
              <a:gd name="connsiteY686" fmla="*/ 3255517 h 6858000"/>
              <a:gd name="connsiteX687" fmla="*/ 5902787 w 6569477"/>
              <a:gd name="connsiteY687" fmla="*/ 3259712 h 6858000"/>
              <a:gd name="connsiteX688" fmla="*/ 5909097 w 6569477"/>
              <a:gd name="connsiteY688" fmla="*/ 3323253 h 6858000"/>
              <a:gd name="connsiteX689" fmla="*/ 5905223 w 6569477"/>
              <a:gd name="connsiteY689" fmla="*/ 3413467 h 6858000"/>
              <a:gd name="connsiteX690" fmla="*/ 5889655 w 6569477"/>
              <a:gd name="connsiteY690" fmla="*/ 3492889 h 6858000"/>
              <a:gd name="connsiteX691" fmla="*/ 5877964 w 6569477"/>
              <a:gd name="connsiteY691" fmla="*/ 3482098 h 6858000"/>
              <a:gd name="connsiteX692" fmla="*/ 5873297 w 6569477"/>
              <a:gd name="connsiteY692" fmla="*/ 3552644 h 6858000"/>
              <a:gd name="connsiteX693" fmla="*/ 5868721 w 6569477"/>
              <a:gd name="connsiteY693" fmla="*/ 3613366 h 6858000"/>
              <a:gd name="connsiteX694" fmla="*/ 5868626 w 6569477"/>
              <a:gd name="connsiteY694" fmla="*/ 3615664 h 6858000"/>
              <a:gd name="connsiteX695" fmla="*/ 5902370 w 6569477"/>
              <a:gd name="connsiteY695" fmla="*/ 3649406 h 6858000"/>
              <a:gd name="connsiteX696" fmla="*/ 5893933 w 6569477"/>
              <a:gd name="connsiteY696" fmla="*/ 3759069 h 6858000"/>
              <a:gd name="connsiteX697" fmla="*/ 5910807 w 6569477"/>
              <a:gd name="connsiteY697" fmla="*/ 3708454 h 6858000"/>
              <a:gd name="connsiteX698" fmla="*/ 5913969 w 6569477"/>
              <a:gd name="connsiteY698" fmla="*/ 3735871 h 6858000"/>
              <a:gd name="connsiteX699" fmla="*/ 5913771 w 6569477"/>
              <a:gd name="connsiteY699" fmla="*/ 3738386 h 6858000"/>
              <a:gd name="connsiteX700" fmla="*/ 5919568 w 6569477"/>
              <a:gd name="connsiteY700" fmla="*/ 3702380 h 6858000"/>
              <a:gd name="connsiteX701" fmla="*/ 5920803 w 6569477"/>
              <a:gd name="connsiteY701" fmla="*/ 3653480 h 6858000"/>
              <a:gd name="connsiteX702" fmla="*/ 5935379 w 6569477"/>
              <a:gd name="connsiteY702" fmla="*/ 3617663 h 6858000"/>
              <a:gd name="connsiteX703" fmla="*/ 5927180 w 6569477"/>
              <a:gd name="connsiteY703" fmla="*/ 3573144 h 6858000"/>
              <a:gd name="connsiteX704" fmla="*/ 5936885 w 6569477"/>
              <a:gd name="connsiteY704" fmla="*/ 3495878 h 6858000"/>
              <a:gd name="connsiteX705" fmla="*/ 5937123 w 6569477"/>
              <a:gd name="connsiteY705" fmla="*/ 3422193 h 6858000"/>
              <a:gd name="connsiteX706" fmla="*/ 5949659 w 6569477"/>
              <a:gd name="connsiteY706" fmla="*/ 3415287 h 6858000"/>
              <a:gd name="connsiteX707" fmla="*/ 5948577 w 6569477"/>
              <a:gd name="connsiteY707" fmla="*/ 3308820 h 6858000"/>
              <a:gd name="connsiteX708" fmla="*/ 5940173 w 6569477"/>
              <a:gd name="connsiteY708" fmla="*/ 3227623 h 6858000"/>
              <a:gd name="connsiteX709" fmla="*/ 5936112 w 6569477"/>
              <a:gd name="connsiteY709" fmla="*/ 3227623 h 6858000"/>
              <a:gd name="connsiteX710" fmla="*/ 5934113 w 6569477"/>
              <a:gd name="connsiteY710" fmla="*/ 3216005 h 6858000"/>
              <a:gd name="connsiteX711" fmla="*/ 5933300 w 6569477"/>
              <a:gd name="connsiteY711" fmla="*/ 3217735 h 6858000"/>
              <a:gd name="connsiteX712" fmla="*/ 5925816 w 6569477"/>
              <a:gd name="connsiteY712" fmla="*/ 3220835 h 6858000"/>
              <a:gd name="connsiteX713" fmla="*/ 5922789 w 6569477"/>
              <a:gd name="connsiteY713" fmla="*/ 3182917 h 6858000"/>
              <a:gd name="connsiteX714" fmla="*/ 5925668 w 6569477"/>
              <a:gd name="connsiteY714" fmla="*/ 3166923 h 6858000"/>
              <a:gd name="connsiteX715" fmla="*/ 5922799 w 6569477"/>
              <a:gd name="connsiteY715" fmla="*/ 3150253 h 6858000"/>
              <a:gd name="connsiteX716" fmla="*/ 6470079 w 6569477"/>
              <a:gd name="connsiteY716" fmla="*/ 2971783 h 6858000"/>
              <a:gd name="connsiteX717" fmla="*/ 6459848 w 6569477"/>
              <a:gd name="connsiteY717" fmla="*/ 2985189 h 6858000"/>
              <a:gd name="connsiteX718" fmla="*/ 6446665 w 6569477"/>
              <a:gd name="connsiteY718" fmla="*/ 2989730 h 6858000"/>
              <a:gd name="connsiteX719" fmla="*/ 6447438 w 6569477"/>
              <a:gd name="connsiteY719" fmla="*/ 2994236 h 6858000"/>
              <a:gd name="connsiteX720" fmla="*/ 6440386 w 6569477"/>
              <a:gd name="connsiteY720" fmla="*/ 3018174 h 6858000"/>
              <a:gd name="connsiteX721" fmla="*/ 6450805 w 6569477"/>
              <a:gd name="connsiteY721" fmla="*/ 3087293 h 6858000"/>
              <a:gd name="connsiteX722" fmla="*/ 6451373 w 6569477"/>
              <a:gd name="connsiteY722" fmla="*/ 3097752 h 6858000"/>
              <a:gd name="connsiteX723" fmla="*/ 6456557 w 6569477"/>
              <a:gd name="connsiteY723" fmla="*/ 3096583 h 6858000"/>
              <a:gd name="connsiteX724" fmla="*/ 6467490 w 6569477"/>
              <a:gd name="connsiteY724" fmla="*/ 3085383 h 6858000"/>
              <a:gd name="connsiteX725" fmla="*/ 6469775 w 6569477"/>
              <a:gd name="connsiteY725" fmla="*/ 3085600 h 6858000"/>
              <a:gd name="connsiteX726" fmla="*/ 6473655 w 6569477"/>
              <a:gd name="connsiteY726" fmla="*/ 3017169 h 6858000"/>
              <a:gd name="connsiteX727" fmla="*/ 6473968 w 6569477"/>
              <a:gd name="connsiteY727" fmla="*/ 2994029 h 6858000"/>
              <a:gd name="connsiteX728" fmla="*/ 5796128 w 6569477"/>
              <a:gd name="connsiteY728" fmla="*/ 2808658 h 6858000"/>
              <a:gd name="connsiteX729" fmla="*/ 5796854 w 6569477"/>
              <a:gd name="connsiteY729" fmla="*/ 2813211 h 6858000"/>
              <a:gd name="connsiteX730" fmla="*/ 5790016 w 6569477"/>
              <a:gd name="connsiteY730" fmla="*/ 2888065 h 6858000"/>
              <a:gd name="connsiteX731" fmla="*/ 5804143 w 6569477"/>
              <a:gd name="connsiteY731" fmla="*/ 3052612 h 6858000"/>
              <a:gd name="connsiteX732" fmla="*/ 5793054 w 6569477"/>
              <a:gd name="connsiteY732" fmla="*/ 3056806 h 6858000"/>
              <a:gd name="connsiteX733" fmla="*/ 5799363 w 6569477"/>
              <a:gd name="connsiteY733" fmla="*/ 3120348 h 6858000"/>
              <a:gd name="connsiteX734" fmla="*/ 5795489 w 6569477"/>
              <a:gd name="connsiteY734" fmla="*/ 3210561 h 6858000"/>
              <a:gd name="connsiteX735" fmla="*/ 5779922 w 6569477"/>
              <a:gd name="connsiteY735" fmla="*/ 3289984 h 6858000"/>
              <a:gd name="connsiteX736" fmla="*/ 5768230 w 6569477"/>
              <a:gd name="connsiteY736" fmla="*/ 3279192 h 6858000"/>
              <a:gd name="connsiteX737" fmla="*/ 5758672 w 6569477"/>
              <a:gd name="connsiteY737" fmla="*/ 3414663 h 6858000"/>
              <a:gd name="connsiteX738" fmla="*/ 5755841 w 6569477"/>
              <a:gd name="connsiteY738" fmla="*/ 3484197 h 6858000"/>
              <a:gd name="connsiteX739" fmla="*/ 5751250 w 6569477"/>
              <a:gd name="connsiteY739" fmla="*/ 3511578 h 6858000"/>
              <a:gd name="connsiteX740" fmla="*/ 5753689 w 6569477"/>
              <a:gd name="connsiteY740" fmla="*/ 3558722 h 6858000"/>
              <a:gd name="connsiteX741" fmla="*/ 5750526 w 6569477"/>
              <a:gd name="connsiteY741" fmla="*/ 3632535 h 6858000"/>
              <a:gd name="connsiteX742" fmla="*/ 5834884 w 6569477"/>
              <a:gd name="connsiteY742" fmla="*/ 3413208 h 6858000"/>
              <a:gd name="connsiteX743" fmla="*/ 5868624 w 6569477"/>
              <a:gd name="connsiteY743" fmla="*/ 3387901 h 6858000"/>
              <a:gd name="connsiteX744" fmla="*/ 5866517 w 6569477"/>
              <a:gd name="connsiteY744" fmla="*/ 3410045 h 6858000"/>
              <a:gd name="connsiteX745" fmla="*/ 5867131 w 6569477"/>
              <a:gd name="connsiteY745" fmla="*/ 3410229 h 6858000"/>
              <a:gd name="connsiteX746" fmla="*/ 5872246 w 6569477"/>
              <a:gd name="connsiteY746" fmla="*/ 3386637 h 6858000"/>
              <a:gd name="connsiteX747" fmla="*/ 5872535 w 6569477"/>
              <a:gd name="connsiteY747" fmla="*/ 3347224 h 6858000"/>
              <a:gd name="connsiteX748" fmla="*/ 5872815 w 6569477"/>
              <a:gd name="connsiteY748" fmla="*/ 3260906 h 6858000"/>
              <a:gd name="connsiteX749" fmla="*/ 5887499 w 6569477"/>
              <a:gd name="connsiteY749" fmla="*/ 3252816 h 6858000"/>
              <a:gd name="connsiteX750" fmla="*/ 5880163 w 6569477"/>
              <a:gd name="connsiteY750" fmla="*/ 3070525 h 6858000"/>
              <a:gd name="connsiteX751" fmla="*/ 5878087 w 6569477"/>
              <a:gd name="connsiteY751" fmla="*/ 3050101 h 6858000"/>
              <a:gd name="connsiteX752" fmla="*/ 5870867 w 6569477"/>
              <a:gd name="connsiteY752" fmla="*/ 3036635 h 6858000"/>
              <a:gd name="connsiteX753" fmla="*/ 5865140 w 6569477"/>
              <a:gd name="connsiteY753" fmla="*/ 3025482 h 6858000"/>
              <a:gd name="connsiteX754" fmla="*/ 5864600 w 6569477"/>
              <a:gd name="connsiteY754" fmla="*/ 3026174 h 6858000"/>
              <a:gd name="connsiteX755" fmla="*/ 5859570 w 6569477"/>
              <a:gd name="connsiteY755" fmla="*/ 3025027 h 6858000"/>
              <a:gd name="connsiteX756" fmla="*/ 5858588 w 6569477"/>
              <a:gd name="connsiteY756" fmla="*/ 3012722 h 6858000"/>
              <a:gd name="connsiteX757" fmla="*/ 5843319 w 6569477"/>
              <a:gd name="connsiteY757" fmla="*/ 2982990 h 6858000"/>
              <a:gd name="connsiteX758" fmla="*/ 5834884 w 6569477"/>
              <a:gd name="connsiteY758" fmla="*/ 3016734 h 6858000"/>
              <a:gd name="connsiteX759" fmla="*/ 5818012 w 6569477"/>
              <a:gd name="connsiteY759" fmla="*/ 2864891 h 6858000"/>
              <a:gd name="connsiteX760" fmla="*/ 5804304 w 6569477"/>
              <a:gd name="connsiteY760" fmla="*/ 2829962 h 6858000"/>
              <a:gd name="connsiteX761" fmla="*/ 6508420 w 6569477"/>
              <a:gd name="connsiteY761" fmla="*/ 2779156 h 6858000"/>
              <a:gd name="connsiteX762" fmla="*/ 6507136 w 6569477"/>
              <a:gd name="connsiteY762" fmla="*/ 2780799 h 6858000"/>
              <a:gd name="connsiteX763" fmla="*/ 6500134 w 6569477"/>
              <a:gd name="connsiteY763" fmla="*/ 2779246 h 6858000"/>
              <a:gd name="connsiteX764" fmla="*/ 6502399 w 6569477"/>
              <a:gd name="connsiteY764" fmla="*/ 2890359 h 6858000"/>
              <a:gd name="connsiteX765" fmla="*/ 6505686 w 6569477"/>
              <a:gd name="connsiteY765" fmla="*/ 2887611 h 6858000"/>
              <a:gd name="connsiteX766" fmla="*/ 6511866 w 6569477"/>
              <a:gd name="connsiteY766" fmla="*/ 2873422 h 6858000"/>
              <a:gd name="connsiteX767" fmla="*/ 6513497 w 6569477"/>
              <a:gd name="connsiteY767" fmla="*/ 2877577 h 6858000"/>
              <a:gd name="connsiteX768" fmla="*/ 6514565 w 6569477"/>
              <a:gd name="connsiteY768" fmla="*/ 2898237 h 6858000"/>
              <a:gd name="connsiteX769" fmla="*/ 6519875 w 6569477"/>
              <a:gd name="connsiteY769" fmla="*/ 2893798 h 6858000"/>
              <a:gd name="connsiteX770" fmla="*/ 6513497 w 6569477"/>
              <a:gd name="connsiteY770" fmla="*/ 2877577 h 6858000"/>
              <a:gd name="connsiteX771" fmla="*/ 5404661 w 6569477"/>
              <a:gd name="connsiteY771" fmla="*/ 2763661 h 6858000"/>
              <a:gd name="connsiteX772" fmla="*/ 5413098 w 6569477"/>
              <a:gd name="connsiteY772" fmla="*/ 2788968 h 6858000"/>
              <a:gd name="connsiteX773" fmla="*/ 5413098 w 6569477"/>
              <a:gd name="connsiteY773" fmla="*/ 2797406 h 6858000"/>
              <a:gd name="connsiteX774" fmla="*/ 5413098 w 6569477"/>
              <a:gd name="connsiteY774" fmla="*/ 2805841 h 6858000"/>
              <a:gd name="connsiteX775" fmla="*/ 5413098 w 6569477"/>
              <a:gd name="connsiteY775" fmla="*/ 2814276 h 6858000"/>
              <a:gd name="connsiteX776" fmla="*/ 5404662 w 6569477"/>
              <a:gd name="connsiteY776" fmla="*/ 2797406 h 6858000"/>
              <a:gd name="connsiteX777" fmla="*/ 6368014 w 6569477"/>
              <a:gd name="connsiteY777" fmla="*/ 2752114 h 6858000"/>
              <a:gd name="connsiteX778" fmla="*/ 6354550 w 6569477"/>
              <a:gd name="connsiteY778" fmla="*/ 2796770 h 6858000"/>
              <a:gd name="connsiteX779" fmla="*/ 6353593 w 6569477"/>
              <a:gd name="connsiteY779" fmla="*/ 2805446 h 6858000"/>
              <a:gd name="connsiteX780" fmla="*/ 6374570 w 6569477"/>
              <a:gd name="connsiteY780" fmla="*/ 2874671 h 6858000"/>
              <a:gd name="connsiteX781" fmla="*/ 6409578 w 6569477"/>
              <a:gd name="connsiteY781" fmla="*/ 3143175 h 6858000"/>
              <a:gd name="connsiteX782" fmla="*/ 6414888 w 6569477"/>
              <a:gd name="connsiteY782" fmla="*/ 3138739 h 6858000"/>
              <a:gd name="connsiteX783" fmla="*/ 6421068 w 6569477"/>
              <a:gd name="connsiteY783" fmla="*/ 3124551 h 6858000"/>
              <a:gd name="connsiteX784" fmla="*/ 6422700 w 6569477"/>
              <a:gd name="connsiteY784" fmla="*/ 3128706 h 6858000"/>
              <a:gd name="connsiteX785" fmla="*/ 6423768 w 6569477"/>
              <a:gd name="connsiteY785" fmla="*/ 3149362 h 6858000"/>
              <a:gd name="connsiteX786" fmla="*/ 6429077 w 6569477"/>
              <a:gd name="connsiteY786" fmla="*/ 3144926 h 6858000"/>
              <a:gd name="connsiteX787" fmla="*/ 6422700 w 6569477"/>
              <a:gd name="connsiteY787" fmla="*/ 3128706 h 6858000"/>
              <a:gd name="connsiteX788" fmla="*/ 6417015 w 6569477"/>
              <a:gd name="connsiteY788" fmla="*/ 3018534 h 6858000"/>
              <a:gd name="connsiteX789" fmla="*/ 6414015 w 6569477"/>
              <a:gd name="connsiteY789" fmla="*/ 2972866 h 6858000"/>
              <a:gd name="connsiteX790" fmla="*/ 6406544 w 6569477"/>
              <a:gd name="connsiteY790" fmla="*/ 2951752 h 6858000"/>
              <a:gd name="connsiteX791" fmla="*/ 6389030 w 6569477"/>
              <a:gd name="connsiteY791" fmla="*/ 2804652 h 6858000"/>
              <a:gd name="connsiteX792" fmla="*/ 6368014 w 6569477"/>
              <a:gd name="connsiteY792" fmla="*/ 2752114 h 6858000"/>
              <a:gd name="connsiteX793" fmla="*/ 6478241 w 6569477"/>
              <a:gd name="connsiteY793" fmla="*/ 2723750 h 6858000"/>
              <a:gd name="connsiteX794" fmla="*/ 6481412 w 6569477"/>
              <a:gd name="connsiteY794" fmla="*/ 2772854 h 6858000"/>
              <a:gd name="connsiteX795" fmla="*/ 6481359 w 6569477"/>
              <a:gd name="connsiteY795" fmla="*/ 2778262 h 6858000"/>
              <a:gd name="connsiteX796" fmla="*/ 6492255 w 6569477"/>
              <a:gd name="connsiteY796" fmla="*/ 2843453 h 6858000"/>
              <a:gd name="connsiteX797" fmla="*/ 6492103 w 6569477"/>
              <a:gd name="connsiteY797" fmla="*/ 2836567 h 6858000"/>
              <a:gd name="connsiteX798" fmla="*/ 6487688 w 6569477"/>
              <a:gd name="connsiteY798" fmla="*/ 2751180 h 6858000"/>
              <a:gd name="connsiteX799" fmla="*/ 6471948 w 6569477"/>
              <a:gd name="connsiteY799" fmla="*/ 2602764 h 6858000"/>
              <a:gd name="connsiteX800" fmla="*/ 6470476 w 6569477"/>
              <a:gd name="connsiteY800" fmla="*/ 2603507 h 6858000"/>
              <a:gd name="connsiteX801" fmla="*/ 6474714 w 6569477"/>
              <a:gd name="connsiteY801" fmla="*/ 2669154 h 6858000"/>
              <a:gd name="connsiteX802" fmla="*/ 6474578 w 6569477"/>
              <a:gd name="connsiteY802" fmla="*/ 2659237 h 6858000"/>
              <a:gd name="connsiteX803" fmla="*/ 6476460 w 6569477"/>
              <a:gd name="connsiteY803" fmla="*/ 2609956 h 6858000"/>
              <a:gd name="connsiteX804" fmla="*/ 6471948 w 6569477"/>
              <a:gd name="connsiteY804" fmla="*/ 2602764 h 6858000"/>
              <a:gd name="connsiteX805" fmla="*/ 6458450 w 6569477"/>
              <a:gd name="connsiteY805" fmla="*/ 2239645 h 6858000"/>
              <a:gd name="connsiteX806" fmla="*/ 6450161 w 6569477"/>
              <a:gd name="connsiteY806" fmla="*/ 2257976 h 6858000"/>
              <a:gd name="connsiteX807" fmla="*/ 6433952 w 6569477"/>
              <a:gd name="connsiteY807" fmla="*/ 2243260 h 6858000"/>
              <a:gd name="connsiteX808" fmla="*/ 6419984 w 6569477"/>
              <a:gd name="connsiteY808" fmla="*/ 2274915 h 6858000"/>
              <a:gd name="connsiteX809" fmla="*/ 6412070 w 6569477"/>
              <a:gd name="connsiteY809" fmla="*/ 2253880 h 6858000"/>
              <a:gd name="connsiteX810" fmla="*/ 6438066 w 6569477"/>
              <a:gd name="connsiteY810" fmla="*/ 2377354 h 6858000"/>
              <a:gd name="connsiteX811" fmla="*/ 6458698 w 6569477"/>
              <a:gd name="connsiteY811" fmla="*/ 2510576 h 6858000"/>
              <a:gd name="connsiteX812" fmla="*/ 6465170 w 6569477"/>
              <a:gd name="connsiteY812" fmla="*/ 2512554 h 6858000"/>
              <a:gd name="connsiteX813" fmla="*/ 6466949 w 6569477"/>
              <a:gd name="connsiteY813" fmla="*/ 2477172 h 6858000"/>
              <a:gd name="connsiteX814" fmla="*/ 6512779 w 6569477"/>
              <a:gd name="connsiteY814" fmla="*/ 2527655 h 6858000"/>
              <a:gd name="connsiteX815" fmla="*/ 6482025 w 6569477"/>
              <a:gd name="connsiteY815" fmla="*/ 2340112 h 6858000"/>
              <a:gd name="connsiteX816" fmla="*/ 6479231 w 6569477"/>
              <a:gd name="connsiteY816" fmla="*/ 2346442 h 6858000"/>
              <a:gd name="connsiteX817" fmla="*/ 6476437 w 6569477"/>
              <a:gd name="connsiteY817" fmla="*/ 2352774 h 6858000"/>
              <a:gd name="connsiteX818" fmla="*/ 6472897 w 6569477"/>
              <a:gd name="connsiteY818" fmla="*/ 2343650 h 6858000"/>
              <a:gd name="connsiteX819" fmla="*/ 6472151 w 6569477"/>
              <a:gd name="connsiteY819" fmla="*/ 2328192 h 6858000"/>
              <a:gd name="connsiteX820" fmla="*/ 6469356 w 6569477"/>
              <a:gd name="connsiteY820" fmla="*/ 2334523 h 6858000"/>
              <a:gd name="connsiteX821" fmla="*/ 6467117 w 6569477"/>
              <a:gd name="connsiteY821" fmla="*/ 2288151 h 6858000"/>
              <a:gd name="connsiteX822" fmla="*/ 6460782 w 6569477"/>
              <a:gd name="connsiteY822" fmla="*/ 2285355 h 6858000"/>
              <a:gd name="connsiteX823" fmla="*/ 6457242 w 6569477"/>
              <a:gd name="connsiteY823" fmla="*/ 2276229 h 6858000"/>
              <a:gd name="connsiteX824" fmla="*/ 6460035 w 6569477"/>
              <a:gd name="connsiteY824" fmla="*/ 2269898 h 6858000"/>
              <a:gd name="connsiteX825" fmla="*/ 6462830 w 6569477"/>
              <a:gd name="connsiteY825" fmla="*/ 2263567 h 6858000"/>
              <a:gd name="connsiteX826" fmla="*/ 6466369 w 6569477"/>
              <a:gd name="connsiteY826" fmla="*/ 2272693 h 6858000"/>
              <a:gd name="connsiteX827" fmla="*/ 6469164 w 6569477"/>
              <a:gd name="connsiteY827" fmla="*/ 2266362 h 6858000"/>
              <a:gd name="connsiteX828" fmla="*/ 6461975 w 6569477"/>
              <a:gd name="connsiteY828" fmla="*/ 2240852 h 6858000"/>
              <a:gd name="connsiteX829" fmla="*/ 6458450 w 6569477"/>
              <a:gd name="connsiteY829" fmla="*/ 2239645 h 6858000"/>
              <a:gd name="connsiteX830" fmla="*/ 6119324 w 6569477"/>
              <a:gd name="connsiteY830" fmla="*/ 1470230 h 6858000"/>
              <a:gd name="connsiteX831" fmla="*/ 6182372 w 6569477"/>
              <a:gd name="connsiteY831" fmla="*/ 1708395 h 6858000"/>
              <a:gd name="connsiteX832" fmla="*/ 6213896 w 6569477"/>
              <a:gd name="connsiteY832" fmla="*/ 1718901 h 6858000"/>
              <a:gd name="connsiteX833" fmla="*/ 6230856 w 6569477"/>
              <a:gd name="connsiteY833" fmla="*/ 1709003 h 6858000"/>
              <a:gd name="connsiteX834" fmla="*/ 6226890 w 6569477"/>
              <a:gd name="connsiteY834" fmla="*/ 1691895 h 6858000"/>
              <a:gd name="connsiteX835" fmla="*/ 6185731 w 6569477"/>
              <a:gd name="connsiteY835" fmla="*/ 1576670 h 6858000"/>
              <a:gd name="connsiteX836" fmla="*/ 6173508 w 6569477"/>
              <a:gd name="connsiteY836" fmla="*/ 1521886 h 6858000"/>
              <a:gd name="connsiteX837" fmla="*/ 6172469 w 6569477"/>
              <a:gd name="connsiteY837" fmla="*/ 1515742 h 6858000"/>
              <a:gd name="connsiteX838" fmla="*/ 6170551 w 6569477"/>
              <a:gd name="connsiteY838" fmla="*/ 1514447 h 6858000"/>
              <a:gd name="connsiteX839" fmla="*/ 6119324 w 6569477"/>
              <a:gd name="connsiteY839" fmla="*/ 1470230 h 6858000"/>
              <a:gd name="connsiteX840" fmla="*/ 6220785 w 6569477"/>
              <a:gd name="connsiteY840" fmla="*/ 1467284 h 6858000"/>
              <a:gd name="connsiteX841" fmla="*/ 6224419 w 6569477"/>
              <a:gd name="connsiteY841" fmla="*/ 1484860 h 6858000"/>
              <a:gd name="connsiteX842" fmla="*/ 6221902 w 6569477"/>
              <a:gd name="connsiteY842" fmla="*/ 1506545 h 6858000"/>
              <a:gd name="connsiteX843" fmla="*/ 6228674 w 6569477"/>
              <a:gd name="connsiteY843" fmla="*/ 1507988 h 6858000"/>
              <a:gd name="connsiteX844" fmla="*/ 6234004 w 6569477"/>
              <a:gd name="connsiteY844" fmla="*/ 1516199 h 6858000"/>
              <a:gd name="connsiteX845" fmla="*/ 6229680 w 6569477"/>
              <a:gd name="connsiteY845" fmla="*/ 1536503 h 6858000"/>
              <a:gd name="connsiteX846" fmla="*/ 6224350 w 6569477"/>
              <a:gd name="connsiteY846" fmla="*/ 1528292 h 6858000"/>
              <a:gd name="connsiteX847" fmla="*/ 6223684 w 6569477"/>
              <a:gd name="connsiteY847" fmla="*/ 1527266 h 6858000"/>
              <a:gd name="connsiteX848" fmla="*/ 6220817 w 6569477"/>
              <a:gd name="connsiteY848" fmla="*/ 1522851 h 6858000"/>
              <a:gd name="connsiteX849" fmla="*/ 6221874 w 6569477"/>
              <a:gd name="connsiteY849" fmla="*/ 1531073 h 6858000"/>
              <a:gd name="connsiteX850" fmla="*/ 6242353 w 6569477"/>
              <a:gd name="connsiteY850" fmla="*/ 1609953 h 6858000"/>
              <a:gd name="connsiteX851" fmla="*/ 6223042 w 6569477"/>
              <a:gd name="connsiteY851" fmla="*/ 1634143 h 6858000"/>
              <a:gd name="connsiteX852" fmla="*/ 6239473 w 6569477"/>
              <a:gd name="connsiteY852" fmla="*/ 1705560 h 6858000"/>
              <a:gd name="connsiteX853" fmla="*/ 6250673 w 6569477"/>
              <a:gd name="connsiteY853" fmla="*/ 1702375 h 6858000"/>
              <a:gd name="connsiteX854" fmla="*/ 6297961 w 6569477"/>
              <a:gd name="connsiteY854" fmla="*/ 1764435 h 6858000"/>
              <a:gd name="connsiteX855" fmla="*/ 6373267 w 6569477"/>
              <a:gd name="connsiteY855" fmla="*/ 2069581 h 6858000"/>
              <a:gd name="connsiteX856" fmla="*/ 6384393 w 6569477"/>
              <a:gd name="connsiteY856" fmla="*/ 2122429 h 6858000"/>
              <a:gd name="connsiteX857" fmla="*/ 6393144 w 6569477"/>
              <a:gd name="connsiteY857" fmla="*/ 2124321 h 6858000"/>
              <a:gd name="connsiteX858" fmla="*/ 6418298 w 6569477"/>
              <a:gd name="connsiteY858" fmla="*/ 2175842 h 6858000"/>
              <a:gd name="connsiteX859" fmla="*/ 6419599 w 6569477"/>
              <a:gd name="connsiteY859" fmla="*/ 2138595 h 6858000"/>
              <a:gd name="connsiteX860" fmla="*/ 6401898 w 6569477"/>
              <a:gd name="connsiteY860" fmla="*/ 2092964 h 6858000"/>
              <a:gd name="connsiteX861" fmla="*/ 6319338 w 6569477"/>
              <a:gd name="connsiteY861" fmla="*/ 1731284 h 6858000"/>
              <a:gd name="connsiteX862" fmla="*/ 6294555 w 6569477"/>
              <a:gd name="connsiteY862" fmla="*/ 1667400 h 6858000"/>
              <a:gd name="connsiteX863" fmla="*/ 6274614 w 6569477"/>
              <a:gd name="connsiteY863" fmla="*/ 1575398 h 6858000"/>
              <a:gd name="connsiteX864" fmla="*/ 6261945 w 6569477"/>
              <a:gd name="connsiteY864" fmla="*/ 1569807 h 6858000"/>
              <a:gd name="connsiteX865" fmla="*/ 6227264 w 6569477"/>
              <a:gd name="connsiteY865" fmla="*/ 1485482 h 6858000"/>
              <a:gd name="connsiteX866" fmla="*/ 6163232 w 6569477"/>
              <a:gd name="connsiteY866" fmla="*/ 1291657 h 6858000"/>
              <a:gd name="connsiteX867" fmla="*/ 6169423 w 6569477"/>
              <a:gd name="connsiteY867" fmla="*/ 1308672 h 6858000"/>
              <a:gd name="connsiteX868" fmla="*/ 6164862 w 6569477"/>
              <a:gd name="connsiteY868" fmla="*/ 1292485 h 6858000"/>
              <a:gd name="connsiteX869" fmla="*/ 4999747 w 6569477"/>
              <a:gd name="connsiteY869" fmla="*/ 1084964 h 6858000"/>
              <a:gd name="connsiteX870" fmla="*/ 5004170 w 6569477"/>
              <a:gd name="connsiteY870" fmla="*/ 1092826 h 6858000"/>
              <a:gd name="connsiteX871" fmla="*/ 5000801 w 6569477"/>
              <a:gd name="connsiteY871" fmla="*/ 1092344 h 6858000"/>
              <a:gd name="connsiteX872" fmla="*/ 4999747 w 6569477"/>
              <a:gd name="connsiteY872" fmla="*/ 1084964 h 6858000"/>
              <a:gd name="connsiteX873" fmla="*/ 4933923 w 6569477"/>
              <a:gd name="connsiteY873" fmla="*/ 1003153 h 6858000"/>
              <a:gd name="connsiteX874" fmla="*/ 4947450 w 6569477"/>
              <a:gd name="connsiteY874" fmla="*/ 1028780 h 6858000"/>
              <a:gd name="connsiteX875" fmla="*/ 4940697 w 6569477"/>
              <a:gd name="connsiteY875" fmla="*/ 1009043 h 6858000"/>
              <a:gd name="connsiteX876" fmla="*/ 4932262 w 6569477"/>
              <a:gd name="connsiteY876" fmla="*/ 644497 h 6858000"/>
              <a:gd name="connsiteX877" fmla="*/ 4940697 w 6569477"/>
              <a:gd name="connsiteY877" fmla="*/ 654745 h 6858000"/>
              <a:gd name="connsiteX878" fmla="*/ 4932262 w 6569477"/>
              <a:gd name="connsiteY878" fmla="*/ 646309 h 6858000"/>
              <a:gd name="connsiteX879" fmla="*/ 5581482 w 6569477"/>
              <a:gd name="connsiteY879" fmla="*/ 244629 h 6858000"/>
              <a:gd name="connsiteX880" fmla="*/ 5577991 w 6569477"/>
              <a:gd name="connsiteY880" fmla="*/ 250629 h 6858000"/>
              <a:gd name="connsiteX881" fmla="*/ 5577495 w 6569477"/>
              <a:gd name="connsiteY881" fmla="*/ 252297 h 6858000"/>
              <a:gd name="connsiteX882" fmla="*/ 5647778 w 6569477"/>
              <a:gd name="connsiteY882" fmla="*/ 373537 h 6858000"/>
              <a:gd name="connsiteX883" fmla="*/ 5709512 w 6569477"/>
              <a:gd name="connsiteY883" fmla="*/ 510569 h 6858000"/>
              <a:gd name="connsiteX884" fmla="*/ 5951197 w 6569477"/>
              <a:gd name="connsiteY884" fmla="*/ 1025425 h 6858000"/>
              <a:gd name="connsiteX885" fmla="*/ 5942878 w 6569477"/>
              <a:gd name="connsiteY885" fmla="*/ 913784 h 6858000"/>
              <a:gd name="connsiteX886" fmla="*/ 5930115 w 6569477"/>
              <a:gd name="connsiteY886" fmla="*/ 859785 h 6858000"/>
              <a:gd name="connsiteX887" fmla="*/ 5902782 w 6569477"/>
              <a:gd name="connsiteY887" fmla="*/ 807112 h 6858000"/>
              <a:gd name="connsiteX888" fmla="*/ 5831966 w 6569477"/>
              <a:gd name="connsiteY888" fmla="*/ 645218 h 6858000"/>
              <a:gd name="connsiteX889" fmla="*/ 5794655 w 6569477"/>
              <a:gd name="connsiteY889" fmla="*/ 587744 h 6858000"/>
              <a:gd name="connsiteX890" fmla="*/ 5756339 w 6569477"/>
              <a:gd name="connsiteY890" fmla="*/ 501756 h 6858000"/>
              <a:gd name="connsiteX891" fmla="*/ 5742795 w 6569477"/>
              <a:gd name="connsiteY891" fmla="*/ 498872 h 6858000"/>
              <a:gd name="connsiteX892" fmla="*/ 5657513 w 6569477"/>
              <a:gd name="connsiteY892" fmla="*/ 367504 h 6858000"/>
              <a:gd name="connsiteX893" fmla="*/ 5591104 w 6569477"/>
              <a:gd name="connsiteY893" fmla="*/ 247231 h 6858000"/>
              <a:gd name="connsiteX894" fmla="*/ 5581482 w 6569477"/>
              <a:gd name="connsiteY894" fmla="*/ 244629 h 6858000"/>
              <a:gd name="connsiteX895" fmla="*/ 4684964 w 6569477"/>
              <a:gd name="connsiteY895" fmla="*/ 0 h 6858000"/>
              <a:gd name="connsiteX896" fmla="*/ 5380578 w 6569477"/>
              <a:gd name="connsiteY896" fmla="*/ 0 h 6858000"/>
              <a:gd name="connsiteX897" fmla="*/ 5478611 w 6569477"/>
              <a:gd name="connsiteY897" fmla="*/ 117479 h 6858000"/>
              <a:gd name="connsiteX898" fmla="*/ 5500013 w 6569477"/>
              <a:gd name="connsiteY898" fmla="*/ 146283 h 6858000"/>
              <a:gd name="connsiteX899" fmla="*/ 5500055 w 6569477"/>
              <a:gd name="connsiteY899" fmla="*/ 142937 h 6858000"/>
              <a:gd name="connsiteX900" fmla="*/ 5534919 w 6569477"/>
              <a:gd name="connsiteY900" fmla="*/ 178662 h 6858000"/>
              <a:gd name="connsiteX901" fmla="*/ 5448194 w 6569477"/>
              <a:gd name="connsiteY901" fmla="*/ 54062 h 6858000"/>
              <a:gd name="connsiteX902" fmla="*/ 5412460 w 6569477"/>
              <a:gd name="connsiteY902" fmla="*/ 0 h 6858000"/>
              <a:gd name="connsiteX903" fmla="*/ 5476134 w 6569477"/>
              <a:gd name="connsiteY903" fmla="*/ 0 h 6858000"/>
              <a:gd name="connsiteX904" fmla="*/ 5485373 w 6569477"/>
              <a:gd name="connsiteY904" fmla="*/ 12455 h 6858000"/>
              <a:gd name="connsiteX905" fmla="*/ 5571665 w 6569477"/>
              <a:gd name="connsiteY905" fmla="*/ 130771 h 6858000"/>
              <a:gd name="connsiteX906" fmla="*/ 5619902 w 6569477"/>
              <a:gd name="connsiteY906" fmla="*/ 208686 h 6858000"/>
              <a:gd name="connsiteX907" fmla="*/ 5662149 w 6569477"/>
              <a:gd name="connsiteY907" fmla="*/ 253738 h 6858000"/>
              <a:gd name="connsiteX908" fmla="*/ 5686327 w 6569477"/>
              <a:gd name="connsiteY908" fmla="*/ 295355 h 6858000"/>
              <a:gd name="connsiteX909" fmla="*/ 5686913 w 6569477"/>
              <a:gd name="connsiteY909" fmla="*/ 295939 h 6858000"/>
              <a:gd name="connsiteX910" fmla="*/ 5696157 w 6569477"/>
              <a:gd name="connsiteY910" fmla="*/ 311903 h 6858000"/>
              <a:gd name="connsiteX911" fmla="*/ 5731531 w 6569477"/>
              <a:gd name="connsiteY911" fmla="*/ 366614 h 6858000"/>
              <a:gd name="connsiteX912" fmla="*/ 5812509 w 6569477"/>
              <a:gd name="connsiteY912" fmla="*/ 478933 h 6858000"/>
              <a:gd name="connsiteX913" fmla="*/ 5815302 w 6569477"/>
              <a:gd name="connsiteY913" fmla="*/ 472602 h 6858000"/>
              <a:gd name="connsiteX914" fmla="*/ 5814555 w 6569477"/>
              <a:gd name="connsiteY914" fmla="*/ 457145 h 6858000"/>
              <a:gd name="connsiteX915" fmla="*/ 5817860 w 6569477"/>
              <a:gd name="connsiteY915" fmla="*/ 460147 h 6858000"/>
              <a:gd name="connsiteX916" fmla="*/ 5827972 w 6569477"/>
              <a:gd name="connsiteY916" fmla="*/ 478193 h 6858000"/>
              <a:gd name="connsiteX917" fmla="*/ 5830766 w 6569477"/>
              <a:gd name="connsiteY917" fmla="*/ 471862 h 6858000"/>
              <a:gd name="connsiteX918" fmla="*/ 5817860 w 6569477"/>
              <a:gd name="connsiteY918" fmla="*/ 460147 h 6858000"/>
              <a:gd name="connsiteX919" fmla="*/ 5763946 w 6569477"/>
              <a:gd name="connsiteY919" fmla="*/ 363899 h 6858000"/>
              <a:gd name="connsiteX920" fmla="*/ 5712077 w 6569477"/>
              <a:gd name="connsiteY920" fmla="*/ 260643 h 6858000"/>
              <a:gd name="connsiteX921" fmla="*/ 5647795 w 6569477"/>
              <a:gd name="connsiteY921" fmla="*/ 149075 h 6858000"/>
              <a:gd name="connsiteX922" fmla="*/ 5750084 w 6569477"/>
              <a:gd name="connsiteY922" fmla="*/ 277415 h 6858000"/>
              <a:gd name="connsiteX923" fmla="*/ 5737415 w 6569477"/>
              <a:gd name="connsiteY923" fmla="*/ 271824 h 6858000"/>
              <a:gd name="connsiteX924" fmla="*/ 5780454 w 6569477"/>
              <a:gd name="connsiteY924" fmla="*/ 328637 h 6858000"/>
              <a:gd name="connsiteX925" fmla="*/ 5784739 w 6569477"/>
              <a:gd name="connsiteY925" fmla="*/ 353221 h 6858000"/>
              <a:gd name="connsiteX926" fmla="*/ 5865230 w 6569477"/>
              <a:gd name="connsiteY926" fmla="*/ 479507 h 6858000"/>
              <a:gd name="connsiteX927" fmla="*/ 5891313 w 6569477"/>
              <a:gd name="connsiteY927" fmla="*/ 506145 h 6858000"/>
              <a:gd name="connsiteX928" fmla="*/ 6056025 w 6569477"/>
              <a:gd name="connsiteY928" fmla="*/ 836005 h 6858000"/>
              <a:gd name="connsiteX929" fmla="*/ 6104098 w 6569477"/>
              <a:gd name="connsiteY929" fmla="*/ 932857 h 6858000"/>
              <a:gd name="connsiteX930" fmla="*/ 6138008 w 6569477"/>
              <a:gd name="connsiteY930" fmla="*/ 993205 h 6858000"/>
              <a:gd name="connsiteX931" fmla="*/ 6123293 w 6569477"/>
              <a:gd name="connsiteY931" fmla="*/ 1009405 h 6858000"/>
              <a:gd name="connsiteX932" fmla="*/ 6012986 w 6569477"/>
              <a:gd name="connsiteY932" fmla="*/ 779192 h 6858000"/>
              <a:gd name="connsiteX933" fmla="*/ 6006652 w 6569477"/>
              <a:gd name="connsiteY933" fmla="*/ 776396 h 6858000"/>
              <a:gd name="connsiteX934" fmla="*/ 6010193 w 6569477"/>
              <a:gd name="connsiteY934" fmla="*/ 785523 h 6858000"/>
              <a:gd name="connsiteX935" fmla="*/ 6014480 w 6569477"/>
              <a:gd name="connsiteY935" fmla="*/ 810107 h 6858000"/>
              <a:gd name="connsiteX936" fmla="*/ 6004788 w 6569477"/>
              <a:gd name="connsiteY936" fmla="*/ 798404 h 6858000"/>
              <a:gd name="connsiteX937" fmla="*/ 6001064 w 6569477"/>
              <a:gd name="connsiteY937" fmla="*/ 789058 h 6858000"/>
              <a:gd name="connsiteX938" fmla="*/ 6004605 w 6569477"/>
              <a:gd name="connsiteY938" fmla="*/ 798185 h 6858000"/>
              <a:gd name="connsiteX939" fmla="*/ 6004788 w 6569477"/>
              <a:gd name="connsiteY939" fmla="*/ 798404 h 6858000"/>
              <a:gd name="connsiteX940" fmla="*/ 6051771 w 6569477"/>
              <a:gd name="connsiteY940" fmla="*/ 916385 h 6858000"/>
              <a:gd name="connsiteX941" fmla="*/ 6109323 w 6569477"/>
              <a:gd name="connsiteY941" fmla="*/ 1041059 h 6858000"/>
              <a:gd name="connsiteX942" fmla="*/ 6218330 w 6569477"/>
              <a:gd name="connsiteY942" fmla="*/ 1308516 h 6858000"/>
              <a:gd name="connsiteX943" fmla="*/ 6248699 w 6569477"/>
              <a:gd name="connsiteY943" fmla="*/ 1359737 h 6858000"/>
              <a:gd name="connsiteX944" fmla="*/ 6317460 w 6569477"/>
              <a:gd name="connsiteY944" fmla="*/ 1564049 h 6858000"/>
              <a:gd name="connsiteX945" fmla="*/ 6327364 w 6569477"/>
              <a:gd name="connsiteY945" fmla="*/ 1565758 h 6858000"/>
              <a:gd name="connsiteX946" fmla="*/ 6405224 w 6569477"/>
              <a:gd name="connsiteY946" fmla="*/ 1840478 h 6858000"/>
              <a:gd name="connsiteX947" fmla="*/ 6402944 w 6569477"/>
              <a:gd name="connsiteY947" fmla="*/ 1841928 h 6858000"/>
              <a:gd name="connsiteX948" fmla="*/ 6401876 w 6569477"/>
              <a:gd name="connsiteY948" fmla="*/ 1835782 h 6858000"/>
              <a:gd name="connsiteX949" fmla="*/ 6399693 w 6569477"/>
              <a:gd name="connsiteY949" fmla="*/ 1834088 h 6858000"/>
              <a:gd name="connsiteX950" fmla="*/ 6398335 w 6569477"/>
              <a:gd name="connsiteY950" fmla="*/ 1826656 h 6858000"/>
              <a:gd name="connsiteX951" fmla="*/ 6399057 w 6569477"/>
              <a:gd name="connsiteY951" fmla="*/ 1833594 h 6858000"/>
              <a:gd name="connsiteX952" fmla="*/ 6399693 w 6569477"/>
              <a:gd name="connsiteY952" fmla="*/ 1834088 h 6858000"/>
              <a:gd name="connsiteX953" fmla="*/ 6403601 w 6569477"/>
              <a:gd name="connsiteY953" fmla="*/ 1855454 h 6858000"/>
              <a:gd name="connsiteX954" fmla="*/ 6404114 w 6569477"/>
              <a:gd name="connsiteY954" fmla="*/ 1882153 h 6858000"/>
              <a:gd name="connsiteX955" fmla="*/ 6473067 w 6569477"/>
              <a:gd name="connsiteY955" fmla="*/ 2154626 h 6858000"/>
              <a:gd name="connsiteX956" fmla="*/ 6483134 w 6569477"/>
              <a:gd name="connsiteY956" fmla="*/ 2234707 h 6858000"/>
              <a:gd name="connsiteX957" fmla="*/ 6520415 w 6569477"/>
              <a:gd name="connsiteY957" fmla="*/ 2493203 h 6858000"/>
              <a:gd name="connsiteX958" fmla="*/ 6531980 w 6569477"/>
              <a:gd name="connsiteY958" fmla="*/ 2633394 h 6858000"/>
              <a:gd name="connsiteX959" fmla="*/ 6527593 w 6569477"/>
              <a:gd name="connsiteY959" fmla="*/ 2646575 h 6858000"/>
              <a:gd name="connsiteX960" fmla="*/ 6529126 w 6569477"/>
              <a:gd name="connsiteY960" fmla="*/ 2655889 h 6858000"/>
              <a:gd name="connsiteX961" fmla="*/ 6530629 w 6569477"/>
              <a:gd name="connsiteY961" fmla="*/ 2656552 h 6858000"/>
              <a:gd name="connsiteX962" fmla="*/ 6531421 w 6569477"/>
              <a:gd name="connsiteY962" fmla="*/ 2656903 h 6858000"/>
              <a:gd name="connsiteX963" fmla="*/ 6534962 w 6569477"/>
              <a:gd name="connsiteY963" fmla="*/ 2666028 h 6858000"/>
              <a:gd name="connsiteX964" fmla="*/ 6531926 w 6569477"/>
              <a:gd name="connsiteY964" fmla="*/ 2672908 h 6858000"/>
              <a:gd name="connsiteX965" fmla="*/ 6533706 w 6569477"/>
              <a:gd name="connsiteY965" fmla="*/ 2683731 h 6858000"/>
              <a:gd name="connsiteX966" fmla="*/ 6528462 w 6569477"/>
              <a:gd name="connsiteY966" fmla="*/ 2680756 h 6858000"/>
              <a:gd name="connsiteX967" fmla="*/ 6526580 w 6569477"/>
              <a:gd name="connsiteY967" fmla="*/ 2685022 h 6858000"/>
              <a:gd name="connsiteX968" fmla="*/ 6526136 w 6569477"/>
              <a:gd name="connsiteY968" fmla="*/ 2683881 h 6858000"/>
              <a:gd name="connsiteX969" fmla="*/ 6524812 w 6569477"/>
              <a:gd name="connsiteY969" fmla="*/ 2680466 h 6858000"/>
              <a:gd name="connsiteX970" fmla="*/ 6524804 w 6569477"/>
              <a:gd name="connsiteY970" fmla="*/ 2684545 h 6858000"/>
              <a:gd name="connsiteX971" fmla="*/ 6538236 w 6569477"/>
              <a:gd name="connsiteY971" fmla="*/ 2743109 h 6858000"/>
              <a:gd name="connsiteX972" fmla="*/ 6531185 w 6569477"/>
              <a:gd name="connsiteY972" fmla="*/ 2767044 h 6858000"/>
              <a:gd name="connsiteX973" fmla="*/ 6547385 w 6569477"/>
              <a:gd name="connsiteY973" fmla="*/ 2915923 h 6858000"/>
              <a:gd name="connsiteX974" fmla="*/ 6558964 w 6569477"/>
              <a:gd name="connsiteY974" fmla="*/ 2951360 h 6858000"/>
              <a:gd name="connsiteX975" fmla="*/ 6560463 w 6569477"/>
              <a:gd name="connsiteY975" fmla="*/ 3320054 h 6858000"/>
              <a:gd name="connsiteX976" fmla="*/ 6560643 w 6569477"/>
              <a:gd name="connsiteY976" fmla="*/ 3428182 h 6858000"/>
              <a:gd name="connsiteX977" fmla="*/ 6564303 w 6569477"/>
              <a:gd name="connsiteY977" fmla="*/ 3497307 h 6858000"/>
              <a:gd name="connsiteX978" fmla="*/ 6543934 w 6569477"/>
              <a:gd name="connsiteY978" fmla="*/ 3505308 h 6858000"/>
              <a:gd name="connsiteX979" fmla="*/ 6547053 w 6569477"/>
              <a:gd name="connsiteY979" fmla="*/ 3250053 h 6858000"/>
              <a:gd name="connsiteX980" fmla="*/ 6542614 w 6569477"/>
              <a:gd name="connsiteY980" fmla="*/ 3244740 h 6858000"/>
              <a:gd name="connsiteX981" fmla="*/ 6541744 w 6569477"/>
              <a:gd name="connsiteY981" fmla="*/ 3254490 h 6858000"/>
              <a:gd name="connsiteX982" fmla="*/ 6534694 w 6569477"/>
              <a:gd name="connsiteY982" fmla="*/ 3278429 h 6858000"/>
              <a:gd name="connsiteX983" fmla="*/ 6531190 w 6569477"/>
              <a:gd name="connsiteY983" fmla="*/ 3263643 h 6858000"/>
              <a:gd name="connsiteX984" fmla="*/ 6531994 w 6569477"/>
              <a:gd name="connsiteY984" fmla="*/ 3253615 h 6858000"/>
              <a:gd name="connsiteX985" fmla="*/ 6531124 w 6569477"/>
              <a:gd name="connsiteY985" fmla="*/ 3263366 h 6858000"/>
              <a:gd name="connsiteX986" fmla="*/ 6531190 w 6569477"/>
              <a:gd name="connsiteY986" fmla="*/ 3263643 h 6858000"/>
              <a:gd name="connsiteX987" fmla="*/ 6521033 w 6569477"/>
              <a:gd name="connsiteY987" fmla="*/ 3390229 h 6858000"/>
              <a:gd name="connsiteX988" fmla="*/ 6517384 w 6569477"/>
              <a:gd name="connsiteY988" fmla="*/ 3527497 h 6858000"/>
              <a:gd name="connsiteX989" fmla="*/ 6496595 w 6569477"/>
              <a:gd name="connsiteY989" fmla="*/ 3815563 h 6858000"/>
              <a:gd name="connsiteX990" fmla="*/ 6501124 w 6569477"/>
              <a:gd name="connsiteY990" fmla="*/ 3874940 h 6858000"/>
              <a:gd name="connsiteX991" fmla="*/ 6472234 w 6569477"/>
              <a:gd name="connsiteY991" fmla="*/ 4088567 h 6858000"/>
              <a:gd name="connsiteX992" fmla="*/ 6480357 w 6569477"/>
              <a:gd name="connsiteY992" fmla="*/ 4094487 h 6858000"/>
              <a:gd name="connsiteX993" fmla="*/ 6428427 w 6569477"/>
              <a:gd name="connsiteY993" fmla="*/ 4375267 h 6858000"/>
              <a:gd name="connsiteX994" fmla="*/ 6425741 w 6569477"/>
              <a:gd name="connsiteY994" fmla="*/ 4375556 h 6858000"/>
              <a:gd name="connsiteX995" fmla="*/ 6427506 w 6569477"/>
              <a:gd name="connsiteY995" fmla="*/ 4369573 h 6858000"/>
              <a:gd name="connsiteX996" fmla="*/ 6426300 w 6569477"/>
              <a:gd name="connsiteY996" fmla="*/ 4367087 h 6858000"/>
              <a:gd name="connsiteX997" fmla="*/ 6428376 w 6569477"/>
              <a:gd name="connsiteY997" fmla="*/ 4359822 h 6858000"/>
              <a:gd name="connsiteX998" fmla="*/ 6425949 w 6569477"/>
              <a:gd name="connsiteY998" fmla="*/ 4366362 h 6858000"/>
              <a:gd name="connsiteX999" fmla="*/ 6426300 w 6569477"/>
              <a:gd name="connsiteY999" fmla="*/ 4367087 h 6858000"/>
              <a:gd name="connsiteX1000" fmla="*/ 6420336 w 6569477"/>
              <a:gd name="connsiteY1000" fmla="*/ 4387972 h 6858000"/>
              <a:gd name="connsiteX1001" fmla="*/ 6408966 w 6569477"/>
              <a:gd name="connsiteY1001" fmla="*/ 4412135 h 6858000"/>
              <a:gd name="connsiteX1002" fmla="*/ 6350047 w 6569477"/>
              <a:gd name="connsiteY1002" fmla="*/ 4686953 h 6858000"/>
              <a:gd name="connsiteX1003" fmla="*/ 6323588 w 6569477"/>
              <a:gd name="connsiteY1003" fmla="*/ 4763203 h 6858000"/>
              <a:gd name="connsiteX1004" fmla="*/ 6242470 w 6569477"/>
              <a:gd name="connsiteY1004" fmla="*/ 5011457 h 6858000"/>
              <a:gd name="connsiteX1005" fmla="*/ 6206632 w 6569477"/>
              <a:gd name="connsiteY1005" fmla="*/ 5110210 h 6858000"/>
              <a:gd name="connsiteX1006" fmla="*/ 6191507 w 6569477"/>
              <a:gd name="connsiteY1006" fmla="*/ 5140673 h 6858000"/>
              <a:gd name="connsiteX1007" fmla="*/ 6172300 w 6569477"/>
              <a:gd name="connsiteY1007" fmla="*/ 5199455 h 6858000"/>
              <a:gd name="connsiteX1008" fmla="*/ 6156345 w 6569477"/>
              <a:gd name="connsiteY1008" fmla="*/ 5277115 h 6858000"/>
              <a:gd name="connsiteX1009" fmla="*/ 6059140 w 6569477"/>
              <a:gd name="connsiteY1009" fmla="*/ 5529842 h 6858000"/>
              <a:gd name="connsiteX1010" fmla="*/ 6065922 w 6569477"/>
              <a:gd name="connsiteY1010" fmla="*/ 5528472 h 6858000"/>
              <a:gd name="connsiteX1011" fmla="*/ 6078119 w 6569477"/>
              <a:gd name="connsiteY1011" fmla="*/ 5518945 h 6858000"/>
              <a:gd name="connsiteX1012" fmla="*/ 6077573 w 6569477"/>
              <a:gd name="connsiteY1012" fmla="*/ 5523376 h 6858000"/>
              <a:gd name="connsiteX1013" fmla="*/ 6068664 w 6569477"/>
              <a:gd name="connsiteY1013" fmla="*/ 5542046 h 6858000"/>
              <a:gd name="connsiteX1014" fmla="*/ 6075448 w 6569477"/>
              <a:gd name="connsiteY1014" fmla="*/ 5540675 h 6858000"/>
              <a:gd name="connsiteX1015" fmla="*/ 6077573 w 6569477"/>
              <a:gd name="connsiteY1015" fmla="*/ 5523376 h 6858000"/>
              <a:gd name="connsiteX1016" fmla="*/ 6125089 w 6569477"/>
              <a:gd name="connsiteY1016" fmla="*/ 5423814 h 6858000"/>
              <a:gd name="connsiteX1017" fmla="*/ 6179507 w 6569477"/>
              <a:gd name="connsiteY1017" fmla="*/ 5321879 h 6858000"/>
              <a:gd name="connsiteX1018" fmla="*/ 6233557 w 6569477"/>
              <a:gd name="connsiteY1018" fmla="*/ 5205010 h 6858000"/>
              <a:gd name="connsiteX1019" fmla="*/ 6187733 w 6569477"/>
              <a:gd name="connsiteY1019" fmla="*/ 5362599 h 6858000"/>
              <a:gd name="connsiteX1020" fmla="*/ 6184992 w 6569477"/>
              <a:gd name="connsiteY1020" fmla="*/ 5349026 h 6858000"/>
              <a:gd name="connsiteX1021" fmla="*/ 6163414 w 6569477"/>
              <a:gd name="connsiteY1021" fmla="*/ 5416956 h 6858000"/>
              <a:gd name="connsiteX1022" fmla="*/ 6145805 w 6569477"/>
              <a:gd name="connsiteY1022" fmla="*/ 5434638 h 6858000"/>
              <a:gd name="connsiteX1023" fmla="*/ 6089085 w 6569477"/>
              <a:gd name="connsiteY1023" fmla="*/ 5573237 h 6858000"/>
              <a:gd name="connsiteX1024" fmla="*/ 6082373 w 6569477"/>
              <a:gd name="connsiteY1024" fmla="*/ 5609909 h 6858000"/>
              <a:gd name="connsiteX1025" fmla="*/ 5907955 w 6569477"/>
              <a:gd name="connsiteY1025" fmla="*/ 5934742 h 6858000"/>
              <a:gd name="connsiteX1026" fmla="*/ 5856575 w 6569477"/>
              <a:gd name="connsiteY1026" fmla="*/ 6029882 h 6858000"/>
              <a:gd name="connsiteX1027" fmla="*/ 5826843 w 6569477"/>
              <a:gd name="connsiteY1027" fmla="*/ 6092393 h 6858000"/>
              <a:gd name="connsiteX1028" fmla="*/ 5805124 w 6569477"/>
              <a:gd name="connsiteY1028" fmla="*/ 6089719 h 6858000"/>
              <a:gd name="connsiteX1029" fmla="*/ 5929533 w 6569477"/>
              <a:gd name="connsiteY1029" fmla="*/ 5866812 h 6858000"/>
              <a:gd name="connsiteX1030" fmla="*/ 5928163 w 6569477"/>
              <a:gd name="connsiteY1030" fmla="*/ 5860025 h 6858000"/>
              <a:gd name="connsiteX1031" fmla="*/ 5922749 w 6569477"/>
              <a:gd name="connsiteY1031" fmla="*/ 5868182 h 6858000"/>
              <a:gd name="connsiteX1032" fmla="*/ 5905143 w 6569477"/>
              <a:gd name="connsiteY1032" fmla="*/ 5885866 h 6858000"/>
              <a:gd name="connsiteX1033" fmla="*/ 5909110 w 6569477"/>
              <a:gd name="connsiteY1033" fmla="*/ 5871199 h 6858000"/>
              <a:gd name="connsiteX1034" fmla="*/ 5914596 w 6569477"/>
              <a:gd name="connsiteY1034" fmla="*/ 5862765 h 6858000"/>
              <a:gd name="connsiteX1035" fmla="*/ 5909184 w 6569477"/>
              <a:gd name="connsiteY1035" fmla="*/ 5870922 h 6858000"/>
              <a:gd name="connsiteX1036" fmla="*/ 5909110 w 6569477"/>
              <a:gd name="connsiteY1036" fmla="*/ 5871199 h 6858000"/>
              <a:gd name="connsiteX1037" fmla="*/ 5839843 w 6569477"/>
              <a:gd name="connsiteY1037" fmla="*/ 5977637 h 6858000"/>
              <a:gd name="connsiteX1038" fmla="*/ 5771208 w 6569477"/>
              <a:gd name="connsiteY1038" fmla="*/ 6096571 h 6858000"/>
              <a:gd name="connsiteX1039" fmla="*/ 5615626 w 6569477"/>
              <a:gd name="connsiteY1039" fmla="*/ 6339899 h 6858000"/>
              <a:gd name="connsiteX1040" fmla="*/ 5591306 w 6569477"/>
              <a:gd name="connsiteY1040" fmla="*/ 6394255 h 6858000"/>
              <a:gd name="connsiteX1041" fmla="*/ 5464086 w 6569477"/>
              <a:gd name="connsiteY1041" fmla="*/ 6568285 h 6858000"/>
              <a:gd name="connsiteX1042" fmla="*/ 5468405 w 6569477"/>
              <a:gd name="connsiteY1042" fmla="*/ 6577359 h 6858000"/>
              <a:gd name="connsiteX1043" fmla="*/ 5288922 w 6569477"/>
              <a:gd name="connsiteY1043" fmla="*/ 6799441 h 6858000"/>
              <a:gd name="connsiteX1044" fmla="*/ 5286422 w 6569477"/>
              <a:gd name="connsiteY1044" fmla="*/ 6798415 h 6858000"/>
              <a:gd name="connsiteX1045" fmla="*/ 5290826 w 6569477"/>
              <a:gd name="connsiteY1045" fmla="*/ 6793995 h 6858000"/>
              <a:gd name="connsiteX1046" fmla="*/ 5290950 w 6569477"/>
              <a:gd name="connsiteY1046" fmla="*/ 6791235 h 6858000"/>
              <a:gd name="connsiteX1047" fmla="*/ 5296238 w 6569477"/>
              <a:gd name="connsiteY1047" fmla="*/ 6785838 h 6858000"/>
              <a:gd name="connsiteX1048" fmla="*/ 5290987 w 6569477"/>
              <a:gd name="connsiteY1048" fmla="*/ 6790431 h 6858000"/>
              <a:gd name="connsiteX1049" fmla="*/ 5290950 w 6569477"/>
              <a:gd name="connsiteY1049" fmla="*/ 6791235 h 6858000"/>
              <a:gd name="connsiteX1050" fmla="*/ 5275753 w 6569477"/>
              <a:gd name="connsiteY1050" fmla="*/ 6806752 h 6858000"/>
              <a:gd name="connsiteX1051" fmla="*/ 5254239 w 6569477"/>
              <a:gd name="connsiteY1051" fmla="*/ 6822575 h 6858000"/>
              <a:gd name="connsiteX1052" fmla="*/ 5225321 w 6569477"/>
              <a:gd name="connsiteY1052" fmla="*/ 6858000 h 6858000"/>
              <a:gd name="connsiteX1053" fmla="*/ 5157501 w 6569477"/>
              <a:gd name="connsiteY1053" fmla="*/ 6858000 h 6858000"/>
              <a:gd name="connsiteX1054" fmla="*/ 5208211 w 6569477"/>
              <a:gd name="connsiteY1054" fmla="*/ 6795673 h 6858000"/>
              <a:gd name="connsiteX1055" fmla="*/ 5328568 w 6569477"/>
              <a:gd name="connsiteY1055" fmla="*/ 6666293 h 6858000"/>
              <a:gd name="connsiteX1056" fmla="*/ 5366453 w 6569477"/>
              <a:gd name="connsiteY1056" fmla="*/ 6609197 h 6858000"/>
              <a:gd name="connsiteX1057" fmla="*/ 5430099 w 6569477"/>
              <a:gd name="connsiteY1057" fmla="*/ 6539833 h 6858000"/>
              <a:gd name="connsiteX1058" fmla="*/ 5427358 w 6569477"/>
              <a:gd name="connsiteY1058" fmla="*/ 6526259 h 6858000"/>
              <a:gd name="connsiteX1059" fmla="*/ 5513952 w 6569477"/>
              <a:gd name="connsiteY1059" fmla="*/ 6395753 h 6858000"/>
              <a:gd name="connsiteX1060" fmla="*/ 5597877 w 6569477"/>
              <a:gd name="connsiteY1060" fmla="*/ 6286977 h 6858000"/>
              <a:gd name="connsiteX1061" fmla="*/ 5589542 w 6569477"/>
              <a:gd name="connsiteY1061" fmla="*/ 6276299 h 6858000"/>
              <a:gd name="connsiteX1062" fmla="*/ 5579347 w 6569477"/>
              <a:gd name="connsiteY1062" fmla="*/ 6278801 h 6858000"/>
              <a:gd name="connsiteX1063" fmla="*/ 5572013 w 6569477"/>
              <a:gd name="connsiteY1063" fmla="*/ 6278854 h 6858000"/>
              <a:gd name="connsiteX1064" fmla="*/ 5561199 w 6569477"/>
              <a:gd name="connsiteY1064" fmla="*/ 6297181 h 6858000"/>
              <a:gd name="connsiteX1065" fmla="*/ 5561199 w 6569477"/>
              <a:gd name="connsiteY1065" fmla="*/ 6283333 h 6858000"/>
              <a:gd name="connsiteX1066" fmla="*/ 5526598 w 6569477"/>
              <a:gd name="connsiteY1066" fmla="*/ 6345645 h 6858000"/>
              <a:gd name="connsiteX1067" fmla="*/ 5505837 w 6569477"/>
              <a:gd name="connsiteY1067" fmla="*/ 6359491 h 6858000"/>
              <a:gd name="connsiteX1068" fmla="*/ 5422797 w 6569477"/>
              <a:gd name="connsiteY1068" fmla="*/ 6484116 h 6858000"/>
              <a:gd name="connsiteX1069" fmla="*/ 5408957 w 6569477"/>
              <a:gd name="connsiteY1069" fmla="*/ 6518733 h 6858000"/>
              <a:gd name="connsiteX1070" fmla="*/ 5173676 w 6569477"/>
              <a:gd name="connsiteY1070" fmla="*/ 6802601 h 6858000"/>
              <a:gd name="connsiteX1071" fmla="*/ 5153132 w 6569477"/>
              <a:gd name="connsiteY1071" fmla="*/ 6832134 h 6858000"/>
              <a:gd name="connsiteX1072" fmla="*/ 5136638 w 6569477"/>
              <a:gd name="connsiteY1072" fmla="*/ 6858000 h 6858000"/>
              <a:gd name="connsiteX1073" fmla="*/ 5106051 w 6569477"/>
              <a:gd name="connsiteY1073" fmla="*/ 6858000 h 6858000"/>
              <a:gd name="connsiteX1074" fmla="*/ 5127832 w 6569477"/>
              <a:gd name="connsiteY1074" fmla="*/ 6832026 h 6858000"/>
              <a:gd name="connsiteX1075" fmla="*/ 5208277 w 6569477"/>
              <a:gd name="connsiteY1075" fmla="*/ 6740288 h 6858000"/>
              <a:gd name="connsiteX1076" fmla="*/ 5208277 w 6569477"/>
              <a:gd name="connsiteY1076" fmla="*/ 6733364 h 6858000"/>
              <a:gd name="connsiteX1077" fmla="*/ 5201357 w 6569477"/>
              <a:gd name="connsiteY1077" fmla="*/ 6740288 h 6858000"/>
              <a:gd name="connsiteX1078" fmla="*/ 5180596 w 6569477"/>
              <a:gd name="connsiteY1078" fmla="*/ 6754136 h 6858000"/>
              <a:gd name="connsiteX1079" fmla="*/ 5187389 w 6569477"/>
              <a:gd name="connsiteY1079" fmla="*/ 6740544 h 6858000"/>
              <a:gd name="connsiteX1080" fmla="*/ 5194437 w 6569477"/>
              <a:gd name="connsiteY1080" fmla="*/ 6733364 h 6858000"/>
              <a:gd name="connsiteX1081" fmla="*/ 5187516 w 6569477"/>
              <a:gd name="connsiteY1081" fmla="*/ 6740288 h 6858000"/>
              <a:gd name="connsiteX1082" fmla="*/ 5187389 w 6569477"/>
              <a:gd name="connsiteY1082" fmla="*/ 6740544 h 6858000"/>
              <a:gd name="connsiteX1083" fmla="*/ 5098421 w 6569477"/>
              <a:gd name="connsiteY1083" fmla="*/ 6831161 h 6858000"/>
              <a:gd name="connsiteX1084" fmla="*/ 5074751 w 6569477"/>
              <a:gd name="connsiteY1084" fmla="*/ 6858000 h 6858000"/>
              <a:gd name="connsiteX1085" fmla="*/ 4627783 w 6569477"/>
              <a:gd name="connsiteY1085" fmla="*/ 6858000 h 6858000"/>
              <a:gd name="connsiteX1086" fmla="*/ 4759894 w 6569477"/>
              <a:gd name="connsiteY1086" fmla="*/ 6716663 h 6858000"/>
              <a:gd name="connsiteX1087" fmla="*/ 5986727 w 6569477"/>
              <a:gd name="connsiteY1087" fmla="*/ 3868735 h 6858000"/>
              <a:gd name="connsiteX1088" fmla="*/ 6003597 w 6569477"/>
              <a:gd name="connsiteY1088" fmla="*/ 3548178 h 6858000"/>
              <a:gd name="connsiteX1089" fmla="*/ 6012034 w 6569477"/>
              <a:gd name="connsiteY1089" fmla="*/ 3539742 h 6858000"/>
              <a:gd name="connsiteX1090" fmla="*/ 6012033 w 6569477"/>
              <a:gd name="connsiteY1090" fmla="*/ 3514433 h 6858000"/>
              <a:gd name="connsiteX1091" fmla="*/ 6003597 w 6569477"/>
              <a:gd name="connsiteY1091" fmla="*/ 3506001 h 6858000"/>
              <a:gd name="connsiteX1092" fmla="*/ 6003597 w 6569477"/>
              <a:gd name="connsiteY1092" fmla="*/ 3269799 h 6858000"/>
              <a:gd name="connsiteX1093" fmla="*/ 5952984 w 6569477"/>
              <a:gd name="connsiteY1093" fmla="*/ 2721484 h 6858000"/>
              <a:gd name="connsiteX1094" fmla="*/ 5404662 w 6569477"/>
              <a:gd name="connsiteY1094" fmla="*/ 1051221 h 6858000"/>
              <a:gd name="connsiteX1095" fmla="*/ 4873211 w 6569477"/>
              <a:gd name="connsiteY1095" fmla="*/ 224525 h 6858000"/>
              <a:gd name="connsiteX1096" fmla="*/ 4890083 w 6569477"/>
              <a:gd name="connsiteY1096" fmla="*/ 232961 h 6858000"/>
              <a:gd name="connsiteX1097" fmla="*/ 4797289 w 6569477"/>
              <a:gd name="connsiteY1097" fmla="*/ 114861 h 6858000"/>
              <a:gd name="connsiteX1098" fmla="*/ 4738239 w 6569477"/>
              <a:gd name="connsiteY1098" fmla="*/ 55811 h 6858000"/>
              <a:gd name="connsiteX1099" fmla="*/ 0 w 6569477"/>
              <a:gd name="connsiteY1099" fmla="*/ 0 h 6858000"/>
              <a:gd name="connsiteX1100" fmla="*/ 4229922 w 6569477"/>
              <a:gd name="connsiteY1100" fmla="*/ 0 h 6858000"/>
              <a:gd name="connsiteX1101" fmla="*/ 4372273 w 6569477"/>
              <a:gd name="connsiteY1101" fmla="*/ 157015 h 6858000"/>
              <a:gd name="connsiteX1102" fmla="*/ 4543809 w 6569477"/>
              <a:gd name="connsiteY1102" fmla="*/ 370769 h 6858000"/>
              <a:gd name="connsiteX1103" fmla="*/ 4849592 w 6569477"/>
              <a:gd name="connsiteY1103" fmla="*/ 843375 h 6858000"/>
              <a:gd name="connsiteX1104" fmla="*/ 4914877 w 6569477"/>
              <a:gd name="connsiteY1104" fmla="*/ 967066 h 6858000"/>
              <a:gd name="connsiteX1105" fmla="*/ 4925933 w 6569477"/>
              <a:gd name="connsiteY1105" fmla="*/ 979122 h 6858000"/>
              <a:gd name="connsiteX1106" fmla="*/ 4982878 w 6569477"/>
              <a:gd name="connsiteY1106" fmla="*/ 1068093 h 6858000"/>
              <a:gd name="connsiteX1107" fmla="*/ 4982876 w 6569477"/>
              <a:gd name="connsiteY1107" fmla="*/ 1076527 h 6858000"/>
              <a:gd name="connsiteX1108" fmla="*/ 4982876 w 6569477"/>
              <a:gd name="connsiteY1108" fmla="*/ 1084962 h 6858000"/>
              <a:gd name="connsiteX1109" fmla="*/ 4991312 w 6569477"/>
              <a:gd name="connsiteY1109" fmla="*/ 1084964 h 6858000"/>
              <a:gd name="connsiteX1110" fmla="*/ 5008183 w 6569477"/>
              <a:gd name="connsiteY1110" fmla="*/ 1127139 h 6858000"/>
              <a:gd name="connsiteX1111" fmla="*/ 5008183 w 6569477"/>
              <a:gd name="connsiteY1111" fmla="*/ 1135577 h 6858000"/>
              <a:gd name="connsiteX1112" fmla="*/ 5016618 w 6569477"/>
              <a:gd name="connsiteY1112" fmla="*/ 1144015 h 6858000"/>
              <a:gd name="connsiteX1113" fmla="*/ 5016619 w 6569477"/>
              <a:gd name="connsiteY1113" fmla="*/ 1135576 h 6858000"/>
              <a:gd name="connsiteX1114" fmla="*/ 5075670 w 6569477"/>
              <a:gd name="connsiteY1114" fmla="*/ 1228369 h 6858000"/>
              <a:gd name="connsiteX1115" fmla="*/ 5067232 w 6569477"/>
              <a:gd name="connsiteY1115" fmla="*/ 1228371 h 6858000"/>
              <a:gd name="connsiteX1116" fmla="*/ 5067232 w 6569477"/>
              <a:gd name="connsiteY1116" fmla="*/ 1236805 h 6858000"/>
              <a:gd name="connsiteX1117" fmla="*/ 5075669 w 6569477"/>
              <a:gd name="connsiteY1117" fmla="*/ 1245241 h 6858000"/>
              <a:gd name="connsiteX1118" fmla="*/ 5084105 w 6569477"/>
              <a:gd name="connsiteY1118" fmla="*/ 1245241 h 6858000"/>
              <a:gd name="connsiteX1119" fmla="*/ 5084107 w 6569477"/>
              <a:gd name="connsiteY1119" fmla="*/ 1253677 h 6858000"/>
              <a:gd name="connsiteX1120" fmla="*/ 5100976 w 6569477"/>
              <a:gd name="connsiteY1120" fmla="*/ 1304291 h 6858000"/>
              <a:gd name="connsiteX1121" fmla="*/ 5117847 w 6569477"/>
              <a:gd name="connsiteY1121" fmla="*/ 1312726 h 6858000"/>
              <a:gd name="connsiteX1122" fmla="*/ 5126282 w 6569477"/>
              <a:gd name="connsiteY1122" fmla="*/ 1329598 h 6858000"/>
              <a:gd name="connsiteX1123" fmla="*/ 5117847 w 6569477"/>
              <a:gd name="connsiteY1123" fmla="*/ 1338033 h 6858000"/>
              <a:gd name="connsiteX1124" fmla="*/ 5126283 w 6569477"/>
              <a:gd name="connsiteY1124" fmla="*/ 1346469 h 6858000"/>
              <a:gd name="connsiteX1125" fmla="*/ 5134719 w 6569477"/>
              <a:gd name="connsiteY1125" fmla="*/ 1354905 h 6858000"/>
              <a:gd name="connsiteX1126" fmla="*/ 5176898 w 6569477"/>
              <a:gd name="connsiteY1126" fmla="*/ 1430824 h 6858000"/>
              <a:gd name="connsiteX1127" fmla="*/ 5168461 w 6569477"/>
              <a:gd name="connsiteY1127" fmla="*/ 1397082 h 6858000"/>
              <a:gd name="connsiteX1128" fmla="*/ 5143155 w 6569477"/>
              <a:gd name="connsiteY1128" fmla="*/ 1363341 h 6858000"/>
              <a:gd name="connsiteX1129" fmla="*/ 5143154 w 6569477"/>
              <a:gd name="connsiteY1129" fmla="*/ 1354903 h 6858000"/>
              <a:gd name="connsiteX1130" fmla="*/ 5143155 w 6569477"/>
              <a:gd name="connsiteY1130" fmla="*/ 1346469 h 6858000"/>
              <a:gd name="connsiteX1131" fmla="*/ 5134719 w 6569477"/>
              <a:gd name="connsiteY1131" fmla="*/ 1329598 h 6858000"/>
              <a:gd name="connsiteX1132" fmla="*/ 5092539 w 6569477"/>
              <a:gd name="connsiteY1132" fmla="*/ 1262112 h 6858000"/>
              <a:gd name="connsiteX1133" fmla="*/ 5092540 w 6569477"/>
              <a:gd name="connsiteY1133" fmla="*/ 1245241 h 6858000"/>
              <a:gd name="connsiteX1134" fmla="*/ 5092539 w 6569477"/>
              <a:gd name="connsiteY1134" fmla="*/ 1236803 h 6858000"/>
              <a:gd name="connsiteX1135" fmla="*/ 5092539 w 6569477"/>
              <a:gd name="connsiteY1135" fmla="*/ 1219933 h 6858000"/>
              <a:gd name="connsiteX1136" fmla="*/ 5084107 w 6569477"/>
              <a:gd name="connsiteY1136" fmla="*/ 1219935 h 6858000"/>
              <a:gd name="connsiteX1137" fmla="*/ 5075668 w 6569477"/>
              <a:gd name="connsiteY1137" fmla="*/ 1219935 h 6858000"/>
              <a:gd name="connsiteX1138" fmla="*/ 5050362 w 6569477"/>
              <a:gd name="connsiteY1138" fmla="*/ 1186189 h 6858000"/>
              <a:gd name="connsiteX1139" fmla="*/ 5025055 w 6569477"/>
              <a:gd name="connsiteY1139" fmla="*/ 1135578 h 6858000"/>
              <a:gd name="connsiteX1140" fmla="*/ 5025054 w 6569477"/>
              <a:gd name="connsiteY1140" fmla="*/ 1127141 h 6858000"/>
              <a:gd name="connsiteX1141" fmla="*/ 5025055 w 6569477"/>
              <a:gd name="connsiteY1141" fmla="*/ 1118707 h 6858000"/>
              <a:gd name="connsiteX1142" fmla="*/ 5009238 w 6569477"/>
              <a:gd name="connsiteY1142" fmla="*/ 1101833 h 6858000"/>
              <a:gd name="connsiteX1143" fmla="*/ 5004170 w 6569477"/>
              <a:gd name="connsiteY1143" fmla="*/ 1092826 h 6858000"/>
              <a:gd name="connsiteX1144" fmla="*/ 5008183 w 6569477"/>
              <a:gd name="connsiteY1144" fmla="*/ 1093400 h 6858000"/>
              <a:gd name="connsiteX1145" fmla="*/ 5008182 w 6569477"/>
              <a:gd name="connsiteY1145" fmla="*/ 1084964 h 6858000"/>
              <a:gd name="connsiteX1146" fmla="*/ 4999746 w 6569477"/>
              <a:gd name="connsiteY1146" fmla="*/ 1076527 h 6858000"/>
              <a:gd name="connsiteX1147" fmla="*/ 4991312 w 6569477"/>
              <a:gd name="connsiteY1147" fmla="*/ 1068091 h 6858000"/>
              <a:gd name="connsiteX1148" fmla="*/ 4982876 w 6569477"/>
              <a:gd name="connsiteY1148" fmla="*/ 1042786 h 6858000"/>
              <a:gd name="connsiteX1149" fmla="*/ 4966004 w 6569477"/>
              <a:gd name="connsiteY1149" fmla="*/ 1025912 h 6858000"/>
              <a:gd name="connsiteX1150" fmla="*/ 4982876 w 6569477"/>
              <a:gd name="connsiteY1150" fmla="*/ 1034349 h 6858000"/>
              <a:gd name="connsiteX1151" fmla="*/ 4957571 w 6569477"/>
              <a:gd name="connsiteY1151" fmla="*/ 1009043 h 6858000"/>
              <a:gd name="connsiteX1152" fmla="*/ 4932262 w 6569477"/>
              <a:gd name="connsiteY1152" fmla="*/ 966864 h 6858000"/>
              <a:gd name="connsiteX1153" fmla="*/ 4957569 w 6569477"/>
              <a:gd name="connsiteY1153" fmla="*/ 966864 h 6858000"/>
              <a:gd name="connsiteX1154" fmla="*/ 4923825 w 6569477"/>
              <a:gd name="connsiteY1154" fmla="*/ 933123 h 6858000"/>
              <a:gd name="connsiteX1155" fmla="*/ 4932261 w 6569477"/>
              <a:gd name="connsiteY1155" fmla="*/ 933122 h 6858000"/>
              <a:gd name="connsiteX1156" fmla="*/ 4932262 w 6569477"/>
              <a:gd name="connsiteY1156" fmla="*/ 924686 h 6858000"/>
              <a:gd name="connsiteX1157" fmla="*/ 4923825 w 6569477"/>
              <a:gd name="connsiteY1157" fmla="*/ 916250 h 6858000"/>
              <a:gd name="connsiteX1158" fmla="*/ 4898518 w 6569477"/>
              <a:gd name="connsiteY1158" fmla="*/ 890943 h 6858000"/>
              <a:gd name="connsiteX1159" fmla="*/ 4890083 w 6569477"/>
              <a:gd name="connsiteY1159" fmla="*/ 874073 h 6858000"/>
              <a:gd name="connsiteX1160" fmla="*/ 4881646 w 6569477"/>
              <a:gd name="connsiteY1160" fmla="*/ 865638 h 6858000"/>
              <a:gd name="connsiteX1161" fmla="*/ 4881647 w 6569477"/>
              <a:gd name="connsiteY1161" fmla="*/ 874073 h 6858000"/>
              <a:gd name="connsiteX1162" fmla="*/ 4881647 w 6569477"/>
              <a:gd name="connsiteY1162" fmla="*/ 882507 h 6858000"/>
              <a:gd name="connsiteX1163" fmla="*/ 4839470 w 6569477"/>
              <a:gd name="connsiteY1163" fmla="*/ 815023 h 6858000"/>
              <a:gd name="connsiteX1164" fmla="*/ 4864776 w 6569477"/>
              <a:gd name="connsiteY1164" fmla="*/ 823459 h 6858000"/>
              <a:gd name="connsiteX1165" fmla="*/ 4814160 w 6569477"/>
              <a:gd name="connsiteY1165" fmla="*/ 772843 h 6858000"/>
              <a:gd name="connsiteX1166" fmla="*/ 4771982 w 6569477"/>
              <a:gd name="connsiteY1166" fmla="*/ 705360 h 6858000"/>
              <a:gd name="connsiteX1167" fmla="*/ 4780419 w 6569477"/>
              <a:gd name="connsiteY1167" fmla="*/ 713795 h 6858000"/>
              <a:gd name="connsiteX1168" fmla="*/ 4788853 w 6569477"/>
              <a:gd name="connsiteY1168" fmla="*/ 713795 h 6858000"/>
              <a:gd name="connsiteX1169" fmla="*/ 4797292 w 6569477"/>
              <a:gd name="connsiteY1169" fmla="*/ 713795 h 6858000"/>
              <a:gd name="connsiteX1170" fmla="*/ 4788854 w 6569477"/>
              <a:gd name="connsiteY1170" fmla="*/ 696923 h 6858000"/>
              <a:gd name="connsiteX1171" fmla="*/ 4797290 w 6569477"/>
              <a:gd name="connsiteY1171" fmla="*/ 696923 h 6858000"/>
              <a:gd name="connsiteX1172" fmla="*/ 4805728 w 6569477"/>
              <a:gd name="connsiteY1172" fmla="*/ 705359 h 6858000"/>
              <a:gd name="connsiteX1173" fmla="*/ 4805726 w 6569477"/>
              <a:gd name="connsiteY1173" fmla="*/ 713795 h 6858000"/>
              <a:gd name="connsiteX1174" fmla="*/ 4814160 w 6569477"/>
              <a:gd name="connsiteY1174" fmla="*/ 722229 h 6858000"/>
              <a:gd name="connsiteX1175" fmla="*/ 4822596 w 6569477"/>
              <a:gd name="connsiteY1175" fmla="*/ 730666 h 6858000"/>
              <a:gd name="connsiteX1176" fmla="*/ 4991311 w 6569477"/>
              <a:gd name="connsiteY1176" fmla="*/ 1000607 h 6858000"/>
              <a:gd name="connsiteX1177" fmla="*/ 4991312 w 6569477"/>
              <a:gd name="connsiteY1177" fmla="*/ 1009043 h 6858000"/>
              <a:gd name="connsiteX1178" fmla="*/ 4999746 w 6569477"/>
              <a:gd name="connsiteY1178" fmla="*/ 1017476 h 6858000"/>
              <a:gd name="connsiteX1179" fmla="*/ 5033490 w 6569477"/>
              <a:gd name="connsiteY1179" fmla="*/ 1068093 h 6858000"/>
              <a:gd name="connsiteX1180" fmla="*/ 5041925 w 6569477"/>
              <a:gd name="connsiteY1180" fmla="*/ 1093401 h 6858000"/>
              <a:gd name="connsiteX1181" fmla="*/ 5050362 w 6569477"/>
              <a:gd name="connsiteY1181" fmla="*/ 1101835 h 6858000"/>
              <a:gd name="connsiteX1182" fmla="*/ 5092540 w 6569477"/>
              <a:gd name="connsiteY1182" fmla="*/ 1160885 h 6858000"/>
              <a:gd name="connsiteX1183" fmla="*/ 5100975 w 6569477"/>
              <a:gd name="connsiteY1183" fmla="*/ 1169321 h 6858000"/>
              <a:gd name="connsiteX1184" fmla="*/ 5100976 w 6569477"/>
              <a:gd name="connsiteY1184" fmla="*/ 1194627 h 6858000"/>
              <a:gd name="connsiteX1185" fmla="*/ 5143155 w 6569477"/>
              <a:gd name="connsiteY1185" fmla="*/ 1253676 h 6858000"/>
              <a:gd name="connsiteX1186" fmla="*/ 5151590 w 6569477"/>
              <a:gd name="connsiteY1186" fmla="*/ 1262112 h 6858000"/>
              <a:gd name="connsiteX1187" fmla="*/ 5151590 w 6569477"/>
              <a:gd name="connsiteY1187" fmla="*/ 1270548 h 6858000"/>
              <a:gd name="connsiteX1188" fmla="*/ 5261254 w 6569477"/>
              <a:gd name="connsiteY1188" fmla="*/ 1506748 h 6858000"/>
              <a:gd name="connsiteX1189" fmla="*/ 5278126 w 6569477"/>
              <a:gd name="connsiteY1189" fmla="*/ 1532055 h 6858000"/>
              <a:gd name="connsiteX1190" fmla="*/ 5278128 w 6569477"/>
              <a:gd name="connsiteY1190" fmla="*/ 1557362 h 6858000"/>
              <a:gd name="connsiteX1191" fmla="*/ 5294998 w 6569477"/>
              <a:gd name="connsiteY1191" fmla="*/ 1557362 h 6858000"/>
              <a:gd name="connsiteX1192" fmla="*/ 5303433 w 6569477"/>
              <a:gd name="connsiteY1192" fmla="*/ 1574233 h 6858000"/>
              <a:gd name="connsiteX1193" fmla="*/ 5345614 w 6569477"/>
              <a:gd name="connsiteY1193" fmla="*/ 1692332 h 6858000"/>
              <a:gd name="connsiteX1194" fmla="*/ 5345612 w 6569477"/>
              <a:gd name="connsiteY1194" fmla="*/ 1700767 h 6858000"/>
              <a:gd name="connsiteX1195" fmla="*/ 5345612 w 6569477"/>
              <a:gd name="connsiteY1195" fmla="*/ 1717637 h 6858000"/>
              <a:gd name="connsiteX1196" fmla="*/ 5354048 w 6569477"/>
              <a:gd name="connsiteY1196" fmla="*/ 1717639 h 6858000"/>
              <a:gd name="connsiteX1197" fmla="*/ 5413098 w 6569477"/>
              <a:gd name="connsiteY1197" fmla="*/ 1844173 h 6858000"/>
              <a:gd name="connsiteX1198" fmla="*/ 5480584 w 6569477"/>
              <a:gd name="connsiteY1198" fmla="*/ 2012887 h 6858000"/>
              <a:gd name="connsiteX1199" fmla="*/ 5514328 w 6569477"/>
              <a:gd name="connsiteY1199" fmla="*/ 2105680 h 6858000"/>
              <a:gd name="connsiteX1200" fmla="*/ 5514328 w 6569477"/>
              <a:gd name="connsiteY1200" fmla="*/ 2114117 h 6858000"/>
              <a:gd name="connsiteX1201" fmla="*/ 5514327 w 6569477"/>
              <a:gd name="connsiteY1201" fmla="*/ 2122551 h 6858000"/>
              <a:gd name="connsiteX1202" fmla="*/ 5514328 w 6569477"/>
              <a:gd name="connsiteY1202" fmla="*/ 2130987 h 6858000"/>
              <a:gd name="connsiteX1203" fmla="*/ 5522762 w 6569477"/>
              <a:gd name="connsiteY1203" fmla="*/ 2130987 h 6858000"/>
              <a:gd name="connsiteX1204" fmla="*/ 5539633 w 6569477"/>
              <a:gd name="connsiteY1204" fmla="*/ 2139424 h 6858000"/>
              <a:gd name="connsiteX1205" fmla="*/ 5556503 w 6569477"/>
              <a:gd name="connsiteY1205" fmla="*/ 2198472 h 6858000"/>
              <a:gd name="connsiteX1206" fmla="*/ 5573376 w 6569477"/>
              <a:gd name="connsiteY1206" fmla="*/ 2215344 h 6858000"/>
              <a:gd name="connsiteX1207" fmla="*/ 5531197 w 6569477"/>
              <a:gd name="connsiteY1207" fmla="*/ 2114117 h 6858000"/>
              <a:gd name="connsiteX1208" fmla="*/ 5531198 w 6569477"/>
              <a:gd name="connsiteY1208" fmla="*/ 2097245 h 6858000"/>
              <a:gd name="connsiteX1209" fmla="*/ 5522762 w 6569477"/>
              <a:gd name="connsiteY1209" fmla="*/ 2088808 h 6858000"/>
              <a:gd name="connsiteX1210" fmla="*/ 5480583 w 6569477"/>
              <a:gd name="connsiteY1210" fmla="*/ 1953837 h 6858000"/>
              <a:gd name="connsiteX1211" fmla="*/ 5362484 w 6569477"/>
              <a:gd name="connsiteY1211" fmla="*/ 1641717 h 6858000"/>
              <a:gd name="connsiteX1212" fmla="*/ 5235948 w 6569477"/>
              <a:gd name="connsiteY1212" fmla="*/ 1346470 h 6858000"/>
              <a:gd name="connsiteX1213" fmla="*/ 5210643 w 6569477"/>
              <a:gd name="connsiteY1213" fmla="*/ 1304291 h 6858000"/>
              <a:gd name="connsiteX1214" fmla="*/ 5109412 w 6569477"/>
              <a:gd name="connsiteY1214" fmla="*/ 1093400 h 6858000"/>
              <a:gd name="connsiteX1215" fmla="*/ 5067234 w 6569477"/>
              <a:gd name="connsiteY1215" fmla="*/ 1025914 h 6858000"/>
              <a:gd name="connsiteX1216" fmla="*/ 4974440 w 6569477"/>
              <a:gd name="connsiteY1216" fmla="*/ 882507 h 6858000"/>
              <a:gd name="connsiteX1217" fmla="*/ 4814162 w 6569477"/>
              <a:gd name="connsiteY1217" fmla="*/ 637873 h 6858000"/>
              <a:gd name="connsiteX1218" fmla="*/ 4771983 w 6569477"/>
              <a:gd name="connsiteY1218" fmla="*/ 595695 h 6858000"/>
              <a:gd name="connsiteX1219" fmla="*/ 4729804 w 6569477"/>
              <a:gd name="connsiteY1219" fmla="*/ 519774 h 6858000"/>
              <a:gd name="connsiteX1220" fmla="*/ 4712933 w 6569477"/>
              <a:gd name="connsiteY1220" fmla="*/ 511338 h 6858000"/>
              <a:gd name="connsiteX1221" fmla="*/ 4628576 w 6569477"/>
              <a:gd name="connsiteY1221" fmla="*/ 393238 h 6858000"/>
              <a:gd name="connsiteX1222" fmla="*/ 4594833 w 6569477"/>
              <a:gd name="connsiteY1222" fmla="*/ 376368 h 6858000"/>
              <a:gd name="connsiteX1223" fmla="*/ 4577960 w 6569477"/>
              <a:gd name="connsiteY1223" fmla="*/ 342623 h 6858000"/>
              <a:gd name="connsiteX1224" fmla="*/ 4324890 w 6569477"/>
              <a:gd name="connsiteY1224" fmla="*/ 72683 h 6858000"/>
              <a:gd name="connsiteX1225" fmla="*/ 4273221 w 6569477"/>
              <a:gd name="connsiteY1225" fmla="*/ 16797 h 6858000"/>
              <a:gd name="connsiteX1226" fmla="*/ 4257562 w 6569477"/>
              <a:gd name="connsiteY1226" fmla="*/ 0 h 6858000"/>
              <a:gd name="connsiteX1227" fmla="*/ 4303981 w 6569477"/>
              <a:gd name="connsiteY1227" fmla="*/ 0 h 6858000"/>
              <a:gd name="connsiteX1228" fmla="*/ 4319485 w 6569477"/>
              <a:gd name="connsiteY1228" fmla="*/ 14161 h 6858000"/>
              <a:gd name="connsiteX1229" fmla="*/ 4341761 w 6569477"/>
              <a:gd name="connsiteY1229" fmla="*/ 38940 h 6858000"/>
              <a:gd name="connsiteX1230" fmla="*/ 4333323 w 6569477"/>
              <a:gd name="connsiteY1230" fmla="*/ 38940 h 6858000"/>
              <a:gd name="connsiteX1231" fmla="*/ 4341761 w 6569477"/>
              <a:gd name="connsiteY1231" fmla="*/ 47377 h 6858000"/>
              <a:gd name="connsiteX1232" fmla="*/ 4316454 w 6569477"/>
              <a:gd name="connsiteY1232" fmla="*/ 38940 h 6858000"/>
              <a:gd name="connsiteX1233" fmla="*/ 4358630 w 6569477"/>
              <a:gd name="connsiteY1233" fmla="*/ 64247 h 6858000"/>
              <a:gd name="connsiteX1234" fmla="*/ 4367067 w 6569477"/>
              <a:gd name="connsiteY1234" fmla="*/ 81121 h 6858000"/>
              <a:gd name="connsiteX1235" fmla="*/ 4375504 w 6569477"/>
              <a:gd name="connsiteY1235" fmla="*/ 89556 h 6858000"/>
              <a:gd name="connsiteX1236" fmla="*/ 4383940 w 6569477"/>
              <a:gd name="connsiteY1236" fmla="*/ 81120 h 6858000"/>
              <a:gd name="connsiteX1237" fmla="*/ 4434553 w 6569477"/>
              <a:gd name="connsiteY1237" fmla="*/ 131733 h 6858000"/>
              <a:gd name="connsiteX1238" fmla="*/ 4442990 w 6569477"/>
              <a:gd name="connsiteY1238" fmla="*/ 140168 h 6858000"/>
              <a:gd name="connsiteX1239" fmla="*/ 4451426 w 6569477"/>
              <a:gd name="connsiteY1239" fmla="*/ 140168 h 6858000"/>
              <a:gd name="connsiteX1240" fmla="*/ 4611704 w 6569477"/>
              <a:gd name="connsiteY1240" fmla="*/ 300447 h 6858000"/>
              <a:gd name="connsiteX1241" fmla="*/ 4620140 w 6569477"/>
              <a:gd name="connsiteY1241" fmla="*/ 325755 h 6858000"/>
              <a:gd name="connsiteX1242" fmla="*/ 4637011 w 6569477"/>
              <a:gd name="connsiteY1242" fmla="*/ 334188 h 6858000"/>
              <a:gd name="connsiteX1243" fmla="*/ 4755110 w 6569477"/>
              <a:gd name="connsiteY1243" fmla="*/ 477595 h 6858000"/>
              <a:gd name="connsiteX1244" fmla="*/ 4873211 w 6569477"/>
              <a:gd name="connsiteY1244" fmla="*/ 629438 h 6858000"/>
              <a:gd name="connsiteX1245" fmla="*/ 4881646 w 6569477"/>
              <a:gd name="connsiteY1245" fmla="*/ 654745 h 6858000"/>
              <a:gd name="connsiteX1246" fmla="*/ 4890082 w 6569477"/>
              <a:gd name="connsiteY1246" fmla="*/ 646309 h 6858000"/>
              <a:gd name="connsiteX1247" fmla="*/ 4949133 w 6569477"/>
              <a:gd name="connsiteY1247" fmla="*/ 739102 h 6858000"/>
              <a:gd name="connsiteX1248" fmla="*/ 4991312 w 6569477"/>
              <a:gd name="connsiteY1248" fmla="*/ 798150 h 6858000"/>
              <a:gd name="connsiteX1249" fmla="*/ 5058797 w 6569477"/>
              <a:gd name="connsiteY1249" fmla="*/ 899380 h 6858000"/>
              <a:gd name="connsiteX1250" fmla="*/ 5143155 w 6569477"/>
              <a:gd name="connsiteY1250" fmla="*/ 1034350 h 6858000"/>
              <a:gd name="connsiteX1251" fmla="*/ 5143154 w 6569477"/>
              <a:gd name="connsiteY1251" fmla="*/ 1051222 h 6858000"/>
              <a:gd name="connsiteX1252" fmla="*/ 5227512 w 6569477"/>
              <a:gd name="connsiteY1252" fmla="*/ 1203064 h 6858000"/>
              <a:gd name="connsiteX1253" fmla="*/ 5244383 w 6569477"/>
              <a:gd name="connsiteY1253" fmla="*/ 1219935 h 6858000"/>
              <a:gd name="connsiteX1254" fmla="*/ 5278126 w 6569477"/>
              <a:gd name="connsiteY1254" fmla="*/ 1295855 h 6858000"/>
              <a:gd name="connsiteX1255" fmla="*/ 5311869 w 6569477"/>
              <a:gd name="connsiteY1255" fmla="*/ 1338033 h 6858000"/>
              <a:gd name="connsiteX1256" fmla="*/ 5379354 w 6569477"/>
              <a:gd name="connsiteY1256" fmla="*/ 1523620 h 6858000"/>
              <a:gd name="connsiteX1257" fmla="*/ 5480584 w 6569477"/>
              <a:gd name="connsiteY1257" fmla="*/ 1768253 h 6858000"/>
              <a:gd name="connsiteX1258" fmla="*/ 5514328 w 6569477"/>
              <a:gd name="connsiteY1258" fmla="*/ 1835738 h 6858000"/>
              <a:gd name="connsiteX1259" fmla="*/ 5505890 w 6569477"/>
              <a:gd name="connsiteY1259" fmla="*/ 1827301 h 6858000"/>
              <a:gd name="connsiteX1260" fmla="*/ 5539634 w 6569477"/>
              <a:gd name="connsiteY1260" fmla="*/ 1920094 h 6858000"/>
              <a:gd name="connsiteX1261" fmla="*/ 5539634 w 6569477"/>
              <a:gd name="connsiteY1261" fmla="*/ 1945401 h 6858000"/>
              <a:gd name="connsiteX1262" fmla="*/ 5623989 w 6569477"/>
              <a:gd name="connsiteY1262" fmla="*/ 2215343 h 6858000"/>
              <a:gd name="connsiteX1263" fmla="*/ 5615554 w 6569477"/>
              <a:gd name="connsiteY1263" fmla="*/ 2215342 h 6858000"/>
              <a:gd name="connsiteX1264" fmla="*/ 5615555 w 6569477"/>
              <a:gd name="connsiteY1264" fmla="*/ 2223779 h 6858000"/>
              <a:gd name="connsiteX1265" fmla="*/ 5623988 w 6569477"/>
              <a:gd name="connsiteY1265" fmla="*/ 2232216 h 6858000"/>
              <a:gd name="connsiteX1266" fmla="*/ 5649298 w 6569477"/>
              <a:gd name="connsiteY1266" fmla="*/ 2325008 h 6858000"/>
              <a:gd name="connsiteX1267" fmla="*/ 5649298 w 6569477"/>
              <a:gd name="connsiteY1267" fmla="*/ 2333444 h 6858000"/>
              <a:gd name="connsiteX1268" fmla="*/ 5649298 w 6569477"/>
              <a:gd name="connsiteY1268" fmla="*/ 2341878 h 6858000"/>
              <a:gd name="connsiteX1269" fmla="*/ 5657733 w 6569477"/>
              <a:gd name="connsiteY1269" fmla="*/ 2341879 h 6858000"/>
              <a:gd name="connsiteX1270" fmla="*/ 5657733 w 6569477"/>
              <a:gd name="connsiteY1270" fmla="*/ 2333443 h 6858000"/>
              <a:gd name="connsiteX1271" fmla="*/ 5666169 w 6569477"/>
              <a:gd name="connsiteY1271" fmla="*/ 2367185 h 6858000"/>
              <a:gd name="connsiteX1272" fmla="*/ 5683040 w 6569477"/>
              <a:gd name="connsiteY1272" fmla="*/ 2367183 h 6858000"/>
              <a:gd name="connsiteX1273" fmla="*/ 5674605 w 6569477"/>
              <a:gd name="connsiteY1273" fmla="*/ 2341878 h 6858000"/>
              <a:gd name="connsiteX1274" fmla="*/ 5683040 w 6569477"/>
              <a:gd name="connsiteY1274" fmla="*/ 2341879 h 6858000"/>
              <a:gd name="connsiteX1275" fmla="*/ 5649298 w 6569477"/>
              <a:gd name="connsiteY1275" fmla="*/ 2274394 h 6858000"/>
              <a:gd name="connsiteX1276" fmla="*/ 5649298 w 6569477"/>
              <a:gd name="connsiteY1276" fmla="*/ 2257524 h 6858000"/>
              <a:gd name="connsiteX1277" fmla="*/ 5649298 w 6569477"/>
              <a:gd name="connsiteY1277" fmla="*/ 2249087 h 6858000"/>
              <a:gd name="connsiteX1278" fmla="*/ 5649297 w 6569477"/>
              <a:gd name="connsiteY1278" fmla="*/ 2240649 h 6858000"/>
              <a:gd name="connsiteX1279" fmla="*/ 5640860 w 6569477"/>
              <a:gd name="connsiteY1279" fmla="*/ 2240651 h 6858000"/>
              <a:gd name="connsiteX1280" fmla="*/ 5640862 w 6569477"/>
              <a:gd name="connsiteY1280" fmla="*/ 2223779 h 6858000"/>
              <a:gd name="connsiteX1281" fmla="*/ 5657734 w 6569477"/>
              <a:gd name="connsiteY1281" fmla="*/ 2232217 h 6858000"/>
              <a:gd name="connsiteX1282" fmla="*/ 5649298 w 6569477"/>
              <a:gd name="connsiteY1282" fmla="*/ 2206908 h 6858000"/>
              <a:gd name="connsiteX1283" fmla="*/ 5649298 w 6569477"/>
              <a:gd name="connsiteY1283" fmla="*/ 2198470 h 6858000"/>
              <a:gd name="connsiteX1284" fmla="*/ 5649297 w 6569477"/>
              <a:gd name="connsiteY1284" fmla="*/ 2190035 h 6858000"/>
              <a:gd name="connsiteX1285" fmla="*/ 5649298 w 6569477"/>
              <a:gd name="connsiteY1285" fmla="*/ 2181601 h 6858000"/>
              <a:gd name="connsiteX1286" fmla="*/ 5640859 w 6569477"/>
              <a:gd name="connsiteY1286" fmla="*/ 2147859 h 6858000"/>
              <a:gd name="connsiteX1287" fmla="*/ 5632426 w 6569477"/>
              <a:gd name="connsiteY1287" fmla="*/ 2139423 h 6858000"/>
              <a:gd name="connsiteX1288" fmla="*/ 5607121 w 6569477"/>
              <a:gd name="connsiteY1288" fmla="*/ 2055067 h 6858000"/>
              <a:gd name="connsiteX1289" fmla="*/ 5607118 w 6569477"/>
              <a:gd name="connsiteY1289" fmla="*/ 2038194 h 6858000"/>
              <a:gd name="connsiteX1290" fmla="*/ 5598684 w 6569477"/>
              <a:gd name="connsiteY1290" fmla="*/ 2038192 h 6858000"/>
              <a:gd name="connsiteX1291" fmla="*/ 5573377 w 6569477"/>
              <a:gd name="connsiteY1291" fmla="*/ 1962273 h 6858000"/>
              <a:gd name="connsiteX1292" fmla="*/ 5564941 w 6569477"/>
              <a:gd name="connsiteY1292" fmla="*/ 1962273 h 6858000"/>
              <a:gd name="connsiteX1293" fmla="*/ 5564941 w 6569477"/>
              <a:gd name="connsiteY1293" fmla="*/ 1953837 h 6858000"/>
              <a:gd name="connsiteX1294" fmla="*/ 5573376 w 6569477"/>
              <a:gd name="connsiteY1294" fmla="*/ 1953838 h 6858000"/>
              <a:gd name="connsiteX1295" fmla="*/ 5573377 w 6569477"/>
              <a:gd name="connsiteY1295" fmla="*/ 1945401 h 6858000"/>
              <a:gd name="connsiteX1296" fmla="*/ 5564941 w 6569477"/>
              <a:gd name="connsiteY1296" fmla="*/ 1936967 h 6858000"/>
              <a:gd name="connsiteX1297" fmla="*/ 5489019 w 6569477"/>
              <a:gd name="connsiteY1297" fmla="*/ 1700769 h 6858000"/>
              <a:gd name="connsiteX1298" fmla="*/ 5472148 w 6569477"/>
              <a:gd name="connsiteY1298" fmla="*/ 1633282 h 6858000"/>
              <a:gd name="connsiteX1299" fmla="*/ 5446841 w 6569477"/>
              <a:gd name="connsiteY1299" fmla="*/ 1591103 h 6858000"/>
              <a:gd name="connsiteX1300" fmla="*/ 5413098 w 6569477"/>
              <a:gd name="connsiteY1300" fmla="*/ 1523619 h 6858000"/>
              <a:gd name="connsiteX1301" fmla="*/ 5176900 w 6569477"/>
              <a:gd name="connsiteY1301" fmla="*/ 1034350 h 6858000"/>
              <a:gd name="connsiteX1302" fmla="*/ 5185333 w 6569477"/>
              <a:gd name="connsiteY1302" fmla="*/ 1017477 h 6858000"/>
              <a:gd name="connsiteX1303" fmla="*/ 5185335 w 6569477"/>
              <a:gd name="connsiteY1303" fmla="*/ 1025912 h 6858000"/>
              <a:gd name="connsiteX1304" fmla="*/ 5193769 w 6569477"/>
              <a:gd name="connsiteY1304" fmla="*/ 1025914 h 6858000"/>
              <a:gd name="connsiteX1305" fmla="*/ 5185332 w 6569477"/>
              <a:gd name="connsiteY1305" fmla="*/ 1009044 h 6858000"/>
              <a:gd name="connsiteX1306" fmla="*/ 5185332 w 6569477"/>
              <a:gd name="connsiteY1306" fmla="*/ 983737 h 6858000"/>
              <a:gd name="connsiteX1307" fmla="*/ 5151590 w 6569477"/>
              <a:gd name="connsiteY1307" fmla="*/ 958427 h 6858000"/>
              <a:gd name="connsiteX1308" fmla="*/ 5151589 w 6569477"/>
              <a:gd name="connsiteY1308" fmla="*/ 949995 h 6858000"/>
              <a:gd name="connsiteX1309" fmla="*/ 5143155 w 6569477"/>
              <a:gd name="connsiteY1309" fmla="*/ 941557 h 6858000"/>
              <a:gd name="connsiteX1310" fmla="*/ 5143155 w 6569477"/>
              <a:gd name="connsiteY1310" fmla="*/ 933122 h 6858000"/>
              <a:gd name="connsiteX1311" fmla="*/ 5134718 w 6569477"/>
              <a:gd name="connsiteY1311" fmla="*/ 933123 h 6858000"/>
              <a:gd name="connsiteX1312" fmla="*/ 5126283 w 6569477"/>
              <a:gd name="connsiteY1312" fmla="*/ 916250 h 6858000"/>
              <a:gd name="connsiteX1313" fmla="*/ 5109414 w 6569477"/>
              <a:gd name="connsiteY1313" fmla="*/ 874074 h 6858000"/>
              <a:gd name="connsiteX1314" fmla="*/ 5117847 w 6569477"/>
              <a:gd name="connsiteY1314" fmla="*/ 874073 h 6858000"/>
              <a:gd name="connsiteX1315" fmla="*/ 5126285 w 6569477"/>
              <a:gd name="connsiteY1315" fmla="*/ 882507 h 6858000"/>
              <a:gd name="connsiteX1316" fmla="*/ 5117848 w 6569477"/>
              <a:gd name="connsiteY1316" fmla="*/ 865636 h 6858000"/>
              <a:gd name="connsiteX1317" fmla="*/ 5109412 w 6569477"/>
              <a:gd name="connsiteY1317" fmla="*/ 857200 h 6858000"/>
              <a:gd name="connsiteX1318" fmla="*/ 5084104 w 6569477"/>
              <a:gd name="connsiteY1318" fmla="*/ 823460 h 6858000"/>
              <a:gd name="connsiteX1319" fmla="*/ 5084105 w 6569477"/>
              <a:gd name="connsiteY1319" fmla="*/ 815023 h 6858000"/>
              <a:gd name="connsiteX1320" fmla="*/ 5075670 w 6569477"/>
              <a:gd name="connsiteY1320" fmla="*/ 798150 h 6858000"/>
              <a:gd name="connsiteX1321" fmla="*/ 5067233 w 6569477"/>
              <a:gd name="connsiteY1321" fmla="*/ 798150 h 6858000"/>
              <a:gd name="connsiteX1322" fmla="*/ 5067232 w 6569477"/>
              <a:gd name="connsiteY1322" fmla="*/ 806587 h 6858000"/>
              <a:gd name="connsiteX1323" fmla="*/ 5058798 w 6569477"/>
              <a:gd name="connsiteY1323" fmla="*/ 781279 h 6858000"/>
              <a:gd name="connsiteX1324" fmla="*/ 5041925 w 6569477"/>
              <a:gd name="connsiteY1324" fmla="*/ 781279 h 6858000"/>
              <a:gd name="connsiteX1325" fmla="*/ 5041926 w 6569477"/>
              <a:gd name="connsiteY1325" fmla="*/ 764409 h 6858000"/>
              <a:gd name="connsiteX1326" fmla="*/ 5033489 w 6569477"/>
              <a:gd name="connsiteY1326" fmla="*/ 755973 h 6858000"/>
              <a:gd name="connsiteX1327" fmla="*/ 5033489 w 6569477"/>
              <a:gd name="connsiteY1327" fmla="*/ 747536 h 6858000"/>
              <a:gd name="connsiteX1328" fmla="*/ 5025055 w 6569477"/>
              <a:gd name="connsiteY1328" fmla="*/ 747536 h 6858000"/>
              <a:gd name="connsiteX1329" fmla="*/ 5025055 w 6569477"/>
              <a:gd name="connsiteY1329" fmla="*/ 755973 h 6858000"/>
              <a:gd name="connsiteX1330" fmla="*/ 4957570 w 6569477"/>
              <a:gd name="connsiteY1330" fmla="*/ 663182 h 6858000"/>
              <a:gd name="connsiteX1331" fmla="*/ 4949133 w 6569477"/>
              <a:gd name="connsiteY1331" fmla="*/ 646309 h 6858000"/>
              <a:gd name="connsiteX1332" fmla="*/ 4932264 w 6569477"/>
              <a:gd name="connsiteY1332" fmla="*/ 637873 h 6858000"/>
              <a:gd name="connsiteX1333" fmla="*/ 4932262 w 6569477"/>
              <a:gd name="connsiteY1333" fmla="*/ 644497 h 6858000"/>
              <a:gd name="connsiteX1334" fmla="*/ 4910645 w 6569477"/>
              <a:gd name="connsiteY1334" fmla="*/ 618234 h 6858000"/>
              <a:gd name="connsiteX1335" fmla="*/ 4839468 w 6569477"/>
              <a:gd name="connsiteY1335" fmla="*/ 519774 h 6858000"/>
              <a:gd name="connsiteX1336" fmla="*/ 4797289 w 6569477"/>
              <a:gd name="connsiteY1336" fmla="*/ 494466 h 6858000"/>
              <a:gd name="connsiteX1337" fmla="*/ 4797289 w 6569477"/>
              <a:gd name="connsiteY1337" fmla="*/ 469162 h 6858000"/>
              <a:gd name="connsiteX1338" fmla="*/ 4755109 w 6569477"/>
              <a:gd name="connsiteY1338" fmla="*/ 418545 h 6858000"/>
              <a:gd name="connsiteX1339" fmla="*/ 4721368 w 6569477"/>
              <a:gd name="connsiteY1339" fmla="*/ 401675 h 6858000"/>
              <a:gd name="connsiteX1340" fmla="*/ 4696060 w 6569477"/>
              <a:gd name="connsiteY1340" fmla="*/ 359495 h 6858000"/>
              <a:gd name="connsiteX1341" fmla="*/ 4704496 w 6569477"/>
              <a:gd name="connsiteY1341" fmla="*/ 359495 h 6858000"/>
              <a:gd name="connsiteX1342" fmla="*/ 4721369 w 6569477"/>
              <a:gd name="connsiteY1342" fmla="*/ 367932 h 6858000"/>
              <a:gd name="connsiteX1343" fmla="*/ 4712933 w 6569477"/>
              <a:gd name="connsiteY1343" fmla="*/ 351061 h 6858000"/>
              <a:gd name="connsiteX1344" fmla="*/ 4704497 w 6569477"/>
              <a:gd name="connsiteY1344" fmla="*/ 342625 h 6858000"/>
              <a:gd name="connsiteX1345" fmla="*/ 4729804 w 6569477"/>
              <a:gd name="connsiteY1345" fmla="*/ 359495 h 6858000"/>
              <a:gd name="connsiteX1346" fmla="*/ 4696060 w 6569477"/>
              <a:gd name="connsiteY1346" fmla="*/ 325754 h 6858000"/>
              <a:gd name="connsiteX1347" fmla="*/ 4687626 w 6569477"/>
              <a:gd name="connsiteY1347" fmla="*/ 317318 h 6858000"/>
              <a:gd name="connsiteX1348" fmla="*/ 4662317 w 6569477"/>
              <a:gd name="connsiteY1348" fmla="*/ 300447 h 6858000"/>
              <a:gd name="connsiteX1349" fmla="*/ 4670754 w 6569477"/>
              <a:gd name="connsiteY1349" fmla="*/ 317320 h 6858000"/>
              <a:gd name="connsiteX1350" fmla="*/ 4670753 w 6569477"/>
              <a:gd name="connsiteY1350" fmla="*/ 325755 h 6858000"/>
              <a:gd name="connsiteX1351" fmla="*/ 4645447 w 6569477"/>
              <a:gd name="connsiteY1351" fmla="*/ 300448 h 6858000"/>
              <a:gd name="connsiteX1352" fmla="*/ 4653882 w 6569477"/>
              <a:gd name="connsiteY1352" fmla="*/ 334188 h 6858000"/>
              <a:gd name="connsiteX1353" fmla="*/ 4620140 w 6569477"/>
              <a:gd name="connsiteY1353" fmla="*/ 275141 h 6858000"/>
              <a:gd name="connsiteX1354" fmla="*/ 4628578 w 6569477"/>
              <a:gd name="connsiteY1354" fmla="*/ 283575 h 6858000"/>
              <a:gd name="connsiteX1355" fmla="*/ 4645446 w 6569477"/>
              <a:gd name="connsiteY1355" fmla="*/ 283575 h 6858000"/>
              <a:gd name="connsiteX1356" fmla="*/ 4628576 w 6569477"/>
              <a:gd name="connsiteY1356" fmla="*/ 266706 h 6858000"/>
              <a:gd name="connsiteX1357" fmla="*/ 4628576 w 6569477"/>
              <a:gd name="connsiteY1357" fmla="*/ 258268 h 6858000"/>
              <a:gd name="connsiteX1358" fmla="*/ 4628578 w 6569477"/>
              <a:gd name="connsiteY1358" fmla="*/ 249831 h 6858000"/>
              <a:gd name="connsiteX1359" fmla="*/ 4637010 w 6569477"/>
              <a:gd name="connsiteY1359" fmla="*/ 249831 h 6858000"/>
              <a:gd name="connsiteX1360" fmla="*/ 4620140 w 6569477"/>
              <a:gd name="connsiteY1360" fmla="*/ 241397 h 6858000"/>
              <a:gd name="connsiteX1361" fmla="*/ 4611704 w 6569477"/>
              <a:gd name="connsiteY1361" fmla="*/ 232961 h 6858000"/>
              <a:gd name="connsiteX1362" fmla="*/ 4594835 w 6569477"/>
              <a:gd name="connsiteY1362" fmla="*/ 199218 h 6858000"/>
              <a:gd name="connsiteX1363" fmla="*/ 4603267 w 6569477"/>
              <a:gd name="connsiteY1363" fmla="*/ 207654 h 6858000"/>
              <a:gd name="connsiteX1364" fmla="*/ 4620140 w 6569477"/>
              <a:gd name="connsiteY1364" fmla="*/ 216090 h 6858000"/>
              <a:gd name="connsiteX1365" fmla="*/ 4603267 w 6569477"/>
              <a:gd name="connsiteY1365" fmla="*/ 190783 h 6858000"/>
              <a:gd name="connsiteX1366" fmla="*/ 4594832 w 6569477"/>
              <a:gd name="connsiteY1366" fmla="*/ 182347 h 6858000"/>
              <a:gd name="connsiteX1367" fmla="*/ 4586397 w 6569477"/>
              <a:gd name="connsiteY1367" fmla="*/ 173911 h 6858000"/>
              <a:gd name="connsiteX1368" fmla="*/ 4569526 w 6569477"/>
              <a:gd name="connsiteY1368" fmla="*/ 173913 h 6858000"/>
              <a:gd name="connsiteX1369" fmla="*/ 4577960 w 6569477"/>
              <a:gd name="connsiteY1369" fmla="*/ 190784 h 6858000"/>
              <a:gd name="connsiteX1370" fmla="*/ 4586396 w 6569477"/>
              <a:gd name="connsiteY1370" fmla="*/ 190783 h 6858000"/>
              <a:gd name="connsiteX1371" fmla="*/ 4594835 w 6569477"/>
              <a:gd name="connsiteY1371" fmla="*/ 199218 h 6858000"/>
              <a:gd name="connsiteX1372" fmla="*/ 4603267 w 6569477"/>
              <a:gd name="connsiteY1372" fmla="*/ 232961 h 6858000"/>
              <a:gd name="connsiteX1373" fmla="*/ 4594833 w 6569477"/>
              <a:gd name="connsiteY1373" fmla="*/ 224525 h 6858000"/>
              <a:gd name="connsiteX1374" fmla="*/ 4594835 w 6569477"/>
              <a:gd name="connsiteY1374" fmla="*/ 232961 h 6858000"/>
              <a:gd name="connsiteX1375" fmla="*/ 4594833 w 6569477"/>
              <a:gd name="connsiteY1375" fmla="*/ 241395 h 6858000"/>
              <a:gd name="connsiteX1376" fmla="*/ 4603266 w 6569477"/>
              <a:gd name="connsiteY1376" fmla="*/ 241396 h 6858000"/>
              <a:gd name="connsiteX1377" fmla="*/ 4611704 w 6569477"/>
              <a:gd name="connsiteY1377" fmla="*/ 249833 h 6858000"/>
              <a:gd name="connsiteX1378" fmla="*/ 4603267 w 6569477"/>
              <a:gd name="connsiteY1378" fmla="*/ 249831 h 6858000"/>
              <a:gd name="connsiteX1379" fmla="*/ 4611704 w 6569477"/>
              <a:gd name="connsiteY1379" fmla="*/ 258268 h 6858000"/>
              <a:gd name="connsiteX1380" fmla="*/ 4611703 w 6569477"/>
              <a:gd name="connsiteY1380" fmla="*/ 266704 h 6858000"/>
              <a:gd name="connsiteX1381" fmla="*/ 4552654 w 6569477"/>
              <a:gd name="connsiteY1381" fmla="*/ 207654 h 6858000"/>
              <a:gd name="connsiteX1382" fmla="*/ 4561090 w 6569477"/>
              <a:gd name="connsiteY1382" fmla="*/ 207654 h 6858000"/>
              <a:gd name="connsiteX1383" fmla="*/ 4569525 w 6569477"/>
              <a:gd name="connsiteY1383" fmla="*/ 207654 h 6858000"/>
              <a:gd name="connsiteX1384" fmla="*/ 4561090 w 6569477"/>
              <a:gd name="connsiteY1384" fmla="*/ 199218 h 6858000"/>
              <a:gd name="connsiteX1385" fmla="*/ 4552654 w 6569477"/>
              <a:gd name="connsiteY1385" fmla="*/ 199219 h 6858000"/>
              <a:gd name="connsiteX1386" fmla="*/ 4544217 w 6569477"/>
              <a:gd name="connsiteY1386" fmla="*/ 190783 h 6858000"/>
              <a:gd name="connsiteX1387" fmla="*/ 4527347 w 6569477"/>
              <a:gd name="connsiteY1387" fmla="*/ 157040 h 6858000"/>
              <a:gd name="connsiteX1388" fmla="*/ 4527346 w 6569477"/>
              <a:gd name="connsiteY1388" fmla="*/ 148604 h 6858000"/>
              <a:gd name="connsiteX1389" fmla="*/ 4518910 w 6569477"/>
              <a:gd name="connsiteY1389" fmla="*/ 140168 h 6858000"/>
              <a:gd name="connsiteX1390" fmla="*/ 4510474 w 6569477"/>
              <a:gd name="connsiteY1390" fmla="*/ 140168 h 6858000"/>
              <a:gd name="connsiteX1391" fmla="*/ 4510474 w 6569477"/>
              <a:gd name="connsiteY1391" fmla="*/ 148604 h 6858000"/>
              <a:gd name="connsiteX1392" fmla="*/ 4476732 w 6569477"/>
              <a:gd name="connsiteY1392" fmla="*/ 106427 h 6858000"/>
              <a:gd name="connsiteX1393" fmla="*/ 4468297 w 6569477"/>
              <a:gd name="connsiteY1393" fmla="*/ 97990 h 6858000"/>
              <a:gd name="connsiteX1394" fmla="*/ 4459861 w 6569477"/>
              <a:gd name="connsiteY1394" fmla="*/ 97990 h 6858000"/>
              <a:gd name="connsiteX1395" fmla="*/ 4459861 w 6569477"/>
              <a:gd name="connsiteY1395" fmla="*/ 106428 h 6858000"/>
              <a:gd name="connsiteX1396" fmla="*/ 4426117 w 6569477"/>
              <a:gd name="connsiteY1396" fmla="*/ 89554 h 6858000"/>
              <a:gd name="connsiteX1397" fmla="*/ 4388156 w 6569477"/>
              <a:gd name="connsiteY1397" fmla="*/ 29450 h 6858000"/>
              <a:gd name="connsiteX1398" fmla="*/ 4360109 w 6569477"/>
              <a:gd name="connsiteY1398" fmla="*/ 0 h 6858000"/>
              <a:gd name="connsiteX1399" fmla="*/ 4638592 w 6569477"/>
              <a:gd name="connsiteY1399" fmla="*/ 0 h 6858000"/>
              <a:gd name="connsiteX1400" fmla="*/ 4699158 w 6569477"/>
              <a:gd name="connsiteY1400" fmla="*/ 62995 h 6858000"/>
              <a:gd name="connsiteX1401" fmla="*/ 5404662 w 6569477"/>
              <a:gd name="connsiteY1401" fmla="*/ 1051221 h 6858000"/>
              <a:gd name="connsiteX1402" fmla="*/ 5938418 w 6569477"/>
              <a:gd name="connsiteY1402" fmla="*/ 2935851 h 6858000"/>
              <a:gd name="connsiteX1403" fmla="*/ 5947253 w 6569477"/>
              <a:gd name="connsiteY1403" fmla="*/ 3112842 h 6858000"/>
              <a:gd name="connsiteX1404" fmla="*/ 5951125 w 6569477"/>
              <a:gd name="connsiteY1404" fmla="*/ 3133338 h 6858000"/>
              <a:gd name="connsiteX1405" fmla="*/ 5950868 w 6569477"/>
              <a:gd name="connsiteY1405" fmla="*/ 3126941 h 6858000"/>
              <a:gd name="connsiteX1406" fmla="*/ 5953938 w 6569477"/>
              <a:gd name="connsiteY1406" fmla="*/ 3123616 h 6858000"/>
              <a:gd name="connsiteX1407" fmla="*/ 5954453 w 6569477"/>
              <a:gd name="connsiteY1407" fmla="*/ 3136408 h 6858000"/>
              <a:gd name="connsiteX1408" fmla="*/ 5957779 w 6569477"/>
              <a:gd name="connsiteY1408" fmla="*/ 3139480 h 6858000"/>
              <a:gd name="connsiteX1409" fmla="*/ 5954710 w 6569477"/>
              <a:gd name="connsiteY1409" fmla="*/ 3142804 h 6858000"/>
              <a:gd name="connsiteX1410" fmla="*/ 5960116 w 6569477"/>
              <a:gd name="connsiteY1410" fmla="*/ 3277128 h 6858000"/>
              <a:gd name="connsiteX1411" fmla="*/ 5972174 w 6569477"/>
              <a:gd name="connsiteY1411" fmla="*/ 3417593 h 6858000"/>
              <a:gd name="connsiteX1412" fmla="*/ 5962709 w 6569477"/>
              <a:gd name="connsiteY1412" fmla="*/ 3421173 h 6858000"/>
              <a:gd name="connsiteX1413" fmla="*/ 5968094 w 6569477"/>
              <a:gd name="connsiteY1413" fmla="*/ 3475415 h 6858000"/>
              <a:gd name="connsiteX1414" fmla="*/ 5964787 w 6569477"/>
              <a:gd name="connsiteY1414" fmla="*/ 3552426 h 6858000"/>
              <a:gd name="connsiteX1415" fmla="*/ 5951498 w 6569477"/>
              <a:gd name="connsiteY1415" fmla="*/ 3620225 h 6858000"/>
              <a:gd name="connsiteX1416" fmla="*/ 5941518 w 6569477"/>
              <a:gd name="connsiteY1416" fmla="*/ 3611013 h 6858000"/>
              <a:gd name="connsiteX1417" fmla="*/ 5933358 w 6569477"/>
              <a:gd name="connsiteY1417" fmla="*/ 3726657 h 6858000"/>
              <a:gd name="connsiteX1418" fmla="*/ 5932401 w 6569477"/>
              <a:gd name="connsiteY1418" fmla="*/ 3750159 h 6858000"/>
              <a:gd name="connsiteX1419" fmla="*/ 5936112 w 6569477"/>
              <a:gd name="connsiteY1419" fmla="*/ 3742197 h 6858000"/>
              <a:gd name="connsiteX1420" fmla="*/ 5931041 w 6569477"/>
              <a:gd name="connsiteY1420" fmla="*/ 3783572 h 6858000"/>
              <a:gd name="connsiteX1421" fmla="*/ 5930942 w 6569477"/>
              <a:gd name="connsiteY1421" fmla="*/ 3786013 h 6858000"/>
              <a:gd name="connsiteX1422" fmla="*/ 5930199 w 6569477"/>
              <a:gd name="connsiteY1422" fmla="*/ 3790443 h 6858000"/>
              <a:gd name="connsiteX1423" fmla="*/ 5909750 w 6569477"/>
              <a:gd name="connsiteY1423" fmla="*/ 3957308 h 6858000"/>
              <a:gd name="connsiteX1424" fmla="*/ 5877062 w 6569477"/>
              <a:gd name="connsiteY1424" fmla="*/ 4172416 h 6858000"/>
              <a:gd name="connsiteX1425" fmla="*/ 5868625 w 6569477"/>
              <a:gd name="connsiteY1425" fmla="*/ 4214595 h 6858000"/>
              <a:gd name="connsiteX1426" fmla="*/ 5609277 w 6569477"/>
              <a:gd name="connsiteY1426" fmla="*/ 5137233 h 6858000"/>
              <a:gd name="connsiteX1427" fmla="*/ 5491924 w 6569477"/>
              <a:gd name="connsiteY1427" fmla="*/ 5411666 h 6858000"/>
              <a:gd name="connsiteX1428" fmla="*/ 5491547 w 6569477"/>
              <a:gd name="connsiteY1428" fmla="*/ 5414872 h 6858000"/>
              <a:gd name="connsiteX1429" fmla="*/ 5487221 w 6569477"/>
              <a:gd name="connsiteY1429" fmla="*/ 5422780 h 6858000"/>
              <a:gd name="connsiteX1430" fmla="*/ 5489486 w 6569477"/>
              <a:gd name="connsiteY1430" fmla="*/ 5427576 h 6858000"/>
              <a:gd name="connsiteX1431" fmla="*/ 5484693 w 6569477"/>
              <a:gd name="connsiteY1431" fmla="*/ 5429840 h 6858000"/>
              <a:gd name="connsiteX1432" fmla="*/ 5431604 w 6569477"/>
              <a:gd name="connsiteY1432" fmla="*/ 5578103 h 6858000"/>
              <a:gd name="connsiteX1433" fmla="*/ 5383045 w 6569477"/>
              <a:gd name="connsiteY1433" fmla="*/ 5735954 h 6858000"/>
              <a:gd name="connsiteX1434" fmla="*/ 5371193 w 6569477"/>
              <a:gd name="connsiteY1434" fmla="*/ 5735689 h 6858000"/>
              <a:gd name="connsiteX1435" fmla="*/ 5353234 w 6569477"/>
              <a:gd name="connsiteY1435" fmla="*/ 5796964 h 6858000"/>
              <a:gd name="connsiteX1436" fmla="*/ 5315838 w 6569477"/>
              <a:gd name="connsiteY1436" fmla="*/ 5879154 h 6858000"/>
              <a:gd name="connsiteX1437" fmla="*/ 5271646 w 6569477"/>
              <a:gd name="connsiteY1437" fmla="*/ 5946958 h 6858000"/>
              <a:gd name="connsiteX1438" fmla="*/ 5264849 w 6569477"/>
              <a:gd name="connsiteY1438" fmla="*/ 5932571 h 6858000"/>
              <a:gd name="connsiteX1439" fmla="*/ 5205226 w 6569477"/>
              <a:gd name="connsiteY1439" fmla="*/ 6054591 h 6858000"/>
              <a:gd name="connsiteX1440" fmla="*/ 5133488 w 6569477"/>
              <a:gd name="connsiteY1440" fmla="*/ 6188200 h 6858000"/>
              <a:gd name="connsiteX1441" fmla="*/ 5117105 w 6569477"/>
              <a:gd name="connsiteY1441" fmla="*/ 6178342 h 6858000"/>
              <a:gd name="connsiteX1442" fmla="*/ 5104989 w 6569477"/>
              <a:gd name="connsiteY1442" fmla="*/ 6189932 h 6858000"/>
              <a:gd name="connsiteX1443" fmla="*/ 5105252 w 6569477"/>
              <a:gd name="connsiteY1443" fmla="*/ 6178076 h 6858000"/>
              <a:gd name="connsiteX1444" fmla="*/ 5107780 w 6569477"/>
              <a:gd name="connsiteY1444" fmla="*/ 6171017 h 6858000"/>
              <a:gd name="connsiteX1445" fmla="*/ 5110570 w 6569477"/>
              <a:gd name="connsiteY1445" fmla="*/ 6152101 h 6858000"/>
              <a:gd name="connsiteX1446" fmla="*/ 5117630 w 6569477"/>
              <a:gd name="connsiteY1446" fmla="*/ 6154631 h 6858000"/>
              <a:gd name="connsiteX1447" fmla="*/ 5124951 w 6569477"/>
              <a:gd name="connsiteY1447" fmla="*/ 6145306 h 6858000"/>
              <a:gd name="connsiteX1448" fmla="*/ 5124689 w 6569477"/>
              <a:gd name="connsiteY1448" fmla="*/ 6157162 h 6858000"/>
              <a:gd name="connsiteX1449" fmla="*/ 5122160 w 6569477"/>
              <a:gd name="connsiteY1449" fmla="*/ 6164222 h 6858000"/>
              <a:gd name="connsiteX1450" fmla="*/ 5161821 w 6569477"/>
              <a:gd name="connsiteY1450" fmla="*/ 6086827 h 6858000"/>
              <a:gd name="connsiteX1451" fmla="*/ 5223710 w 6569477"/>
              <a:gd name="connsiteY1451" fmla="*/ 5969604 h 6858000"/>
              <a:gd name="connsiteX1452" fmla="*/ 5255262 w 6569477"/>
              <a:gd name="connsiteY1452" fmla="*/ 5937100 h 6858000"/>
              <a:gd name="connsiteX1453" fmla="*/ 5265899 w 6569477"/>
              <a:gd name="connsiteY1453" fmla="*/ 5885149 h 6858000"/>
              <a:gd name="connsiteX1454" fmla="*/ 5310355 w 6569477"/>
              <a:gd name="connsiteY1454" fmla="*/ 5805490 h 6858000"/>
              <a:gd name="connsiteX1455" fmla="*/ 5342957 w 6569477"/>
              <a:gd name="connsiteY1455" fmla="*/ 5725565 h 6858000"/>
              <a:gd name="connsiteX1456" fmla="*/ 5359603 w 6569477"/>
              <a:gd name="connsiteY1456" fmla="*/ 5723566 h 6858000"/>
              <a:gd name="connsiteX1457" fmla="*/ 5405162 w 6569477"/>
              <a:gd name="connsiteY1457" fmla="*/ 5607458 h 6858000"/>
              <a:gd name="connsiteX1458" fmla="*/ 5419834 w 6569477"/>
              <a:gd name="connsiteY1458" fmla="*/ 5556614 h 6858000"/>
              <a:gd name="connsiteX1459" fmla="*/ 5343783 w 6569477"/>
              <a:gd name="connsiteY1459" fmla="*/ 5707015 h 6858000"/>
              <a:gd name="connsiteX1460" fmla="*/ 4588841 w 6569477"/>
              <a:gd name="connsiteY1460" fmla="*/ 6742552 h 6858000"/>
              <a:gd name="connsiteX1461" fmla="*/ 4469515 w 6569477"/>
              <a:gd name="connsiteY1461" fmla="*/ 6858000 h 6858000"/>
              <a:gd name="connsiteX1462" fmla="*/ 4102414 w 6569477"/>
              <a:gd name="connsiteY1462" fmla="*/ 6858000 h 6858000"/>
              <a:gd name="connsiteX1463" fmla="*/ 4156175 w 6569477"/>
              <a:gd name="connsiteY1463" fmla="*/ 6787476 h 6858000"/>
              <a:gd name="connsiteX1464" fmla="*/ 4333324 w 6569477"/>
              <a:gd name="connsiteY1464" fmla="*/ 6525971 h 6858000"/>
              <a:gd name="connsiteX1465" fmla="*/ 4350197 w 6569477"/>
              <a:gd name="connsiteY1465" fmla="*/ 6551277 h 6858000"/>
              <a:gd name="connsiteX1466" fmla="*/ 4451424 w 6569477"/>
              <a:gd name="connsiteY1466" fmla="*/ 6365693 h 6858000"/>
              <a:gd name="connsiteX1467" fmla="*/ 4527346 w 6569477"/>
              <a:gd name="connsiteY1467" fmla="*/ 6225714 h 6858000"/>
              <a:gd name="connsiteX1468" fmla="*/ 4556321 w 6569477"/>
              <a:gd name="connsiteY1468" fmla="*/ 6179312 h 6858000"/>
              <a:gd name="connsiteX1469" fmla="*/ 4561089 w 6569477"/>
              <a:gd name="connsiteY1469" fmla="*/ 6180105 h 6858000"/>
              <a:gd name="connsiteX1470" fmla="*/ 4577961 w 6569477"/>
              <a:gd name="connsiteY1470" fmla="*/ 6171673 h 6858000"/>
              <a:gd name="connsiteX1471" fmla="*/ 4586396 w 6569477"/>
              <a:gd name="connsiteY1471" fmla="*/ 6171671 h 6858000"/>
              <a:gd name="connsiteX1472" fmla="*/ 4603267 w 6569477"/>
              <a:gd name="connsiteY1472" fmla="*/ 6129493 h 6858000"/>
              <a:gd name="connsiteX1473" fmla="*/ 4620139 w 6569477"/>
              <a:gd name="connsiteY1473" fmla="*/ 6112623 h 6858000"/>
              <a:gd name="connsiteX1474" fmla="*/ 4620140 w 6569477"/>
              <a:gd name="connsiteY1474" fmla="*/ 6104185 h 6858000"/>
              <a:gd name="connsiteX1475" fmla="*/ 4611704 w 6569477"/>
              <a:gd name="connsiteY1475" fmla="*/ 6104186 h 6858000"/>
              <a:gd name="connsiteX1476" fmla="*/ 4645446 w 6569477"/>
              <a:gd name="connsiteY1476" fmla="*/ 6049356 h 6858000"/>
              <a:gd name="connsiteX1477" fmla="*/ 4658579 w 6569477"/>
              <a:gd name="connsiteY1477" fmla="*/ 6024607 h 6858000"/>
              <a:gd name="connsiteX1478" fmla="*/ 4657191 w 6569477"/>
              <a:gd name="connsiteY1478" fmla="*/ 6022823 h 6858000"/>
              <a:gd name="connsiteX1479" fmla="*/ 4637720 w 6569477"/>
              <a:gd name="connsiteY1479" fmla="*/ 6031225 h 6858000"/>
              <a:gd name="connsiteX1480" fmla="*/ 4625218 w 6569477"/>
              <a:gd name="connsiteY1480" fmla="*/ 6042395 h 6858000"/>
              <a:gd name="connsiteX1481" fmla="*/ 4625358 w 6569477"/>
              <a:gd name="connsiteY1481" fmla="*/ 6039920 h 6858000"/>
              <a:gd name="connsiteX1482" fmla="*/ 4603267 w 6569477"/>
              <a:gd name="connsiteY1482" fmla="*/ 6062007 h 6858000"/>
              <a:gd name="connsiteX1483" fmla="*/ 4620139 w 6569477"/>
              <a:gd name="connsiteY1483" fmla="*/ 6036700 h 6858000"/>
              <a:gd name="connsiteX1484" fmla="*/ 4502039 w 6569477"/>
              <a:gd name="connsiteY1484" fmla="*/ 6188543 h 6858000"/>
              <a:gd name="connsiteX1485" fmla="*/ 4383940 w 6569477"/>
              <a:gd name="connsiteY1485" fmla="*/ 6357257 h 6858000"/>
              <a:gd name="connsiteX1486" fmla="*/ 4367067 w 6569477"/>
              <a:gd name="connsiteY1486" fmla="*/ 6357256 h 6858000"/>
              <a:gd name="connsiteX1487" fmla="*/ 4240530 w 6569477"/>
              <a:gd name="connsiteY1487" fmla="*/ 6492227 h 6858000"/>
              <a:gd name="connsiteX1488" fmla="*/ 4189918 w 6569477"/>
              <a:gd name="connsiteY1488" fmla="*/ 6542842 h 6858000"/>
              <a:gd name="connsiteX1489" fmla="*/ 4173045 w 6569477"/>
              <a:gd name="connsiteY1489" fmla="*/ 6568148 h 6858000"/>
              <a:gd name="connsiteX1490" fmla="*/ 4130868 w 6569477"/>
              <a:gd name="connsiteY1490" fmla="*/ 6601891 h 6858000"/>
              <a:gd name="connsiteX1491" fmla="*/ 4054944 w 6569477"/>
              <a:gd name="connsiteY1491" fmla="*/ 6686246 h 6858000"/>
              <a:gd name="connsiteX1492" fmla="*/ 3979024 w 6569477"/>
              <a:gd name="connsiteY1492" fmla="*/ 6762169 h 6858000"/>
              <a:gd name="connsiteX1493" fmla="*/ 3916151 w 6569477"/>
              <a:gd name="connsiteY1493" fmla="*/ 6823459 h 6858000"/>
              <a:gd name="connsiteX1494" fmla="*/ 3874750 w 6569477"/>
              <a:gd name="connsiteY1494" fmla="*/ 6858000 h 6858000"/>
              <a:gd name="connsiteX1495" fmla="*/ 3809992 w 6569477"/>
              <a:gd name="connsiteY1495" fmla="*/ 6858000 h 6858000"/>
              <a:gd name="connsiteX1496" fmla="*/ 3835617 w 6569477"/>
              <a:gd name="connsiteY1496" fmla="*/ 6838089 h 6858000"/>
              <a:gd name="connsiteX1497" fmla="*/ 4139304 w 6569477"/>
              <a:gd name="connsiteY1497" fmla="*/ 6576584 h 6858000"/>
              <a:gd name="connsiteX1498" fmla="*/ 4046510 w 6569477"/>
              <a:gd name="connsiteY1498" fmla="*/ 6652505 h 6858000"/>
              <a:gd name="connsiteX1499" fmla="*/ 4021202 w 6569477"/>
              <a:gd name="connsiteY1499" fmla="*/ 6660941 h 6858000"/>
              <a:gd name="connsiteX1500" fmla="*/ 3810311 w 6569477"/>
              <a:gd name="connsiteY1500" fmla="*/ 6829655 h 6858000"/>
              <a:gd name="connsiteX1501" fmla="*/ 3774445 w 6569477"/>
              <a:gd name="connsiteY1501" fmla="*/ 6858000 h 6858000"/>
              <a:gd name="connsiteX1502" fmla="*/ 3720522 w 6569477"/>
              <a:gd name="connsiteY1502" fmla="*/ 6858000 h 6858000"/>
              <a:gd name="connsiteX1503" fmla="*/ 3734388 w 6569477"/>
              <a:gd name="connsiteY1503" fmla="*/ 6846525 h 6858000"/>
              <a:gd name="connsiteX1504" fmla="*/ 3768132 w 6569477"/>
              <a:gd name="connsiteY1504" fmla="*/ 6821217 h 6858000"/>
              <a:gd name="connsiteX1505" fmla="*/ 3869358 w 6569477"/>
              <a:gd name="connsiteY1505" fmla="*/ 6745298 h 6858000"/>
              <a:gd name="connsiteX1506" fmla="*/ 3911538 w 6569477"/>
              <a:gd name="connsiteY1506" fmla="*/ 6711555 h 6858000"/>
              <a:gd name="connsiteX1507" fmla="*/ 3919975 w 6569477"/>
              <a:gd name="connsiteY1507" fmla="*/ 6711555 h 6858000"/>
              <a:gd name="connsiteX1508" fmla="*/ 3928411 w 6569477"/>
              <a:gd name="connsiteY1508" fmla="*/ 6703118 h 6858000"/>
              <a:gd name="connsiteX1509" fmla="*/ 3928411 w 6569477"/>
              <a:gd name="connsiteY1509" fmla="*/ 6694684 h 6858000"/>
              <a:gd name="connsiteX1510" fmla="*/ 3936845 w 6569477"/>
              <a:gd name="connsiteY1510" fmla="*/ 6694684 h 6858000"/>
              <a:gd name="connsiteX1511" fmla="*/ 4097124 w 6569477"/>
              <a:gd name="connsiteY1511" fmla="*/ 6551277 h 6858000"/>
              <a:gd name="connsiteX1512" fmla="*/ 4113995 w 6569477"/>
              <a:gd name="connsiteY1512" fmla="*/ 6542841 h 6858000"/>
              <a:gd name="connsiteX1513" fmla="*/ 4122431 w 6569477"/>
              <a:gd name="connsiteY1513" fmla="*/ 6542841 h 6858000"/>
              <a:gd name="connsiteX1514" fmla="*/ 4130869 w 6569477"/>
              <a:gd name="connsiteY1514" fmla="*/ 6534407 h 6858000"/>
              <a:gd name="connsiteX1515" fmla="*/ 4130868 w 6569477"/>
              <a:gd name="connsiteY1515" fmla="*/ 6525971 h 6858000"/>
              <a:gd name="connsiteX1516" fmla="*/ 4189919 w 6569477"/>
              <a:gd name="connsiteY1516" fmla="*/ 6458484 h 6858000"/>
              <a:gd name="connsiteX1517" fmla="*/ 4198354 w 6569477"/>
              <a:gd name="connsiteY1517" fmla="*/ 6450050 h 6858000"/>
              <a:gd name="connsiteX1518" fmla="*/ 4206790 w 6569477"/>
              <a:gd name="connsiteY1518" fmla="*/ 6433178 h 6858000"/>
              <a:gd name="connsiteX1519" fmla="*/ 4190270 w 6569477"/>
              <a:gd name="connsiteY1519" fmla="*/ 6433178 h 6858000"/>
              <a:gd name="connsiteX1520" fmla="*/ 4207843 w 6569477"/>
              <a:gd name="connsiteY1520" fmla="*/ 6416307 h 6858000"/>
              <a:gd name="connsiteX1521" fmla="*/ 4215199 w 6569477"/>
              <a:gd name="connsiteY1521" fmla="*/ 6391088 h 6858000"/>
              <a:gd name="connsiteX1522" fmla="*/ 4215378 w 6569477"/>
              <a:gd name="connsiteY1522" fmla="*/ 6390919 h 6858000"/>
              <a:gd name="connsiteX1523" fmla="*/ 4244751 w 6569477"/>
              <a:gd name="connsiteY1523" fmla="*/ 6375183 h 6858000"/>
              <a:gd name="connsiteX1524" fmla="*/ 4274275 w 6569477"/>
              <a:gd name="connsiteY1524" fmla="*/ 6340386 h 6858000"/>
              <a:gd name="connsiteX1525" fmla="*/ 4282710 w 6569477"/>
              <a:gd name="connsiteY1525" fmla="*/ 6340386 h 6858000"/>
              <a:gd name="connsiteX1526" fmla="*/ 4282712 w 6569477"/>
              <a:gd name="connsiteY1526" fmla="*/ 6331950 h 6858000"/>
              <a:gd name="connsiteX1527" fmla="*/ 4282711 w 6569477"/>
              <a:gd name="connsiteY1527" fmla="*/ 6323514 h 6858000"/>
              <a:gd name="connsiteX1528" fmla="*/ 4308018 w 6569477"/>
              <a:gd name="connsiteY1528" fmla="*/ 6315078 h 6858000"/>
              <a:gd name="connsiteX1529" fmla="*/ 4299581 w 6569477"/>
              <a:gd name="connsiteY1529" fmla="*/ 6323514 h 6858000"/>
              <a:gd name="connsiteX1530" fmla="*/ 4291147 w 6569477"/>
              <a:gd name="connsiteY1530" fmla="*/ 6340386 h 6858000"/>
              <a:gd name="connsiteX1531" fmla="*/ 4308019 w 6569477"/>
              <a:gd name="connsiteY1531" fmla="*/ 6331950 h 6858000"/>
              <a:gd name="connsiteX1532" fmla="*/ 4316453 w 6569477"/>
              <a:gd name="connsiteY1532" fmla="*/ 6331950 h 6858000"/>
              <a:gd name="connsiteX1533" fmla="*/ 4282711 w 6569477"/>
              <a:gd name="connsiteY1533" fmla="*/ 6374128 h 6858000"/>
              <a:gd name="connsiteX1534" fmla="*/ 4544217 w 6569477"/>
              <a:gd name="connsiteY1534" fmla="*/ 6104187 h 6858000"/>
              <a:gd name="connsiteX1535" fmla="*/ 4569526 w 6569477"/>
              <a:gd name="connsiteY1535" fmla="*/ 6070442 h 6858000"/>
              <a:gd name="connsiteX1536" fmla="*/ 4577961 w 6569477"/>
              <a:gd name="connsiteY1536" fmla="*/ 6062009 h 6858000"/>
              <a:gd name="connsiteX1537" fmla="*/ 4683408 w 6569477"/>
              <a:gd name="connsiteY1537" fmla="*/ 5931256 h 6858000"/>
              <a:gd name="connsiteX1538" fmla="*/ 4748312 w 6569477"/>
              <a:gd name="connsiteY1538" fmla="*/ 5835198 h 6858000"/>
              <a:gd name="connsiteX1539" fmla="*/ 4751363 w 6569477"/>
              <a:gd name="connsiteY1539" fmla="*/ 5826231 h 6858000"/>
              <a:gd name="connsiteX1540" fmla="*/ 4767931 w 6569477"/>
              <a:gd name="connsiteY1540" fmla="*/ 5806085 h 6858000"/>
              <a:gd name="connsiteX1541" fmla="*/ 4768003 w 6569477"/>
              <a:gd name="connsiteY1541" fmla="*/ 5806053 h 6858000"/>
              <a:gd name="connsiteX1542" fmla="*/ 4788853 w 6569477"/>
              <a:gd name="connsiteY1542" fmla="*/ 5775196 h 6858000"/>
              <a:gd name="connsiteX1543" fmla="*/ 4792070 w 6569477"/>
              <a:gd name="connsiteY1543" fmla="*/ 5772856 h 6858000"/>
              <a:gd name="connsiteX1544" fmla="*/ 4793063 w 6569477"/>
              <a:gd name="connsiteY1544" fmla="*/ 5765638 h 6858000"/>
              <a:gd name="connsiteX1545" fmla="*/ 4796398 w 6569477"/>
              <a:gd name="connsiteY1545" fmla="*/ 5743259 h 6858000"/>
              <a:gd name="connsiteX1546" fmla="*/ 4843536 w 6569477"/>
              <a:gd name="connsiteY1546" fmla="*/ 5665159 h 6858000"/>
              <a:gd name="connsiteX1547" fmla="*/ 4878837 w 6569477"/>
              <a:gd name="connsiteY1547" fmla="*/ 5586387 h 6858000"/>
              <a:gd name="connsiteX1548" fmla="*/ 4895541 w 6569477"/>
              <a:gd name="connsiteY1548" fmla="*/ 5584956 h 6858000"/>
              <a:gd name="connsiteX1549" fmla="*/ 4981973 w 6569477"/>
              <a:gd name="connsiteY1549" fmla="*/ 5357045 h 6858000"/>
              <a:gd name="connsiteX1550" fmla="*/ 4962502 w 6569477"/>
              <a:gd name="connsiteY1550" fmla="*/ 5365447 h 6858000"/>
              <a:gd name="connsiteX1551" fmla="*/ 5038742 w 6569477"/>
              <a:gd name="connsiteY1551" fmla="*/ 5234354 h 6858000"/>
              <a:gd name="connsiteX1552" fmla="*/ 5031211 w 6569477"/>
              <a:gd name="connsiteY1552" fmla="*/ 5283813 h 6858000"/>
              <a:gd name="connsiteX1553" fmla="*/ 5033979 w 6569477"/>
              <a:gd name="connsiteY1553" fmla="*/ 5276843 h 6858000"/>
              <a:gd name="connsiteX1554" fmla="*/ 5038846 w 6569477"/>
              <a:gd name="connsiteY1554" fmla="*/ 5274743 h 6858000"/>
              <a:gd name="connsiteX1555" fmla="*/ 5033312 w 6569477"/>
              <a:gd name="connsiteY1555" fmla="*/ 5288683 h 6858000"/>
              <a:gd name="connsiteX1556" fmla="*/ 5035413 w 6569477"/>
              <a:gd name="connsiteY1556" fmla="*/ 5293552 h 6858000"/>
              <a:gd name="connsiteX1557" fmla="*/ 5030545 w 6569477"/>
              <a:gd name="connsiteY1557" fmla="*/ 5295653 h 6858000"/>
              <a:gd name="connsiteX1558" fmla="*/ 4972446 w 6569477"/>
              <a:gd name="connsiteY1558" fmla="*/ 5442024 h 6858000"/>
              <a:gd name="connsiteX1559" fmla="*/ 4918549 w 6569477"/>
              <a:gd name="connsiteY1559" fmla="*/ 5598134 h 6858000"/>
              <a:gd name="connsiteX1560" fmla="*/ 4906713 w 6569477"/>
              <a:gd name="connsiteY1560" fmla="*/ 5597465 h 6858000"/>
              <a:gd name="connsiteX1561" fmla="*/ 4886681 w 6569477"/>
              <a:gd name="connsiteY1561" fmla="*/ 5658095 h 6858000"/>
              <a:gd name="connsiteX1562" fmla="*/ 4846511 w 6569477"/>
              <a:gd name="connsiteY1562" fmla="*/ 5738966 h 6858000"/>
              <a:gd name="connsiteX1563" fmla="*/ 4800039 w 6569477"/>
              <a:gd name="connsiteY1563" fmla="*/ 5805228 h 6858000"/>
              <a:gd name="connsiteX1564" fmla="*/ 4796888 w 6569477"/>
              <a:gd name="connsiteY1564" fmla="*/ 5797923 h 6858000"/>
              <a:gd name="connsiteX1565" fmla="*/ 4793961 w 6569477"/>
              <a:gd name="connsiteY1565" fmla="*/ 5791139 h 6858000"/>
              <a:gd name="connsiteX1566" fmla="*/ 4788854 w 6569477"/>
              <a:gd name="connsiteY1566" fmla="*/ 5800502 h 6858000"/>
              <a:gd name="connsiteX1567" fmla="*/ 4788524 w 6569477"/>
              <a:gd name="connsiteY1567" fmla="*/ 5800530 h 6858000"/>
              <a:gd name="connsiteX1568" fmla="*/ 4772434 w 6569477"/>
              <a:gd name="connsiteY1568" fmla="*/ 5831127 h 6858000"/>
              <a:gd name="connsiteX1569" fmla="*/ 4771983 w 6569477"/>
              <a:gd name="connsiteY1569" fmla="*/ 5834245 h 6858000"/>
              <a:gd name="connsiteX1570" fmla="*/ 4770615 w 6569477"/>
              <a:gd name="connsiteY1570" fmla="*/ 5834587 h 6858000"/>
              <a:gd name="connsiteX1571" fmla="*/ 4763546 w 6569477"/>
              <a:gd name="connsiteY1571" fmla="*/ 5848027 h 6858000"/>
              <a:gd name="connsiteX1572" fmla="*/ 4763547 w 6569477"/>
              <a:gd name="connsiteY1572" fmla="*/ 5851116 h 6858000"/>
              <a:gd name="connsiteX1573" fmla="*/ 4729804 w 6569477"/>
              <a:gd name="connsiteY1573" fmla="*/ 5927037 h 6858000"/>
              <a:gd name="connsiteX1574" fmla="*/ 4738240 w 6569477"/>
              <a:gd name="connsiteY1574" fmla="*/ 5910164 h 6858000"/>
              <a:gd name="connsiteX1575" fmla="*/ 4738240 w 6569477"/>
              <a:gd name="connsiteY1575" fmla="*/ 5927039 h 6858000"/>
              <a:gd name="connsiteX1576" fmla="*/ 4755110 w 6569477"/>
              <a:gd name="connsiteY1576" fmla="*/ 5918603 h 6858000"/>
              <a:gd name="connsiteX1577" fmla="*/ 4755112 w 6569477"/>
              <a:gd name="connsiteY1577" fmla="*/ 5927039 h 6858000"/>
              <a:gd name="connsiteX1578" fmla="*/ 4746676 w 6569477"/>
              <a:gd name="connsiteY1578" fmla="*/ 5935473 h 6858000"/>
              <a:gd name="connsiteX1579" fmla="*/ 4746678 w 6569477"/>
              <a:gd name="connsiteY1579" fmla="*/ 5943907 h 6858000"/>
              <a:gd name="connsiteX1580" fmla="*/ 4721368 w 6569477"/>
              <a:gd name="connsiteY1580" fmla="*/ 5994521 h 6858000"/>
              <a:gd name="connsiteX1581" fmla="*/ 4721369 w 6569477"/>
              <a:gd name="connsiteY1581" fmla="*/ 6002959 h 6858000"/>
              <a:gd name="connsiteX1582" fmla="*/ 4729804 w 6569477"/>
              <a:gd name="connsiteY1582" fmla="*/ 5994523 h 6858000"/>
              <a:gd name="connsiteX1583" fmla="*/ 4738240 w 6569477"/>
              <a:gd name="connsiteY1583" fmla="*/ 5994523 h 6858000"/>
              <a:gd name="connsiteX1584" fmla="*/ 4653883 w 6569477"/>
              <a:gd name="connsiteY1584" fmla="*/ 6146366 h 6858000"/>
              <a:gd name="connsiteX1585" fmla="*/ 4561090 w 6569477"/>
              <a:gd name="connsiteY1585" fmla="*/ 6289771 h 6858000"/>
              <a:gd name="connsiteX1586" fmla="*/ 4561089 w 6569477"/>
              <a:gd name="connsiteY1586" fmla="*/ 6298205 h 6858000"/>
              <a:gd name="connsiteX1587" fmla="*/ 4552654 w 6569477"/>
              <a:gd name="connsiteY1587" fmla="*/ 6298207 h 6858000"/>
              <a:gd name="connsiteX1588" fmla="*/ 4552653 w 6569477"/>
              <a:gd name="connsiteY1588" fmla="*/ 6306643 h 6858000"/>
              <a:gd name="connsiteX1589" fmla="*/ 4544217 w 6569477"/>
              <a:gd name="connsiteY1589" fmla="*/ 6315080 h 6858000"/>
              <a:gd name="connsiteX1590" fmla="*/ 4527347 w 6569477"/>
              <a:gd name="connsiteY1590" fmla="*/ 6340384 h 6858000"/>
              <a:gd name="connsiteX1591" fmla="*/ 4527349 w 6569477"/>
              <a:gd name="connsiteY1591" fmla="*/ 6357257 h 6858000"/>
              <a:gd name="connsiteX1592" fmla="*/ 4544216 w 6569477"/>
              <a:gd name="connsiteY1592" fmla="*/ 6323514 h 6858000"/>
              <a:gd name="connsiteX1593" fmla="*/ 4552655 w 6569477"/>
              <a:gd name="connsiteY1593" fmla="*/ 6323514 h 6858000"/>
              <a:gd name="connsiteX1594" fmla="*/ 4552653 w 6569477"/>
              <a:gd name="connsiteY1594" fmla="*/ 6331950 h 6858000"/>
              <a:gd name="connsiteX1595" fmla="*/ 4561089 w 6569477"/>
              <a:gd name="connsiteY1595" fmla="*/ 6323512 h 6858000"/>
              <a:gd name="connsiteX1596" fmla="*/ 4561090 w 6569477"/>
              <a:gd name="connsiteY1596" fmla="*/ 6315079 h 6858000"/>
              <a:gd name="connsiteX1597" fmla="*/ 4569526 w 6569477"/>
              <a:gd name="connsiteY1597" fmla="*/ 6306641 h 6858000"/>
              <a:gd name="connsiteX1598" fmla="*/ 4586397 w 6569477"/>
              <a:gd name="connsiteY1598" fmla="*/ 6281336 h 6858000"/>
              <a:gd name="connsiteX1599" fmla="*/ 4586397 w 6569477"/>
              <a:gd name="connsiteY1599" fmla="*/ 6264464 h 6858000"/>
              <a:gd name="connsiteX1600" fmla="*/ 4603267 w 6569477"/>
              <a:gd name="connsiteY1600" fmla="*/ 6264464 h 6858000"/>
              <a:gd name="connsiteX1601" fmla="*/ 4628576 w 6569477"/>
              <a:gd name="connsiteY1601" fmla="*/ 6205416 h 6858000"/>
              <a:gd name="connsiteX1602" fmla="*/ 4696061 w 6569477"/>
              <a:gd name="connsiteY1602" fmla="*/ 6104186 h 6858000"/>
              <a:gd name="connsiteX1603" fmla="*/ 4687626 w 6569477"/>
              <a:gd name="connsiteY1603" fmla="*/ 6104185 h 6858000"/>
              <a:gd name="connsiteX1604" fmla="*/ 4704496 w 6569477"/>
              <a:gd name="connsiteY1604" fmla="*/ 6087316 h 6858000"/>
              <a:gd name="connsiteX1605" fmla="*/ 4704497 w 6569477"/>
              <a:gd name="connsiteY1605" fmla="*/ 6070444 h 6858000"/>
              <a:gd name="connsiteX1606" fmla="*/ 4712933 w 6569477"/>
              <a:gd name="connsiteY1606" fmla="*/ 6070444 h 6858000"/>
              <a:gd name="connsiteX1607" fmla="*/ 4729804 w 6569477"/>
              <a:gd name="connsiteY1607" fmla="*/ 6053573 h 6858000"/>
              <a:gd name="connsiteX1608" fmla="*/ 4770138 w 6569477"/>
              <a:gd name="connsiteY1608" fmla="*/ 5956299 h 6858000"/>
              <a:gd name="connsiteX1609" fmla="*/ 4783304 w 6569477"/>
              <a:gd name="connsiteY1609" fmla="*/ 5941648 h 6858000"/>
              <a:gd name="connsiteX1610" fmla="*/ 4783581 w 6569477"/>
              <a:gd name="connsiteY1610" fmla="*/ 5941799 h 6858000"/>
              <a:gd name="connsiteX1611" fmla="*/ 4788853 w 6569477"/>
              <a:gd name="connsiteY1611" fmla="*/ 5935473 h 6858000"/>
              <a:gd name="connsiteX1612" fmla="*/ 4783304 w 6569477"/>
              <a:gd name="connsiteY1612" fmla="*/ 5941648 h 6858000"/>
              <a:gd name="connsiteX1613" fmla="*/ 4771983 w 6569477"/>
              <a:gd name="connsiteY1613" fmla="*/ 5935471 h 6858000"/>
              <a:gd name="connsiteX1614" fmla="*/ 4873212 w 6569477"/>
              <a:gd name="connsiteY1614" fmla="*/ 5749889 h 6858000"/>
              <a:gd name="connsiteX1615" fmla="*/ 4949133 w 6569477"/>
              <a:gd name="connsiteY1615" fmla="*/ 5598046 h 6858000"/>
              <a:gd name="connsiteX1616" fmla="*/ 4957571 w 6569477"/>
              <a:gd name="connsiteY1616" fmla="*/ 5598047 h 6858000"/>
              <a:gd name="connsiteX1617" fmla="*/ 5008183 w 6569477"/>
              <a:gd name="connsiteY1617" fmla="*/ 5496818 h 6858000"/>
              <a:gd name="connsiteX1618" fmla="*/ 5008182 w 6569477"/>
              <a:gd name="connsiteY1618" fmla="*/ 5522123 h 6858000"/>
              <a:gd name="connsiteX1619" fmla="*/ 4999747 w 6569477"/>
              <a:gd name="connsiteY1619" fmla="*/ 5488384 h 6858000"/>
              <a:gd name="connsiteX1620" fmla="*/ 5067232 w 6569477"/>
              <a:gd name="connsiteY1620" fmla="*/ 5378718 h 6858000"/>
              <a:gd name="connsiteX1621" fmla="*/ 5075669 w 6569477"/>
              <a:gd name="connsiteY1621" fmla="*/ 5370283 h 6858000"/>
              <a:gd name="connsiteX1622" fmla="*/ 5075669 w 6569477"/>
              <a:gd name="connsiteY1622" fmla="*/ 5361848 h 6858000"/>
              <a:gd name="connsiteX1623" fmla="*/ 5067234 w 6569477"/>
              <a:gd name="connsiteY1623" fmla="*/ 5361848 h 6858000"/>
              <a:gd name="connsiteX1624" fmla="*/ 5075669 w 6569477"/>
              <a:gd name="connsiteY1624" fmla="*/ 5344976 h 6858000"/>
              <a:gd name="connsiteX1625" fmla="*/ 5075671 w 6569477"/>
              <a:gd name="connsiteY1625" fmla="*/ 5353411 h 6858000"/>
              <a:gd name="connsiteX1626" fmla="*/ 5084105 w 6569477"/>
              <a:gd name="connsiteY1626" fmla="*/ 5353411 h 6858000"/>
              <a:gd name="connsiteX1627" fmla="*/ 5084105 w 6569477"/>
              <a:gd name="connsiteY1627" fmla="*/ 5336541 h 6858000"/>
              <a:gd name="connsiteX1628" fmla="*/ 5092541 w 6569477"/>
              <a:gd name="connsiteY1628" fmla="*/ 5328103 h 6858000"/>
              <a:gd name="connsiteX1629" fmla="*/ 5092541 w 6569477"/>
              <a:gd name="connsiteY1629" fmla="*/ 5302798 h 6858000"/>
              <a:gd name="connsiteX1630" fmla="*/ 5100978 w 6569477"/>
              <a:gd name="connsiteY1630" fmla="*/ 5285927 h 6858000"/>
              <a:gd name="connsiteX1631" fmla="*/ 5092541 w 6569477"/>
              <a:gd name="connsiteY1631" fmla="*/ 5294363 h 6858000"/>
              <a:gd name="connsiteX1632" fmla="*/ 5084105 w 6569477"/>
              <a:gd name="connsiteY1632" fmla="*/ 5302796 h 6858000"/>
              <a:gd name="connsiteX1633" fmla="*/ 5084105 w 6569477"/>
              <a:gd name="connsiteY1633" fmla="*/ 5285927 h 6858000"/>
              <a:gd name="connsiteX1634" fmla="*/ 5109412 w 6569477"/>
              <a:gd name="connsiteY1634" fmla="*/ 5235313 h 6858000"/>
              <a:gd name="connsiteX1635" fmla="*/ 5151589 w 6569477"/>
              <a:gd name="connsiteY1635" fmla="*/ 5142520 h 6858000"/>
              <a:gd name="connsiteX1636" fmla="*/ 5160025 w 6569477"/>
              <a:gd name="connsiteY1636" fmla="*/ 5134084 h 6858000"/>
              <a:gd name="connsiteX1637" fmla="*/ 5160025 w 6569477"/>
              <a:gd name="connsiteY1637" fmla="*/ 5125649 h 6858000"/>
              <a:gd name="connsiteX1638" fmla="*/ 5176898 w 6569477"/>
              <a:gd name="connsiteY1638" fmla="*/ 5083470 h 6858000"/>
              <a:gd name="connsiteX1639" fmla="*/ 5185333 w 6569477"/>
              <a:gd name="connsiteY1639" fmla="*/ 5049729 h 6858000"/>
              <a:gd name="connsiteX1640" fmla="*/ 5219076 w 6569477"/>
              <a:gd name="connsiteY1640" fmla="*/ 4990679 h 6858000"/>
              <a:gd name="connsiteX1641" fmla="*/ 5227514 w 6569477"/>
              <a:gd name="connsiteY1641" fmla="*/ 4990679 h 6858000"/>
              <a:gd name="connsiteX1642" fmla="*/ 5227511 w 6569477"/>
              <a:gd name="connsiteY1642" fmla="*/ 4973806 h 6858000"/>
              <a:gd name="connsiteX1643" fmla="*/ 5227512 w 6569477"/>
              <a:gd name="connsiteY1643" fmla="*/ 4965372 h 6858000"/>
              <a:gd name="connsiteX1644" fmla="*/ 5219077 w 6569477"/>
              <a:gd name="connsiteY1644" fmla="*/ 4973806 h 6858000"/>
              <a:gd name="connsiteX1645" fmla="*/ 5244383 w 6569477"/>
              <a:gd name="connsiteY1645" fmla="*/ 4914756 h 6858000"/>
              <a:gd name="connsiteX1646" fmla="*/ 5252819 w 6569477"/>
              <a:gd name="connsiteY1646" fmla="*/ 4906320 h 6858000"/>
              <a:gd name="connsiteX1647" fmla="*/ 5252821 w 6569477"/>
              <a:gd name="connsiteY1647" fmla="*/ 4897886 h 6858000"/>
              <a:gd name="connsiteX1648" fmla="*/ 5269691 w 6569477"/>
              <a:gd name="connsiteY1648" fmla="*/ 4838836 h 6858000"/>
              <a:gd name="connsiteX1649" fmla="*/ 5269691 w 6569477"/>
              <a:gd name="connsiteY1649" fmla="*/ 4847272 h 6858000"/>
              <a:gd name="connsiteX1650" fmla="*/ 5269693 w 6569477"/>
              <a:gd name="connsiteY1650" fmla="*/ 4872579 h 6858000"/>
              <a:gd name="connsiteX1651" fmla="*/ 5278126 w 6569477"/>
              <a:gd name="connsiteY1651" fmla="*/ 4855707 h 6858000"/>
              <a:gd name="connsiteX1652" fmla="*/ 5286562 w 6569477"/>
              <a:gd name="connsiteY1652" fmla="*/ 4847272 h 6858000"/>
              <a:gd name="connsiteX1653" fmla="*/ 5278125 w 6569477"/>
              <a:gd name="connsiteY1653" fmla="*/ 4881015 h 6858000"/>
              <a:gd name="connsiteX1654" fmla="*/ 5294998 w 6569477"/>
              <a:gd name="connsiteY1654" fmla="*/ 4889450 h 6858000"/>
              <a:gd name="connsiteX1655" fmla="*/ 5320304 w 6569477"/>
              <a:gd name="connsiteY1655" fmla="*/ 4830400 h 6858000"/>
              <a:gd name="connsiteX1656" fmla="*/ 5328741 w 6569477"/>
              <a:gd name="connsiteY1656" fmla="*/ 4821963 h 6858000"/>
              <a:gd name="connsiteX1657" fmla="*/ 5328741 w 6569477"/>
              <a:gd name="connsiteY1657" fmla="*/ 4813530 h 6858000"/>
              <a:gd name="connsiteX1658" fmla="*/ 5328741 w 6569477"/>
              <a:gd name="connsiteY1658" fmla="*/ 4805093 h 6858000"/>
              <a:gd name="connsiteX1659" fmla="*/ 5320305 w 6569477"/>
              <a:gd name="connsiteY1659" fmla="*/ 4813527 h 6858000"/>
              <a:gd name="connsiteX1660" fmla="*/ 5320305 w 6569477"/>
              <a:gd name="connsiteY1660" fmla="*/ 4788222 h 6858000"/>
              <a:gd name="connsiteX1661" fmla="*/ 5311868 w 6569477"/>
              <a:gd name="connsiteY1661" fmla="*/ 4779784 h 6858000"/>
              <a:gd name="connsiteX1662" fmla="*/ 5294998 w 6569477"/>
              <a:gd name="connsiteY1662" fmla="*/ 4821963 h 6858000"/>
              <a:gd name="connsiteX1663" fmla="*/ 5294998 w 6569477"/>
              <a:gd name="connsiteY1663" fmla="*/ 4813529 h 6858000"/>
              <a:gd name="connsiteX1664" fmla="*/ 5286562 w 6569477"/>
              <a:gd name="connsiteY1664" fmla="*/ 4796658 h 6858000"/>
              <a:gd name="connsiteX1665" fmla="*/ 5279291 w 6569477"/>
              <a:gd name="connsiteY1665" fmla="*/ 4811201 h 6858000"/>
              <a:gd name="connsiteX1666" fmla="*/ 5280235 w 6569477"/>
              <a:gd name="connsiteY1666" fmla="*/ 4795603 h 6858000"/>
              <a:gd name="connsiteX1667" fmla="*/ 5294997 w 6569477"/>
              <a:gd name="connsiteY1667" fmla="*/ 4754479 h 6858000"/>
              <a:gd name="connsiteX1668" fmla="*/ 5269690 w 6569477"/>
              <a:gd name="connsiteY1668" fmla="*/ 4729170 h 6858000"/>
              <a:gd name="connsiteX1669" fmla="*/ 5278128 w 6569477"/>
              <a:gd name="connsiteY1669" fmla="*/ 4737607 h 6858000"/>
              <a:gd name="connsiteX1670" fmla="*/ 5286561 w 6569477"/>
              <a:gd name="connsiteY1670" fmla="*/ 4737608 h 6858000"/>
              <a:gd name="connsiteX1671" fmla="*/ 5294998 w 6569477"/>
              <a:gd name="connsiteY1671" fmla="*/ 4737608 h 6858000"/>
              <a:gd name="connsiteX1672" fmla="*/ 5294999 w 6569477"/>
              <a:gd name="connsiteY1672" fmla="*/ 4720736 h 6858000"/>
              <a:gd name="connsiteX1673" fmla="*/ 5295000 w 6569477"/>
              <a:gd name="connsiteY1673" fmla="*/ 4712301 h 6858000"/>
              <a:gd name="connsiteX1674" fmla="*/ 5311869 w 6569477"/>
              <a:gd name="connsiteY1674" fmla="*/ 4695429 h 6858000"/>
              <a:gd name="connsiteX1675" fmla="*/ 5311869 w 6569477"/>
              <a:gd name="connsiteY1675" fmla="*/ 4712299 h 6858000"/>
              <a:gd name="connsiteX1676" fmla="*/ 5320307 w 6569477"/>
              <a:gd name="connsiteY1676" fmla="*/ 4712301 h 6858000"/>
              <a:gd name="connsiteX1677" fmla="*/ 5328740 w 6569477"/>
              <a:gd name="connsiteY1677" fmla="*/ 4695429 h 6858000"/>
              <a:gd name="connsiteX1678" fmla="*/ 5328740 w 6569477"/>
              <a:gd name="connsiteY1678" fmla="*/ 4678557 h 6858000"/>
              <a:gd name="connsiteX1679" fmla="*/ 5311871 w 6569477"/>
              <a:gd name="connsiteY1679" fmla="*/ 4661688 h 6858000"/>
              <a:gd name="connsiteX1680" fmla="*/ 5303433 w 6569477"/>
              <a:gd name="connsiteY1680" fmla="*/ 4653252 h 6858000"/>
              <a:gd name="connsiteX1681" fmla="*/ 5294998 w 6569477"/>
              <a:gd name="connsiteY1681" fmla="*/ 4661688 h 6858000"/>
              <a:gd name="connsiteX1682" fmla="*/ 5303432 w 6569477"/>
              <a:gd name="connsiteY1682" fmla="*/ 4619508 h 6858000"/>
              <a:gd name="connsiteX1683" fmla="*/ 5303432 w 6569477"/>
              <a:gd name="connsiteY1683" fmla="*/ 4644816 h 6858000"/>
              <a:gd name="connsiteX1684" fmla="*/ 5320305 w 6569477"/>
              <a:gd name="connsiteY1684" fmla="*/ 4611072 h 6858000"/>
              <a:gd name="connsiteX1685" fmla="*/ 5328743 w 6569477"/>
              <a:gd name="connsiteY1685" fmla="*/ 4611070 h 6858000"/>
              <a:gd name="connsiteX1686" fmla="*/ 5328741 w 6569477"/>
              <a:gd name="connsiteY1686" fmla="*/ 4602637 h 6858000"/>
              <a:gd name="connsiteX1687" fmla="*/ 5328741 w 6569477"/>
              <a:gd name="connsiteY1687" fmla="*/ 4594202 h 6858000"/>
              <a:gd name="connsiteX1688" fmla="*/ 5320304 w 6569477"/>
              <a:gd name="connsiteY1688" fmla="*/ 4594202 h 6858000"/>
              <a:gd name="connsiteX1689" fmla="*/ 5337175 w 6569477"/>
              <a:gd name="connsiteY1689" fmla="*/ 4577331 h 6858000"/>
              <a:gd name="connsiteX1690" fmla="*/ 5337175 w 6569477"/>
              <a:gd name="connsiteY1690" fmla="*/ 4526717 h 6858000"/>
              <a:gd name="connsiteX1691" fmla="*/ 5337176 w 6569477"/>
              <a:gd name="connsiteY1691" fmla="*/ 4543586 h 6858000"/>
              <a:gd name="connsiteX1692" fmla="*/ 5354048 w 6569477"/>
              <a:gd name="connsiteY1692" fmla="*/ 4492974 h 6858000"/>
              <a:gd name="connsiteX1693" fmla="*/ 5362484 w 6569477"/>
              <a:gd name="connsiteY1693" fmla="*/ 4501408 h 6858000"/>
              <a:gd name="connsiteX1694" fmla="*/ 5362484 w 6569477"/>
              <a:gd name="connsiteY1694" fmla="*/ 4492972 h 6858000"/>
              <a:gd name="connsiteX1695" fmla="*/ 5370918 w 6569477"/>
              <a:gd name="connsiteY1695" fmla="*/ 4492974 h 6858000"/>
              <a:gd name="connsiteX1696" fmla="*/ 5379355 w 6569477"/>
              <a:gd name="connsiteY1696" fmla="*/ 4501407 h 6858000"/>
              <a:gd name="connsiteX1697" fmla="*/ 5362484 w 6569477"/>
              <a:gd name="connsiteY1697" fmla="*/ 4577331 h 6858000"/>
              <a:gd name="connsiteX1698" fmla="*/ 5354048 w 6569477"/>
              <a:gd name="connsiteY1698" fmla="*/ 4577331 h 6858000"/>
              <a:gd name="connsiteX1699" fmla="*/ 5345612 w 6569477"/>
              <a:gd name="connsiteY1699" fmla="*/ 4611072 h 6858000"/>
              <a:gd name="connsiteX1700" fmla="*/ 5362483 w 6569477"/>
              <a:gd name="connsiteY1700" fmla="*/ 4585763 h 6858000"/>
              <a:gd name="connsiteX1701" fmla="*/ 5354047 w 6569477"/>
              <a:gd name="connsiteY1701" fmla="*/ 4627944 h 6858000"/>
              <a:gd name="connsiteX1702" fmla="*/ 5345611 w 6569477"/>
              <a:gd name="connsiteY1702" fmla="*/ 4636382 h 6858000"/>
              <a:gd name="connsiteX1703" fmla="*/ 5345612 w 6569477"/>
              <a:gd name="connsiteY1703" fmla="*/ 4644813 h 6858000"/>
              <a:gd name="connsiteX1704" fmla="*/ 5354047 w 6569477"/>
              <a:gd name="connsiteY1704" fmla="*/ 4653250 h 6858000"/>
              <a:gd name="connsiteX1705" fmla="*/ 5362483 w 6569477"/>
              <a:gd name="connsiteY1705" fmla="*/ 4644815 h 6858000"/>
              <a:gd name="connsiteX1706" fmla="*/ 5370919 w 6569477"/>
              <a:gd name="connsiteY1706" fmla="*/ 4627945 h 6858000"/>
              <a:gd name="connsiteX1707" fmla="*/ 5370919 w 6569477"/>
              <a:gd name="connsiteY1707" fmla="*/ 4619508 h 6858000"/>
              <a:gd name="connsiteX1708" fmla="*/ 5362483 w 6569477"/>
              <a:gd name="connsiteY1708" fmla="*/ 4619508 h 6858000"/>
              <a:gd name="connsiteX1709" fmla="*/ 5387791 w 6569477"/>
              <a:gd name="connsiteY1709" fmla="*/ 4501408 h 6858000"/>
              <a:gd name="connsiteX1710" fmla="*/ 5396225 w 6569477"/>
              <a:gd name="connsiteY1710" fmla="*/ 4492972 h 6858000"/>
              <a:gd name="connsiteX1711" fmla="*/ 5396224 w 6569477"/>
              <a:gd name="connsiteY1711" fmla="*/ 4484538 h 6858000"/>
              <a:gd name="connsiteX1712" fmla="*/ 5396225 w 6569477"/>
              <a:gd name="connsiteY1712" fmla="*/ 4476102 h 6858000"/>
              <a:gd name="connsiteX1713" fmla="*/ 5413098 w 6569477"/>
              <a:gd name="connsiteY1713" fmla="*/ 4425488 h 6858000"/>
              <a:gd name="connsiteX1714" fmla="*/ 5404662 w 6569477"/>
              <a:gd name="connsiteY1714" fmla="*/ 4425486 h 6858000"/>
              <a:gd name="connsiteX1715" fmla="*/ 5413098 w 6569477"/>
              <a:gd name="connsiteY1715" fmla="*/ 4417053 h 6858000"/>
              <a:gd name="connsiteX1716" fmla="*/ 5421533 w 6569477"/>
              <a:gd name="connsiteY1716" fmla="*/ 4400179 h 6858000"/>
              <a:gd name="connsiteX1717" fmla="*/ 5413097 w 6569477"/>
              <a:gd name="connsiteY1717" fmla="*/ 4391743 h 6858000"/>
              <a:gd name="connsiteX1718" fmla="*/ 5421797 w 6569477"/>
              <a:gd name="connsiteY1718" fmla="*/ 4335463 h 6858000"/>
              <a:gd name="connsiteX1719" fmla="*/ 5430069 w 6569477"/>
              <a:gd name="connsiteY1719" fmla="*/ 4298454 h 6858000"/>
              <a:gd name="connsiteX1720" fmla="*/ 5422231 w 6569477"/>
              <a:gd name="connsiteY1720" fmla="*/ 4304885 h 6858000"/>
              <a:gd name="connsiteX1721" fmla="*/ 5412724 w 6569477"/>
              <a:gd name="connsiteY1721" fmla="*/ 4318695 h 6858000"/>
              <a:gd name="connsiteX1722" fmla="*/ 5410571 w 6569477"/>
              <a:gd name="connsiteY1722" fmla="*/ 4307033 h 6858000"/>
              <a:gd name="connsiteX1723" fmla="*/ 5411613 w 6569477"/>
              <a:gd name="connsiteY1723" fmla="*/ 4299607 h 6858000"/>
              <a:gd name="connsiteX1724" fmla="*/ 5410500 w 6569477"/>
              <a:gd name="connsiteY1724" fmla="*/ 4280519 h 6858000"/>
              <a:gd name="connsiteX1725" fmla="*/ 5417926 w 6569477"/>
              <a:gd name="connsiteY1725" fmla="*/ 4281562 h 6858000"/>
              <a:gd name="connsiteX1726" fmla="*/ 5423199 w 6569477"/>
              <a:gd name="connsiteY1726" fmla="*/ 4270944 h 6858000"/>
              <a:gd name="connsiteX1727" fmla="*/ 5425352 w 6569477"/>
              <a:gd name="connsiteY1727" fmla="*/ 4282606 h 6858000"/>
              <a:gd name="connsiteX1728" fmla="*/ 5424312 w 6569477"/>
              <a:gd name="connsiteY1728" fmla="*/ 4290032 h 6858000"/>
              <a:gd name="connsiteX1729" fmla="*/ 5435055 w 6569477"/>
              <a:gd name="connsiteY1729" fmla="*/ 4267818 h 6858000"/>
              <a:gd name="connsiteX1730" fmla="*/ 5436591 w 6569477"/>
              <a:gd name="connsiteY1730" fmla="*/ 4263308 h 6858000"/>
              <a:gd name="connsiteX1731" fmla="*/ 5439195 w 6569477"/>
              <a:gd name="connsiteY1731" fmla="*/ 4248207 h 6858000"/>
              <a:gd name="connsiteX1732" fmla="*/ 5438405 w 6569477"/>
              <a:gd name="connsiteY1732" fmla="*/ 4206160 h 6858000"/>
              <a:gd name="connsiteX1733" fmla="*/ 5446841 w 6569477"/>
              <a:gd name="connsiteY1733" fmla="*/ 4189290 h 6858000"/>
              <a:gd name="connsiteX1734" fmla="*/ 5446841 w 6569477"/>
              <a:gd name="connsiteY1734" fmla="*/ 4180852 h 6858000"/>
              <a:gd name="connsiteX1735" fmla="*/ 5438404 w 6569477"/>
              <a:gd name="connsiteY1735" fmla="*/ 4180854 h 6858000"/>
              <a:gd name="connsiteX1736" fmla="*/ 5455276 w 6569477"/>
              <a:gd name="connsiteY1736" fmla="*/ 4130240 h 6858000"/>
              <a:gd name="connsiteX1737" fmla="*/ 5455276 w 6569477"/>
              <a:gd name="connsiteY1737" fmla="*/ 4121804 h 6858000"/>
              <a:gd name="connsiteX1738" fmla="*/ 5455276 w 6569477"/>
              <a:gd name="connsiteY1738" fmla="*/ 4104933 h 6858000"/>
              <a:gd name="connsiteX1739" fmla="*/ 5455276 w 6569477"/>
              <a:gd name="connsiteY1739" fmla="*/ 4096497 h 6858000"/>
              <a:gd name="connsiteX1740" fmla="*/ 5463712 w 6569477"/>
              <a:gd name="connsiteY1740" fmla="*/ 4088062 h 6858000"/>
              <a:gd name="connsiteX1741" fmla="*/ 5463710 w 6569477"/>
              <a:gd name="connsiteY1741" fmla="*/ 4079626 h 6858000"/>
              <a:gd name="connsiteX1742" fmla="*/ 5463711 w 6569477"/>
              <a:gd name="connsiteY1742" fmla="*/ 4029012 h 6858000"/>
              <a:gd name="connsiteX1743" fmla="*/ 5463712 w 6569477"/>
              <a:gd name="connsiteY1743" fmla="*/ 4020574 h 6858000"/>
              <a:gd name="connsiteX1744" fmla="*/ 5463712 w 6569477"/>
              <a:gd name="connsiteY1744" fmla="*/ 4003705 h 6858000"/>
              <a:gd name="connsiteX1745" fmla="*/ 5463712 w 6569477"/>
              <a:gd name="connsiteY1745" fmla="*/ 3995269 h 6858000"/>
              <a:gd name="connsiteX1746" fmla="*/ 5463711 w 6569477"/>
              <a:gd name="connsiteY1746" fmla="*/ 3936219 h 6858000"/>
              <a:gd name="connsiteX1747" fmla="*/ 5480582 w 6569477"/>
              <a:gd name="connsiteY1747" fmla="*/ 3902476 h 6858000"/>
              <a:gd name="connsiteX1748" fmla="*/ 5489019 w 6569477"/>
              <a:gd name="connsiteY1748" fmla="*/ 3894042 h 6858000"/>
              <a:gd name="connsiteX1749" fmla="*/ 5489019 w 6569477"/>
              <a:gd name="connsiteY1749" fmla="*/ 3885606 h 6858000"/>
              <a:gd name="connsiteX1750" fmla="*/ 5480583 w 6569477"/>
              <a:gd name="connsiteY1750" fmla="*/ 3885606 h 6858000"/>
              <a:gd name="connsiteX1751" fmla="*/ 5480584 w 6569477"/>
              <a:gd name="connsiteY1751" fmla="*/ 3894040 h 6858000"/>
              <a:gd name="connsiteX1752" fmla="*/ 5472148 w 6569477"/>
              <a:gd name="connsiteY1752" fmla="*/ 3860298 h 6858000"/>
              <a:gd name="connsiteX1753" fmla="*/ 5489019 w 6569477"/>
              <a:gd name="connsiteY1753" fmla="*/ 3860299 h 6858000"/>
              <a:gd name="connsiteX1754" fmla="*/ 5496941 w 6569477"/>
              <a:gd name="connsiteY1754" fmla="*/ 3868220 h 6858000"/>
              <a:gd name="connsiteX1755" fmla="*/ 5493896 w 6569477"/>
              <a:gd name="connsiteY1755" fmla="*/ 3915262 h 6858000"/>
              <a:gd name="connsiteX1756" fmla="*/ 5497452 w 6569477"/>
              <a:gd name="connsiteY1756" fmla="*/ 4037447 h 6858000"/>
              <a:gd name="connsiteX1757" fmla="*/ 5489016 w 6569477"/>
              <a:gd name="connsiteY1757" fmla="*/ 4045883 h 6858000"/>
              <a:gd name="connsiteX1758" fmla="*/ 5489019 w 6569477"/>
              <a:gd name="connsiteY1758" fmla="*/ 4054319 h 6858000"/>
              <a:gd name="connsiteX1759" fmla="*/ 5489386 w 6569477"/>
              <a:gd name="connsiteY1759" fmla="*/ 4063858 h 6858000"/>
              <a:gd name="connsiteX1760" fmla="*/ 5490041 w 6569477"/>
              <a:gd name="connsiteY1760" fmla="*/ 4061970 h 6858000"/>
              <a:gd name="connsiteX1761" fmla="*/ 5508475 w 6569477"/>
              <a:gd name="connsiteY1761" fmla="*/ 4040599 h 6858000"/>
              <a:gd name="connsiteX1762" fmla="*/ 5508331 w 6569477"/>
              <a:gd name="connsiteY1762" fmla="*/ 3987570 h 6858000"/>
              <a:gd name="connsiteX1763" fmla="*/ 5535669 w 6569477"/>
              <a:gd name="connsiteY1763" fmla="*/ 3900538 h 6858000"/>
              <a:gd name="connsiteX1764" fmla="*/ 5551347 w 6569477"/>
              <a:gd name="connsiteY1764" fmla="*/ 3815654 h 6858000"/>
              <a:gd name="connsiteX1765" fmla="*/ 5567239 w 6569477"/>
              <a:gd name="connsiteY1765" fmla="*/ 3810315 h 6858000"/>
              <a:gd name="connsiteX1766" fmla="*/ 5597339 w 6569477"/>
              <a:gd name="connsiteY1766" fmla="*/ 3568431 h 6858000"/>
              <a:gd name="connsiteX1767" fmla="*/ 5580406 w 6569477"/>
              <a:gd name="connsiteY1767" fmla="*/ 3581198 h 6858000"/>
              <a:gd name="connsiteX1768" fmla="*/ 5623492 w 6569477"/>
              <a:gd name="connsiteY1768" fmla="*/ 3435797 h 6858000"/>
              <a:gd name="connsiteX1769" fmla="*/ 5627870 w 6569477"/>
              <a:gd name="connsiteY1769" fmla="*/ 3485634 h 6858000"/>
              <a:gd name="connsiteX1770" fmla="*/ 5628909 w 6569477"/>
              <a:gd name="connsiteY1770" fmla="*/ 3478208 h 6858000"/>
              <a:gd name="connsiteX1771" fmla="*/ 5633142 w 6569477"/>
              <a:gd name="connsiteY1771" fmla="*/ 3475016 h 6858000"/>
              <a:gd name="connsiteX1772" fmla="*/ 5631062 w 6569477"/>
              <a:gd name="connsiteY1772" fmla="*/ 3489870 h 6858000"/>
              <a:gd name="connsiteX1773" fmla="*/ 5634255 w 6569477"/>
              <a:gd name="connsiteY1773" fmla="*/ 3494104 h 6858000"/>
              <a:gd name="connsiteX1774" fmla="*/ 5630021 w 6569477"/>
              <a:gd name="connsiteY1774" fmla="*/ 3497296 h 6858000"/>
              <a:gd name="connsiteX1775" fmla="*/ 5608173 w 6569477"/>
              <a:gd name="connsiteY1775" fmla="*/ 3653253 h 6858000"/>
              <a:gd name="connsiteX1776" fmla="*/ 5592710 w 6569477"/>
              <a:gd name="connsiteY1776" fmla="*/ 3817680 h 6858000"/>
              <a:gd name="connsiteX1777" fmla="*/ 5581051 w 6569477"/>
              <a:gd name="connsiteY1777" fmla="*/ 3819828 h 6858000"/>
              <a:gd name="connsiteX1778" fmla="*/ 5575920 w 6569477"/>
              <a:gd name="connsiteY1778" fmla="*/ 3883475 h 6858000"/>
              <a:gd name="connsiteX1779" fmla="*/ 5563598 w 6569477"/>
              <a:gd name="connsiteY1779" fmla="*/ 3934280 h 6858000"/>
              <a:gd name="connsiteX1780" fmla="*/ 5562972 w 6569477"/>
              <a:gd name="connsiteY1780" fmla="*/ 3937349 h 6858000"/>
              <a:gd name="connsiteX1781" fmla="*/ 5571794 w 6569477"/>
              <a:gd name="connsiteY1781" fmla="*/ 3923038 h 6858000"/>
              <a:gd name="connsiteX1782" fmla="*/ 5623989 w 6569477"/>
              <a:gd name="connsiteY1782" fmla="*/ 3775941 h 6858000"/>
              <a:gd name="connsiteX1783" fmla="*/ 5632426 w 6569477"/>
              <a:gd name="connsiteY1783" fmla="*/ 3767506 h 6858000"/>
              <a:gd name="connsiteX1784" fmla="*/ 5640861 w 6569477"/>
              <a:gd name="connsiteY1784" fmla="*/ 3759071 h 6858000"/>
              <a:gd name="connsiteX1785" fmla="*/ 5649298 w 6569477"/>
              <a:gd name="connsiteY1785" fmla="*/ 3767505 h 6858000"/>
              <a:gd name="connsiteX1786" fmla="*/ 5649298 w 6569477"/>
              <a:gd name="connsiteY1786" fmla="*/ 3742197 h 6858000"/>
              <a:gd name="connsiteX1787" fmla="*/ 5683041 w 6569477"/>
              <a:gd name="connsiteY1787" fmla="*/ 3581921 h 6858000"/>
              <a:gd name="connsiteX1788" fmla="*/ 5691475 w 6569477"/>
              <a:gd name="connsiteY1788" fmla="*/ 3598792 h 6858000"/>
              <a:gd name="connsiteX1789" fmla="*/ 5732996 w 6569477"/>
              <a:gd name="connsiteY1789" fmla="*/ 3493610 h 6858000"/>
              <a:gd name="connsiteX1790" fmla="*/ 5733449 w 6569477"/>
              <a:gd name="connsiteY1790" fmla="*/ 3493806 h 6858000"/>
              <a:gd name="connsiteX1791" fmla="*/ 5734014 w 6569477"/>
              <a:gd name="connsiteY1791" fmla="*/ 3473633 h 6858000"/>
              <a:gd name="connsiteX1792" fmla="*/ 5730509 w 6569477"/>
              <a:gd name="connsiteY1792" fmla="*/ 3460815 h 6858000"/>
              <a:gd name="connsiteX1793" fmla="*/ 5743964 w 6569477"/>
              <a:gd name="connsiteY1793" fmla="*/ 3328941 h 6858000"/>
              <a:gd name="connsiteX1794" fmla="*/ 5761038 w 6569477"/>
              <a:gd name="connsiteY1794" fmla="*/ 3286983 h 6858000"/>
              <a:gd name="connsiteX1795" fmla="*/ 5751435 w 6569477"/>
              <a:gd name="connsiteY1795" fmla="*/ 3234831 h 6858000"/>
              <a:gd name="connsiteX1796" fmla="*/ 5762802 w 6569477"/>
              <a:gd name="connsiteY1796" fmla="*/ 3144319 h 6858000"/>
              <a:gd name="connsiteX1797" fmla="*/ 5763082 w 6569477"/>
              <a:gd name="connsiteY1797" fmla="*/ 3058000 h 6858000"/>
              <a:gd name="connsiteX1798" fmla="*/ 5777766 w 6569477"/>
              <a:gd name="connsiteY1798" fmla="*/ 3049910 h 6858000"/>
              <a:gd name="connsiteX1799" fmla="*/ 5764220 w 6569477"/>
              <a:gd name="connsiteY1799" fmla="*/ 2806537 h 6858000"/>
              <a:gd name="connsiteX1800" fmla="*/ 5759877 w 6569477"/>
              <a:gd name="connsiteY1800" fmla="*/ 2815776 h 6858000"/>
              <a:gd name="connsiteX1801" fmla="*/ 5758962 w 6569477"/>
              <a:gd name="connsiteY1801" fmla="*/ 2839583 h 6858000"/>
              <a:gd name="connsiteX1802" fmla="*/ 5750526 w 6569477"/>
              <a:gd name="connsiteY1802" fmla="*/ 2831148 h 6858000"/>
              <a:gd name="connsiteX1803" fmla="*/ 5750526 w 6569477"/>
              <a:gd name="connsiteY1803" fmla="*/ 2822713 h 6858000"/>
              <a:gd name="connsiteX1804" fmla="*/ 5750526 w 6569477"/>
              <a:gd name="connsiteY1804" fmla="*/ 2822277 h 6858000"/>
              <a:gd name="connsiteX1805" fmla="*/ 5749837 w 6569477"/>
              <a:gd name="connsiteY1805" fmla="*/ 2822120 h 6858000"/>
              <a:gd name="connsiteX1806" fmla="*/ 5747894 w 6569477"/>
              <a:gd name="connsiteY1806" fmla="*/ 2797782 h 6858000"/>
              <a:gd name="connsiteX1807" fmla="*/ 5743144 w 6569477"/>
              <a:gd name="connsiteY1807" fmla="*/ 2798460 h 6858000"/>
              <a:gd name="connsiteX1808" fmla="*/ 5742091 w 6569477"/>
              <a:gd name="connsiteY1808" fmla="*/ 2805842 h 6858000"/>
              <a:gd name="connsiteX1809" fmla="*/ 5742091 w 6569477"/>
              <a:gd name="connsiteY1809" fmla="*/ 2814279 h 6858000"/>
              <a:gd name="connsiteX1810" fmla="*/ 5742090 w 6569477"/>
              <a:gd name="connsiteY1810" fmla="*/ 2822713 h 6858000"/>
              <a:gd name="connsiteX1811" fmla="*/ 5733655 w 6569477"/>
              <a:gd name="connsiteY1811" fmla="*/ 2848019 h 6858000"/>
              <a:gd name="connsiteX1812" fmla="*/ 5742090 w 6569477"/>
              <a:gd name="connsiteY1812" fmla="*/ 2856452 h 6858000"/>
              <a:gd name="connsiteX1813" fmla="*/ 5742091 w 6569477"/>
              <a:gd name="connsiteY1813" fmla="*/ 2848019 h 6858000"/>
              <a:gd name="connsiteX1814" fmla="*/ 5750526 w 6569477"/>
              <a:gd name="connsiteY1814" fmla="*/ 2839583 h 6858000"/>
              <a:gd name="connsiteX1815" fmla="*/ 5750526 w 6569477"/>
              <a:gd name="connsiteY1815" fmla="*/ 2864888 h 6858000"/>
              <a:gd name="connsiteX1816" fmla="*/ 5750525 w 6569477"/>
              <a:gd name="connsiteY1816" fmla="*/ 2873326 h 6858000"/>
              <a:gd name="connsiteX1817" fmla="*/ 5708345 w 6569477"/>
              <a:gd name="connsiteY1817" fmla="*/ 2940812 h 6858000"/>
              <a:gd name="connsiteX1818" fmla="*/ 5699912 w 6569477"/>
              <a:gd name="connsiteY1818" fmla="*/ 2839583 h 6858000"/>
              <a:gd name="connsiteX1819" fmla="*/ 5689894 w 6569477"/>
              <a:gd name="connsiteY1819" fmla="*/ 2840110 h 6858000"/>
              <a:gd name="connsiteX1820" fmla="*/ 5683185 w 6569477"/>
              <a:gd name="connsiteY1820" fmla="*/ 2849917 h 6858000"/>
              <a:gd name="connsiteX1821" fmla="*/ 5682885 w 6569477"/>
              <a:gd name="connsiteY1821" fmla="*/ 2853046 h 6858000"/>
              <a:gd name="connsiteX1822" fmla="*/ 5680651 w 6569477"/>
              <a:gd name="connsiteY1822" fmla="*/ 2856536 h 6858000"/>
              <a:gd name="connsiteX1823" fmla="*/ 5680060 w 6569477"/>
              <a:gd name="connsiteY1823" fmla="*/ 2855859 h 6858000"/>
              <a:gd name="connsiteX1824" fmla="*/ 5676293 w 6569477"/>
              <a:gd name="connsiteY1824" fmla="*/ 2863103 h 6858000"/>
              <a:gd name="connsiteX1825" fmla="*/ 5680760 w 6569477"/>
              <a:gd name="connsiteY1825" fmla="*/ 2886509 h 6858000"/>
              <a:gd name="connsiteX1826" fmla="*/ 5688352 w 6569477"/>
              <a:gd name="connsiteY1826" fmla="*/ 2910389 h 6858000"/>
              <a:gd name="connsiteX1827" fmla="*/ 5696772 w 6569477"/>
              <a:gd name="connsiteY1827" fmla="*/ 3000293 h 6858000"/>
              <a:gd name="connsiteX1828" fmla="*/ 5692141 w 6569477"/>
              <a:gd name="connsiteY1828" fmla="*/ 3081094 h 6858000"/>
              <a:gd name="connsiteX1829" fmla="*/ 5679091 w 6569477"/>
              <a:gd name="connsiteY1829" fmla="*/ 3071991 h 6858000"/>
              <a:gd name="connsiteX1830" fmla="*/ 5688029 w 6569477"/>
              <a:gd name="connsiteY1830" fmla="*/ 3207504 h 6858000"/>
              <a:gd name="connsiteX1831" fmla="*/ 5692217 w 6569477"/>
              <a:gd name="connsiteY1831" fmla="*/ 3359096 h 6858000"/>
              <a:gd name="connsiteX1832" fmla="*/ 5673101 w 6569477"/>
              <a:gd name="connsiteY1832" fmla="*/ 3358689 h 6858000"/>
              <a:gd name="connsiteX1833" fmla="*/ 5668351 w 6569477"/>
              <a:gd name="connsiteY1833" fmla="*/ 3374768 h 6858000"/>
              <a:gd name="connsiteX1834" fmla="*/ 5662684 w 6569477"/>
              <a:gd name="connsiteY1834" fmla="*/ 3364351 h 6858000"/>
              <a:gd name="connsiteX1835" fmla="*/ 5661368 w 6569477"/>
              <a:gd name="connsiteY1835" fmla="*/ 3356969 h 6858000"/>
              <a:gd name="connsiteX1836" fmla="*/ 5654384 w 6569477"/>
              <a:gd name="connsiteY1836" fmla="*/ 3339170 h 6858000"/>
              <a:gd name="connsiteX1837" fmla="*/ 5661768 w 6569477"/>
              <a:gd name="connsiteY1837" fmla="*/ 3337856 h 6858000"/>
              <a:gd name="connsiteX1838" fmla="*/ 5663483 w 6569477"/>
              <a:gd name="connsiteY1838" fmla="*/ 3326125 h 6858000"/>
              <a:gd name="connsiteX1839" fmla="*/ 5669150 w 6569477"/>
              <a:gd name="connsiteY1839" fmla="*/ 3336542 h 6858000"/>
              <a:gd name="connsiteX1840" fmla="*/ 5670467 w 6569477"/>
              <a:gd name="connsiteY1840" fmla="*/ 3343924 h 6858000"/>
              <a:gd name="connsiteX1841" fmla="*/ 5666398 w 6569477"/>
              <a:gd name="connsiteY1841" fmla="*/ 3257055 h 6858000"/>
              <a:gd name="connsiteX1842" fmla="*/ 5661810 w 6569477"/>
              <a:gd name="connsiteY1842" fmla="*/ 3124576 h 6858000"/>
              <a:gd name="connsiteX1843" fmla="*/ 5673025 w 6569477"/>
              <a:gd name="connsiteY1843" fmla="*/ 3080687 h 6858000"/>
              <a:gd name="connsiteX1844" fmla="*/ 5656425 w 6569477"/>
              <a:gd name="connsiteY1844" fmla="*/ 3030323 h 6858000"/>
              <a:gd name="connsiteX1845" fmla="*/ 5655388 w 6569477"/>
              <a:gd name="connsiteY1845" fmla="*/ 2939106 h 6858000"/>
              <a:gd name="connsiteX1846" fmla="*/ 5643936 w 6569477"/>
              <a:gd name="connsiteY1846" fmla="*/ 2853549 h 6858000"/>
              <a:gd name="connsiteX1847" fmla="*/ 5657385 w 6569477"/>
              <a:gd name="connsiteY1847" fmla="*/ 2843539 h 6858000"/>
              <a:gd name="connsiteX1848" fmla="*/ 5657146 w 6569477"/>
              <a:gd name="connsiteY1848" fmla="*/ 2841276 h 6858000"/>
              <a:gd name="connsiteX1849" fmla="*/ 5648243 w 6569477"/>
              <a:gd name="connsiteY1849" fmla="*/ 2809663 h 6858000"/>
              <a:gd name="connsiteX1850" fmla="*/ 5581811 w 6569477"/>
              <a:gd name="connsiteY1850" fmla="*/ 2670869 h 6858000"/>
              <a:gd name="connsiteX1851" fmla="*/ 5581812 w 6569477"/>
              <a:gd name="connsiteY1851" fmla="*/ 2662431 h 6858000"/>
              <a:gd name="connsiteX1852" fmla="*/ 5581812 w 6569477"/>
              <a:gd name="connsiteY1852" fmla="*/ 2645563 h 6858000"/>
              <a:gd name="connsiteX1853" fmla="*/ 5573376 w 6569477"/>
              <a:gd name="connsiteY1853" fmla="*/ 2637125 h 6858000"/>
              <a:gd name="connsiteX1854" fmla="*/ 5548068 w 6569477"/>
              <a:gd name="connsiteY1854" fmla="*/ 2544335 h 6858000"/>
              <a:gd name="connsiteX1855" fmla="*/ 5539634 w 6569477"/>
              <a:gd name="connsiteY1855" fmla="*/ 2510592 h 6858000"/>
              <a:gd name="connsiteX1856" fmla="*/ 5531197 w 6569477"/>
              <a:gd name="connsiteY1856" fmla="*/ 2502157 h 6858000"/>
              <a:gd name="connsiteX1857" fmla="*/ 5531198 w 6569477"/>
              <a:gd name="connsiteY1857" fmla="*/ 2493721 h 6858000"/>
              <a:gd name="connsiteX1858" fmla="*/ 5522761 w 6569477"/>
              <a:gd name="connsiteY1858" fmla="*/ 2493721 h 6858000"/>
              <a:gd name="connsiteX1859" fmla="*/ 5522762 w 6569477"/>
              <a:gd name="connsiteY1859" fmla="*/ 2485285 h 6858000"/>
              <a:gd name="connsiteX1860" fmla="*/ 5505889 w 6569477"/>
              <a:gd name="connsiteY1860" fmla="*/ 2451543 h 6858000"/>
              <a:gd name="connsiteX1861" fmla="*/ 5497455 w 6569477"/>
              <a:gd name="connsiteY1861" fmla="*/ 2476850 h 6858000"/>
              <a:gd name="connsiteX1862" fmla="*/ 5480584 w 6569477"/>
              <a:gd name="connsiteY1862" fmla="*/ 2459978 h 6858000"/>
              <a:gd name="connsiteX1863" fmla="*/ 5472147 w 6569477"/>
              <a:gd name="connsiteY1863" fmla="*/ 2384058 h 6858000"/>
              <a:gd name="connsiteX1864" fmla="*/ 5404661 w 6569477"/>
              <a:gd name="connsiteY1864" fmla="*/ 2181601 h 6858000"/>
              <a:gd name="connsiteX1865" fmla="*/ 5387791 w 6569477"/>
              <a:gd name="connsiteY1865" fmla="*/ 2130985 h 6858000"/>
              <a:gd name="connsiteX1866" fmla="*/ 5328740 w 6569477"/>
              <a:gd name="connsiteY1866" fmla="*/ 1962273 h 6858000"/>
              <a:gd name="connsiteX1867" fmla="*/ 5328741 w 6569477"/>
              <a:gd name="connsiteY1867" fmla="*/ 1936967 h 6858000"/>
              <a:gd name="connsiteX1868" fmla="*/ 5311869 w 6569477"/>
              <a:gd name="connsiteY1868" fmla="*/ 1920096 h 6858000"/>
              <a:gd name="connsiteX1869" fmla="*/ 5320307 w 6569477"/>
              <a:gd name="connsiteY1869" fmla="*/ 1911660 h 6858000"/>
              <a:gd name="connsiteX1870" fmla="*/ 5269693 w 6569477"/>
              <a:gd name="connsiteY1870" fmla="*/ 1793560 h 6858000"/>
              <a:gd name="connsiteX1871" fmla="*/ 5286562 w 6569477"/>
              <a:gd name="connsiteY1871" fmla="*/ 1793561 h 6858000"/>
              <a:gd name="connsiteX1872" fmla="*/ 5261255 w 6569477"/>
              <a:gd name="connsiteY1872" fmla="*/ 1768254 h 6858000"/>
              <a:gd name="connsiteX1873" fmla="*/ 5235948 w 6569477"/>
              <a:gd name="connsiteY1873" fmla="*/ 1709201 h 6858000"/>
              <a:gd name="connsiteX1874" fmla="*/ 5235947 w 6569477"/>
              <a:gd name="connsiteY1874" fmla="*/ 1700769 h 6858000"/>
              <a:gd name="connsiteX1875" fmla="*/ 5244383 w 6569477"/>
              <a:gd name="connsiteY1875" fmla="*/ 1700769 h 6858000"/>
              <a:gd name="connsiteX1876" fmla="*/ 5252819 w 6569477"/>
              <a:gd name="connsiteY1876" fmla="*/ 1700767 h 6858000"/>
              <a:gd name="connsiteX1877" fmla="*/ 5252819 w 6569477"/>
              <a:gd name="connsiteY1877" fmla="*/ 1692332 h 6858000"/>
              <a:gd name="connsiteX1878" fmla="*/ 5244383 w 6569477"/>
              <a:gd name="connsiteY1878" fmla="*/ 1650153 h 6858000"/>
              <a:gd name="connsiteX1879" fmla="*/ 5252818 w 6569477"/>
              <a:gd name="connsiteY1879" fmla="*/ 1650152 h 6858000"/>
              <a:gd name="connsiteX1880" fmla="*/ 5252819 w 6569477"/>
              <a:gd name="connsiteY1880" fmla="*/ 1641718 h 6858000"/>
              <a:gd name="connsiteX1881" fmla="*/ 5244385 w 6569477"/>
              <a:gd name="connsiteY1881" fmla="*/ 1633283 h 6858000"/>
              <a:gd name="connsiteX1882" fmla="*/ 5176900 w 6569477"/>
              <a:gd name="connsiteY1882" fmla="*/ 1473003 h 6858000"/>
              <a:gd name="connsiteX1883" fmla="*/ 5084104 w 6569477"/>
              <a:gd name="connsiteY1883" fmla="*/ 1312727 h 6858000"/>
              <a:gd name="connsiteX1884" fmla="*/ 5055633 w 6569477"/>
              <a:gd name="connsiteY1884" fmla="*/ 1250514 h 6858000"/>
              <a:gd name="connsiteX1885" fmla="*/ 5041658 w 6569477"/>
              <a:gd name="connsiteY1885" fmla="*/ 1226599 h 6858000"/>
              <a:gd name="connsiteX1886" fmla="*/ 5093541 w 6569477"/>
              <a:gd name="connsiteY1886" fmla="*/ 1340967 h 6858000"/>
              <a:gd name="connsiteX1887" fmla="*/ 5398999 w 6569477"/>
              <a:gd name="connsiteY1887" fmla="*/ 2412246 h 6858000"/>
              <a:gd name="connsiteX1888" fmla="*/ 5458394 w 6569477"/>
              <a:gd name="connsiteY1888" fmla="*/ 2833367 h 6858000"/>
              <a:gd name="connsiteX1889" fmla="*/ 5448705 w 6569477"/>
              <a:gd name="connsiteY1889" fmla="*/ 2871734 h 6858000"/>
              <a:gd name="connsiteX1890" fmla="*/ 5431304 w 6569477"/>
              <a:gd name="connsiteY1890" fmla="*/ 2855892 h 6858000"/>
              <a:gd name="connsiteX1891" fmla="*/ 5100400 w 6569477"/>
              <a:gd name="connsiteY1891" fmla="*/ 1533070 h 6858000"/>
              <a:gd name="connsiteX1892" fmla="*/ 4793286 w 6569477"/>
              <a:gd name="connsiteY1892" fmla="*/ 888652 h 6858000"/>
              <a:gd name="connsiteX1893" fmla="*/ 4754611 w 6569477"/>
              <a:gd name="connsiteY1893" fmla="*/ 811200 h 6858000"/>
              <a:gd name="connsiteX1894" fmla="*/ 4736788 w 6569477"/>
              <a:gd name="connsiteY1894" fmla="*/ 782554 h 6858000"/>
              <a:gd name="connsiteX1895" fmla="*/ 4722369 w 6569477"/>
              <a:gd name="connsiteY1895" fmla="*/ 785144 h 6858000"/>
              <a:gd name="connsiteX1896" fmla="*/ 4716525 w 6569477"/>
              <a:gd name="connsiteY1896" fmla="*/ 831944 h 6858000"/>
              <a:gd name="connsiteX1897" fmla="*/ 4878628 w 6569477"/>
              <a:gd name="connsiteY1897" fmla="*/ 1128191 h 6858000"/>
              <a:gd name="connsiteX1898" fmla="*/ 5018643 w 6569477"/>
              <a:gd name="connsiteY1898" fmla="*/ 1444415 h 6858000"/>
              <a:gd name="connsiteX1899" fmla="*/ 5107372 w 6569477"/>
              <a:gd name="connsiteY1899" fmla="*/ 1685936 h 6858000"/>
              <a:gd name="connsiteX1900" fmla="*/ 5109411 w 6569477"/>
              <a:gd name="connsiteY1900" fmla="*/ 1683895 h 6858000"/>
              <a:gd name="connsiteX1901" fmla="*/ 5151590 w 6569477"/>
              <a:gd name="connsiteY1901" fmla="*/ 1785122 h 6858000"/>
              <a:gd name="connsiteX1902" fmla="*/ 5143154 w 6569477"/>
              <a:gd name="connsiteY1902" fmla="*/ 1785122 h 6858000"/>
              <a:gd name="connsiteX1903" fmla="*/ 5134721 w 6569477"/>
              <a:gd name="connsiteY1903" fmla="*/ 1751382 h 6858000"/>
              <a:gd name="connsiteX1904" fmla="*/ 5122261 w 6569477"/>
              <a:gd name="connsiteY1904" fmla="*/ 1726462 h 6858000"/>
              <a:gd name="connsiteX1905" fmla="*/ 5136116 w 6569477"/>
              <a:gd name="connsiteY1905" fmla="*/ 1764180 h 6858000"/>
              <a:gd name="connsiteX1906" fmla="*/ 5157687 w 6569477"/>
              <a:gd name="connsiteY1906" fmla="*/ 1838582 h 6858000"/>
              <a:gd name="connsiteX1907" fmla="*/ 5167407 w 6569477"/>
              <a:gd name="connsiteY1907" fmla="*/ 1843119 h 6858000"/>
              <a:gd name="connsiteX1908" fmla="*/ 5176898 w 6569477"/>
              <a:gd name="connsiteY1908" fmla="*/ 1844173 h 6858000"/>
              <a:gd name="connsiteX1909" fmla="*/ 5176898 w 6569477"/>
              <a:gd name="connsiteY1909" fmla="*/ 1861046 h 6858000"/>
              <a:gd name="connsiteX1910" fmla="*/ 5168464 w 6569477"/>
              <a:gd name="connsiteY1910" fmla="*/ 1861046 h 6858000"/>
              <a:gd name="connsiteX1911" fmla="*/ 5168463 w 6569477"/>
              <a:gd name="connsiteY1911" fmla="*/ 1869480 h 6858000"/>
              <a:gd name="connsiteX1912" fmla="*/ 5168462 w 6569477"/>
              <a:gd name="connsiteY1912" fmla="*/ 1875756 h 6858000"/>
              <a:gd name="connsiteX1913" fmla="*/ 5229895 w 6569477"/>
              <a:gd name="connsiteY1913" fmla="*/ 2087656 h 6858000"/>
              <a:gd name="connsiteX1914" fmla="*/ 5242098 w 6569477"/>
              <a:gd name="connsiteY1914" fmla="*/ 2145617 h 6858000"/>
              <a:gd name="connsiteX1915" fmla="*/ 5261255 w 6569477"/>
              <a:gd name="connsiteY1915" fmla="*/ 2173166 h 6858000"/>
              <a:gd name="connsiteX1916" fmla="*/ 5278125 w 6569477"/>
              <a:gd name="connsiteY1916" fmla="*/ 2215342 h 6858000"/>
              <a:gd name="connsiteX1917" fmla="*/ 5286562 w 6569477"/>
              <a:gd name="connsiteY1917" fmla="*/ 2265959 h 6858000"/>
              <a:gd name="connsiteX1918" fmla="*/ 5303433 w 6569477"/>
              <a:gd name="connsiteY1918" fmla="*/ 2325006 h 6858000"/>
              <a:gd name="connsiteX1919" fmla="*/ 5320305 w 6569477"/>
              <a:gd name="connsiteY1919" fmla="*/ 2409365 h 6858000"/>
              <a:gd name="connsiteX1920" fmla="*/ 5337176 w 6569477"/>
              <a:gd name="connsiteY1920" fmla="*/ 2459978 h 6858000"/>
              <a:gd name="connsiteX1921" fmla="*/ 5337176 w 6569477"/>
              <a:gd name="connsiteY1921" fmla="*/ 2468415 h 6858000"/>
              <a:gd name="connsiteX1922" fmla="*/ 5354048 w 6569477"/>
              <a:gd name="connsiteY1922" fmla="*/ 2535897 h 6858000"/>
              <a:gd name="connsiteX1923" fmla="*/ 5370919 w 6569477"/>
              <a:gd name="connsiteY1923" fmla="*/ 2594947 h 6858000"/>
              <a:gd name="connsiteX1924" fmla="*/ 5379353 w 6569477"/>
              <a:gd name="connsiteY1924" fmla="*/ 2620256 h 6858000"/>
              <a:gd name="connsiteX1925" fmla="*/ 5379355 w 6569477"/>
              <a:gd name="connsiteY1925" fmla="*/ 2628692 h 6858000"/>
              <a:gd name="connsiteX1926" fmla="*/ 5370919 w 6569477"/>
              <a:gd name="connsiteY1926" fmla="*/ 2653998 h 6858000"/>
              <a:gd name="connsiteX1927" fmla="*/ 5370919 w 6569477"/>
              <a:gd name="connsiteY1927" fmla="*/ 2662431 h 6858000"/>
              <a:gd name="connsiteX1928" fmla="*/ 5379355 w 6569477"/>
              <a:gd name="connsiteY1928" fmla="*/ 2679304 h 6858000"/>
              <a:gd name="connsiteX1929" fmla="*/ 5387791 w 6569477"/>
              <a:gd name="connsiteY1929" fmla="*/ 2679306 h 6858000"/>
              <a:gd name="connsiteX1930" fmla="*/ 5387790 w 6569477"/>
              <a:gd name="connsiteY1930" fmla="*/ 2721484 h 6858000"/>
              <a:gd name="connsiteX1931" fmla="*/ 5396226 w 6569477"/>
              <a:gd name="connsiteY1931" fmla="*/ 2729919 h 6858000"/>
              <a:gd name="connsiteX1932" fmla="*/ 5396226 w 6569477"/>
              <a:gd name="connsiteY1932" fmla="*/ 2721484 h 6858000"/>
              <a:gd name="connsiteX1933" fmla="*/ 5387791 w 6569477"/>
              <a:gd name="connsiteY1933" fmla="*/ 2679306 h 6858000"/>
              <a:gd name="connsiteX1934" fmla="*/ 5396226 w 6569477"/>
              <a:gd name="connsiteY1934" fmla="*/ 2679306 h 6858000"/>
              <a:gd name="connsiteX1935" fmla="*/ 5396225 w 6569477"/>
              <a:gd name="connsiteY1935" fmla="*/ 2696176 h 6858000"/>
              <a:gd name="connsiteX1936" fmla="*/ 5396226 w 6569477"/>
              <a:gd name="connsiteY1936" fmla="*/ 2704613 h 6858000"/>
              <a:gd name="connsiteX1937" fmla="*/ 5404662 w 6569477"/>
              <a:gd name="connsiteY1937" fmla="*/ 2729919 h 6858000"/>
              <a:gd name="connsiteX1938" fmla="*/ 5404661 w 6569477"/>
              <a:gd name="connsiteY1938" fmla="*/ 2763661 h 6858000"/>
              <a:gd name="connsiteX1939" fmla="*/ 5396224 w 6569477"/>
              <a:gd name="connsiteY1939" fmla="*/ 2755225 h 6858000"/>
              <a:gd name="connsiteX1940" fmla="*/ 5396225 w 6569477"/>
              <a:gd name="connsiteY1940" fmla="*/ 2772097 h 6858000"/>
              <a:gd name="connsiteX1941" fmla="*/ 5396225 w 6569477"/>
              <a:gd name="connsiteY1941" fmla="*/ 2788969 h 6858000"/>
              <a:gd name="connsiteX1942" fmla="*/ 5404662 w 6569477"/>
              <a:gd name="connsiteY1942" fmla="*/ 2814279 h 6858000"/>
              <a:gd name="connsiteX1943" fmla="*/ 5404661 w 6569477"/>
              <a:gd name="connsiteY1943" fmla="*/ 2831146 h 6858000"/>
              <a:gd name="connsiteX1944" fmla="*/ 5413098 w 6569477"/>
              <a:gd name="connsiteY1944" fmla="*/ 2839583 h 6858000"/>
              <a:gd name="connsiteX1945" fmla="*/ 5421533 w 6569477"/>
              <a:gd name="connsiteY1945" fmla="*/ 2864890 h 6858000"/>
              <a:gd name="connsiteX1946" fmla="*/ 5421534 w 6569477"/>
              <a:gd name="connsiteY1946" fmla="*/ 2881764 h 6858000"/>
              <a:gd name="connsiteX1947" fmla="*/ 5413098 w 6569477"/>
              <a:gd name="connsiteY1947" fmla="*/ 2890197 h 6858000"/>
              <a:gd name="connsiteX1948" fmla="*/ 5421534 w 6569477"/>
              <a:gd name="connsiteY1948" fmla="*/ 2898631 h 6858000"/>
              <a:gd name="connsiteX1949" fmla="*/ 5413098 w 6569477"/>
              <a:gd name="connsiteY1949" fmla="*/ 2915506 h 6858000"/>
              <a:gd name="connsiteX1950" fmla="*/ 5421534 w 6569477"/>
              <a:gd name="connsiteY1950" fmla="*/ 2932377 h 6858000"/>
              <a:gd name="connsiteX1951" fmla="*/ 5429969 w 6569477"/>
              <a:gd name="connsiteY1951" fmla="*/ 2923940 h 6858000"/>
              <a:gd name="connsiteX1952" fmla="*/ 5429969 w 6569477"/>
              <a:gd name="connsiteY1952" fmla="*/ 2949247 h 6858000"/>
              <a:gd name="connsiteX1953" fmla="*/ 5429967 w 6569477"/>
              <a:gd name="connsiteY1953" fmla="*/ 2957684 h 6858000"/>
              <a:gd name="connsiteX1954" fmla="*/ 5438405 w 6569477"/>
              <a:gd name="connsiteY1954" fmla="*/ 2991425 h 6858000"/>
              <a:gd name="connsiteX1955" fmla="*/ 5438405 w 6569477"/>
              <a:gd name="connsiteY1955" fmla="*/ 3025167 h 6858000"/>
              <a:gd name="connsiteX1956" fmla="*/ 5438405 w 6569477"/>
              <a:gd name="connsiteY1956" fmla="*/ 3050476 h 6858000"/>
              <a:gd name="connsiteX1957" fmla="*/ 5438405 w 6569477"/>
              <a:gd name="connsiteY1957" fmla="*/ 3101088 h 6858000"/>
              <a:gd name="connsiteX1958" fmla="*/ 5429969 w 6569477"/>
              <a:gd name="connsiteY1958" fmla="*/ 3126398 h 6858000"/>
              <a:gd name="connsiteX1959" fmla="*/ 5421534 w 6569477"/>
              <a:gd name="connsiteY1959" fmla="*/ 3117961 h 6858000"/>
              <a:gd name="connsiteX1960" fmla="*/ 5413096 w 6569477"/>
              <a:gd name="connsiteY1960" fmla="*/ 3109525 h 6858000"/>
              <a:gd name="connsiteX1961" fmla="*/ 5413098 w 6569477"/>
              <a:gd name="connsiteY1961" fmla="*/ 3117961 h 6858000"/>
              <a:gd name="connsiteX1962" fmla="*/ 5413098 w 6569477"/>
              <a:gd name="connsiteY1962" fmla="*/ 3126395 h 6858000"/>
              <a:gd name="connsiteX1963" fmla="*/ 5421533 w 6569477"/>
              <a:gd name="connsiteY1963" fmla="*/ 3134833 h 6858000"/>
              <a:gd name="connsiteX1964" fmla="*/ 5429969 w 6569477"/>
              <a:gd name="connsiteY1964" fmla="*/ 3143265 h 6858000"/>
              <a:gd name="connsiteX1965" fmla="*/ 5438404 w 6569477"/>
              <a:gd name="connsiteY1965" fmla="*/ 3143266 h 6858000"/>
              <a:gd name="connsiteX1966" fmla="*/ 5446840 w 6569477"/>
              <a:gd name="connsiteY1966" fmla="*/ 3101088 h 6858000"/>
              <a:gd name="connsiteX1967" fmla="*/ 5446838 w 6569477"/>
              <a:gd name="connsiteY1967" fmla="*/ 3092654 h 6858000"/>
              <a:gd name="connsiteX1968" fmla="*/ 5446840 w 6569477"/>
              <a:gd name="connsiteY1968" fmla="*/ 3058912 h 6858000"/>
              <a:gd name="connsiteX1969" fmla="*/ 5446841 w 6569477"/>
              <a:gd name="connsiteY1969" fmla="*/ 3042041 h 6858000"/>
              <a:gd name="connsiteX1970" fmla="*/ 5455276 w 6569477"/>
              <a:gd name="connsiteY1970" fmla="*/ 3084216 h 6858000"/>
              <a:gd name="connsiteX1971" fmla="*/ 5463712 w 6569477"/>
              <a:gd name="connsiteY1971" fmla="*/ 3134833 h 6858000"/>
              <a:gd name="connsiteX1972" fmla="*/ 5455276 w 6569477"/>
              <a:gd name="connsiteY1972" fmla="*/ 3151703 h 6858000"/>
              <a:gd name="connsiteX1973" fmla="*/ 5455276 w 6569477"/>
              <a:gd name="connsiteY1973" fmla="*/ 3168573 h 6858000"/>
              <a:gd name="connsiteX1974" fmla="*/ 5455273 w 6569477"/>
              <a:gd name="connsiteY1974" fmla="*/ 3210751 h 6858000"/>
              <a:gd name="connsiteX1975" fmla="*/ 5446841 w 6569477"/>
              <a:gd name="connsiteY1975" fmla="*/ 3202314 h 6858000"/>
              <a:gd name="connsiteX1976" fmla="*/ 5438405 w 6569477"/>
              <a:gd name="connsiteY1976" fmla="*/ 3202316 h 6858000"/>
              <a:gd name="connsiteX1977" fmla="*/ 5438405 w 6569477"/>
              <a:gd name="connsiteY1977" fmla="*/ 3210751 h 6858000"/>
              <a:gd name="connsiteX1978" fmla="*/ 5438405 w 6569477"/>
              <a:gd name="connsiteY1978" fmla="*/ 3219184 h 6858000"/>
              <a:gd name="connsiteX1979" fmla="*/ 5446841 w 6569477"/>
              <a:gd name="connsiteY1979" fmla="*/ 3227621 h 6858000"/>
              <a:gd name="connsiteX1980" fmla="*/ 5446840 w 6569477"/>
              <a:gd name="connsiteY1980" fmla="*/ 3236060 h 6858000"/>
              <a:gd name="connsiteX1981" fmla="*/ 5446841 w 6569477"/>
              <a:gd name="connsiteY1981" fmla="*/ 3244494 h 6858000"/>
              <a:gd name="connsiteX1982" fmla="*/ 5455276 w 6569477"/>
              <a:gd name="connsiteY1982" fmla="*/ 3278235 h 6858000"/>
              <a:gd name="connsiteX1983" fmla="*/ 5455276 w 6569477"/>
              <a:gd name="connsiteY1983" fmla="*/ 3320416 h 6858000"/>
              <a:gd name="connsiteX1984" fmla="*/ 5446841 w 6569477"/>
              <a:gd name="connsiteY1984" fmla="*/ 3328851 h 6858000"/>
              <a:gd name="connsiteX1985" fmla="*/ 5438403 w 6569477"/>
              <a:gd name="connsiteY1985" fmla="*/ 3320416 h 6858000"/>
              <a:gd name="connsiteX1986" fmla="*/ 5429968 w 6569477"/>
              <a:gd name="connsiteY1986" fmla="*/ 3219187 h 6858000"/>
              <a:gd name="connsiteX1987" fmla="*/ 5429969 w 6569477"/>
              <a:gd name="connsiteY1987" fmla="*/ 3210749 h 6858000"/>
              <a:gd name="connsiteX1988" fmla="*/ 5421534 w 6569477"/>
              <a:gd name="connsiteY1988" fmla="*/ 3219187 h 6858000"/>
              <a:gd name="connsiteX1989" fmla="*/ 5429969 w 6569477"/>
              <a:gd name="connsiteY1989" fmla="*/ 3320416 h 6858000"/>
              <a:gd name="connsiteX1990" fmla="*/ 5404661 w 6569477"/>
              <a:gd name="connsiteY1990" fmla="*/ 3337285 h 6858000"/>
              <a:gd name="connsiteX1991" fmla="*/ 5387791 w 6569477"/>
              <a:gd name="connsiteY1991" fmla="*/ 3430080 h 6858000"/>
              <a:gd name="connsiteX1992" fmla="*/ 5320304 w 6569477"/>
              <a:gd name="connsiteY1992" fmla="*/ 3767504 h 6858000"/>
              <a:gd name="connsiteX1993" fmla="*/ 5320305 w 6569477"/>
              <a:gd name="connsiteY1993" fmla="*/ 3775942 h 6858000"/>
              <a:gd name="connsiteX1994" fmla="*/ 5320305 w 6569477"/>
              <a:gd name="connsiteY1994" fmla="*/ 3784378 h 6858000"/>
              <a:gd name="connsiteX1995" fmla="*/ 5328741 w 6569477"/>
              <a:gd name="connsiteY1995" fmla="*/ 3775940 h 6858000"/>
              <a:gd name="connsiteX1996" fmla="*/ 5396226 w 6569477"/>
              <a:gd name="connsiteY1996" fmla="*/ 3446949 h 6858000"/>
              <a:gd name="connsiteX1997" fmla="*/ 5396226 w 6569477"/>
              <a:gd name="connsiteY1997" fmla="*/ 3455387 h 6858000"/>
              <a:gd name="connsiteX1998" fmla="*/ 5413098 w 6569477"/>
              <a:gd name="connsiteY1998" fmla="*/ 3438513 h 6858000"/>
              <a:gd name="connsiteX1999" fmla="*/ 5413098 w 6569477"/>
              <a:gd name="connsiteY1999" fmla="*/ 3463820 h 6858000"/>
              <a:gd name="connsiteX2000" fmla="*/ 5404662 w 6569477"/>
              <a:gd name="connsiteY2000" fmla="*/ 3463821 h 6858000"/>
              <a:gd name="connsiteX2001" fmla="*/ 5404662 w 6569477"/>
              <a:gd name="connsiteY2001" fmla="*/ 3472258 h 6858000"/>
              <a:gd name="connsiteX2002" fmla="*/ 5404661 w 6569477"/>
              <a:gd name="connsiteY2002" fmla="*/ 3480692 h 6858000"/>
              <a:gd name="connsiteX2003" fmla="*/ 5413098 w 6569477"/>
              <a:gd name="connsiteY2003" fmla="*/ 3480691 h 6858000"/>
              <a:gd name="connsiteX2004" fmla="*/ 5404662 w 6569477"/>
              <a:gd name="connsiteY2004" fmla="*/ 3522869 h 6858000"/>
              <a:gd name="connsiteX2005" fmla="*/ 5404662 w 6569477"/>
              <a:gd name="connsiteY2005" fmla="*/ 3539744 h 6858000"/>
              <a:gd name="connsiteX2006" fmla="*/ 5404662 w 6569477"/>
              <a:gd name="connsiteY2006" fmla="*/ 3565051 h 6858000"/>
              <a:gd name="connsiteX2007" fmla="*/ 5404662 w 6569477"/>
              <a:gd name="connsiteY2007" fmla="*/ 3573483 h 6858000"/>
              <a:gd name="connsiteX2008" fmla="*/ 5396226 w 6569477"/>
              <a:gd name="connsiteY2008" fmla="*/ 3581921 h 6858000"/>
              <a:gd name="connsiteX2009" fmla="*/ 5396226 w 6569477"/>
              <a:gd name="connsiteY2009" fmla="*/ 3598792 h 6858000"/>
              <a:gd name="connsiteX2010" fmla="*/ 5404662 w 6569477"/>
              <a:gd name="connsiteY2010" fmla="*/ 3607228 h 6858000"/>
              <a:gd name="connsiteX2011" fmla="*/ 5404662 w 6569477"/>
              <a:gd name="connsiteY2011" fmla="*/ 3809683 h 6858000"/>
              <a:gd name="connsiteX2012" fmla="*/ 5387791 w 6569477"/>
              <a:gd name="connsiteY2012" fmla="*/ 3902475 h 6858000"/>
              <a:gd name="connsiteX2013" fmla="*/ 5396226 w 6569477"/>
              <a:gd name="connsiteY2013" fmla="*/ 3894042 h 6858000"/>
              <a:gd name="connsiteX2014" fmla="*/ 5379355 w 6569477"/>
              <a:gd name="connsiteY2014" fmla="*/ 4062754 h 6858000"/>
              <a:gd name="connsiteX2015" fmla="*/ 5387791 w 6569477"/>
              <a:gd name="connsiteY2015" fmla="*/ 4071190 h 6858000"/>
              <a:gd name="connsiteX2016" fmla="*/ 5379355 w 6569477"/>
              <a:gd name="connsiteY2016" fmla="*/ 4113369 h 6858000"/>
              <a:gd name="connsiteX2017" fmla="*/ 5370919 w 6569477"/>
              <a:gd name="connsiteY2017" fmla="*/ 4121804 h 6858000"/>
              <a:gd name="connsiteX2018" fmla="*/ 5379355 w 6569477"/>
              <a:gd name="connsiteY2018" fmla="*/ 4138676 h 6858000"/>
              <a:gd name="connsiteX2019" fmla="*/ 5370918 w 6569477"/>
              <a:gd name="connsiteY2019" fmla="*/ 4189288 h 6858000"/>
              <a:gd name="connsiteX2020" fmla="*/ 5370916 w 6569477"/>
              <a:gd name="connsiteY2020" fmla="*/ 4197726 h 6858000"/>
              <a:gd name="connsiteX2021" fmla="*/ 5362483 w 6569477"/>
              <a:gd name="connsiteY2021" fmla="*/ 4223033 h 6858000"/>
              <a:gd name="connsiteX2022" fmla="*/ 5362484 w 6569477"/>
              <a:gd name="connsiteY2022" fmla="*/ 4231465 h 6858000"/>
              <a:gd name="connsiteX2023" fmla="*/ 5362484 w 6569477"/>
              <a:gd name="connsiteY2023" fmla="*/ 4239904 h 6858000"/>
              <a:gd name="connsiteX2024" fmla="*/ 5328741 w 6569477"/>
              <a:gd name="connsiteY2024" fmla="*/ 4383310 h 6858000"/>
              <a:gd name="connsiteX2025" fmla="*/ 5328741 w 6569477"/>
              <a:gd name="connsiteY2025" fmla="*/ 4408617 h 6858000"/>
              <a:gd name="connsiteX2026" fmla="*/ 5328743 w 6569477"/>
              <a:gd name="connsiteY2026" fmla="*/ 4417053 h 6858000"/>
              <a:gd name="connsiteX2027" fmla="*/ 5328743 w 6569477"/>
              <a:gd name="connsiteY2027" fmla="*/ 4450795 h 6858000"/>
              <a:gd name="connsiteX2028" fmla="*/ 5294997 w 6569477"/>
              <a:gd name="connsiteY2028" fmla="*/ 4543588 h 6858000"/>
              <a:gd name="connsiteX2029" fmla="*/ 5185332 w 6569477"/>
              <a:gd name="connsiteY2029" fmla="*/ 4897886 h 6858000"/>
              <a:gd name="connsiteX2030" fmla="*/ 5185333 w 6569477"/>
              <a:gd name="connsiteY2030" fmla="*/ 4906322 h 6858000"/>
              <a:gd name="connsiteX2031" fmla="*/ 5176898 w 6569477"/>
              <a:gd name="connsiteY2031" fmla="*/ 4914756 h 6858000"/>
              <a:gd name="connsiteX2032" fmla="*/ 5113630 w 6569477"/>
              <a:gd name="connsiteY2032" fmla="*/ 5026528 h 6858000"/>
              <a:gd name="connsiteX2033" fmla="*/ 5057164 w 6569477"/>
              <a:gd name="connsiteY2033" fmla="*/ 5137575 h 6858000"/>
              <a:gd name="connsiteX2034" fmla="*/ 5058139 w 6569477"/>
              <a:gd name="connsiteY2034" fmla="*/ 5135139 h 6858000"/>
              <a:gd name="connsiteX2035" fmla="*/ 5067233 w 6569477"/>
              <a:gd name="connsiteY2035" fmla="*/ 5108777 h 6858000"/>
              <a:gd name="connsiteX2036" fmla="*/ 5075669 w 6569477"/>
              <a:gd name="connsiteY2036" fmla="*/ 5091906 h 6858000"/>
              <a:gd name="connsiteX2037" fmla="*/ 5100977 w 6569477"/>
              <a:gd name="connsiteY2037" fmla="*/ 5032856 h 6858000"/>
              <a:gd name="connsiteX2038" fmla="*/ 5143155 w 6569477"/>
              <a:gd name="connsiteY2038" fmla="*/ 4931629 h 6858000"/>
              <a:gd name="connsiteX2039" fmla="*/ 5151590 w 6569477"/>
              <a:gd name="connsiteY2039" fmla="*/ 4914756 h 6858000"/>
              <a:gd name="connsiteX2040" fmla="*/ 5160025 w 6569477"/>
              <a:gd name="connsiteY2040" fmla="*/ 4897886 h 6858000"/>
              <a:gd name="connsiteX2041" fmla="*/ 5151590 w 6569477"/>
              <a:gd name="connsiteY2041" fmla="*/ 4889450 h 6858000"/>
              <a:gd name="connsiteX2042" fmla="*/ 5126283 w 6569477"/>
              <a:gd name="connsiteY2042" fmla="*/ 4923193 h 6858000"/>
              <a:gd name="connsiteX2043" fmla="*/ 5126282 w 6569477"/>
              <a:gd name="connsiteY2043" fmla="*/ 4931629 h 6858000"/>
              <a:gd name="connsiteX2044" fmla="*/ 5058797 w 6569477"/>
              <a:gd name="connsiteY2044" fmla="*/ 5083468 h 6858000"/>
              <a:gd name="connsiteX2045" fmla="*/ 5058797 w 6569477"/>
              <a:gd name="connsiteY2045" fmla="*/ 5091906 h 6858000"/>
              <a:gd name="connsiteX2046" fmla="*/ 5025055 w 6569477"/>
              <a:gd name="connsiteY2046" fmla="*/ 5134082 h 6858000"/>
              <a:gd name="connsiteX2047" fmla="*/ 4999746 w 6569477"/>
              <a:gd name="connsiteY2047" fmla="*/ 5184698 h 6858000"/>
              <a:gd name="connsiteX2048" fmla="*/ 4954406 w 6569477"/>
              <a:gd name="connsiteY2048" fmla="*/ 5285927 h 6858000"/>
              <a:gd name="connsiteX2049" fmla="*/ 4900498 w 6569477"/>
              <a:gd name="connsiteY2049" fmla="*/ 5370762 h 6858000"/>
              <a:gd name="connsiteX2050" fmla="*/ 4898519 w 6569477"/>
              <a:gd name="connsiteY2050" fmla="*/ 5361848 h 6858000"/>
              <a:gd name="connsiteX2051" fmla="*/ 4662316 w 6569477"/>
              <a:gd name="connsiteY2051" fmla="*/ 5749889 h 6858000"/>
              <a:gd name="connsiteX2052" fmla="*/ 4653884 w 6569477"/>
              <a:gd name="connsiteY2052" fmla="*/ 5749889 h 6858000"/>
              <a:gd name="connsiteX2053" fmla="*/ 4653883 w 6569477"/>
              <a:gd name="connsiteY2053" fmla="*/ 5758325 h 6858000"/>
              <a:gd name="connsiteX2054" fmla="*/ 4653883 w 6569477"/>
              <a:gd name="connsiteY2054" fmla="*/ 5766759 h 6858000"/>
              <a:gd name="connsiteX2055" fmla="*/ 4620140 w 6569477"/>
              <a:gd name="connsiteY2055" fmla="*/ 5792066 h 6858000"/>
              <a:gd name="connsiteX2056" fmla="*/ 4552653 w 6569477"/>
              <a:gd name="connsiteY2056" fmla="*/ 5910164 h 6858000"/>
              <a:gd name="connsiteX2057" fmla="*/ 4552654 w 6569477"/>
              <a:gd name="connsiteY2057" fmla="*/ 5884859 h 6858000"/>
              <a:gd name="connsiteX2058" fmla="*/ 4527347 w 6569477"/>
              <a:gd name="connsiteY2058" fmla="*/ 5943909 h 6858000"/>
              <a:gd name="connsiteX2059" fmla="*/ 4518911 w 6569477"/>
              <a:gd name="connsiteY2059" fmla="*/ 5935473 h 6858000"/>
              <a:gd name="connsiteX2060" fmla="*/ 4417681 w 6569477"/>
              <a:gd name="connsiteY2060" fmla="*/ 6078880 h 6858000"/>
              <a:gd name="connsiteX2061" fmla="*/ 4409247 w 6569477"/>
              <a:gd name="connsiteY2061" fmla="*/ 6078880 h 6858000"/>
              <a:gd name="connsiteX2062" fmla="*/ 4316454 w 6569477"/>
              <a:gd name="connsiteY2062" fmla="*/ 6180105 h 6858000"/>
              <a:gd name="connsiteX2063" fmla="*/ 4206789 w 6569477"/>
              <a:gd name="connsiteY2063" fmla="*/ 6306641 h 6858000"/>
              <a:gd name="connsiteX2064" fmla="*/ 4142466 w 6569477"/>
              <a:gd name="connsiteY2064" fmla="*/ 6360420 h 6858000"/>
              <a:gd name="connsiteX2065" fmla="*/ 4080254 w 6569477"/>
              <a:gd name="connsiteY2065" fmla="*/ 6424489 h 6858000"/>
              <a:gd name="connsiteX2066" fmla="*/ 4080254 w 6569477"/>
              <a:gd name="connsiteY2066" fmla="*/ 6416307 h 6858000"/>
              <a:gd name="connsiteX2067" fmla="*/ 4071818 w 6569477"/>
              <a:gd name="connsiteY2067" fmla="*/ 6424743 h 6858000"/>
              <a:gd name="connsiteX2068" fmla="*/ 4063381 w 6569477"/>
              <a:gd name="connsiteY2068" fmla="*/ 6441614 h 6858000"/>
              <a:gd name="connsiteX2069" fmla="*/ 4063381 w 6569477"/>
              <a:gd name="connsiteY2069" fmla="*/ 6433176 h 6858000"/>
              <a:gd name="connsiteX2070" fmla="*/ 4012767 w 6569477"/>
              <a:gd name="connsiteY2070" fmla="*/ 6483791 h 6858000"/>
              <a:gd name="connsiteX2071" fmla="*/ 4012768 w 6569477"/>
              <a:gd name="connsiteY2071" fmla="*/ 6492227 h 6858000"/>
              <a:gd name="connsiteX2072" fmla="*/ 4004330 w 6569477"/>
              <a:gd name="connsiteY2072" fmla="*/ 6509098 h 6858000"/>
              <a:gd name="connsiteX2073" fmla="*/ 4004330 w 6569477"/>
              <a:gd name="connsiteY2073" fmla="*/ 6492227 h 6858000"/>
              <a:gd name="connsiteX2074" fmla="*/ 3979024 w 6569477"/>
              <a:gd name="connsiteY2074" fmla="*/ 6517534 h 6858000"/>
              <a:gd name="connsiteX2075" fmla="*/ 3979025 w 6569477"/>
              <a:gd name="connsiteY2075" fmla="*/ 6509096 h 6858000"/>
              <a:gd name="connsiteX2076" fmla="*/ 3979024 w 6569477"/>
              <a:gd name="connsiteY2076" fmla="*/ 6500664 h 6858000"/>
              <a:gd name="connsiteX2077" fmla="*/ 3970588 w 6569477"/>
              <a:gd name="connsiteY2077" fmla="*/ 6500664 h 6858000"/>
              <a:gd name="connsiteX2078" fmla="*/ 3970588 w 6569477"/>
              <a:gd name="connsiteY2078" fmla="*/ 6517534 h 6858000"/>
              <a:gd name="connsiteX2079" fmla="*/ 3970590 w 6569477"/>
              <a:gd name="connsiteY2079" fmla="*/ 6525971 h 6858000"/>
              <a:gd name="connsiteX2080" fmla="*/ 3962153 w 6569477"/>
              <a:gd name="connsiteY2080" fmla="*/ 6534407 h 6858000"/>
              <a:gd name="connsiteX2081" fmla="*/ 3953718 w 6569477"/>
              <a:gd name="connsiteY2081" fmla="*/ 6534407 h 6858000"/>
              <a:gd name="connsiteX2082" fmla="*/ 3945280 w 6569477"/>
              <a:gd name="connsiteY2082" fmla="*/ 6534407 h 6858000"/>
              <a:gd name="connsiteX2083" fmla="*/ 3945281 w 6569477"/>
              <a:gd name="connsiteY2083" fmla="*/ 6542841 h 6858000"/>
              <a:gd name="connsiteX2084" fmla="*/ 3945280 w 6569477"/>
              <a:gd name="connsiteY2084" fmla="*/ 6551277 h 6858000"/>
              <a:gd name="connsiteX2085" fmla="*/ 3919974 w 6569477"/>
              <a:gd name="connsiteY2085" fmla="*/ 6568148 h 6858000"/>
              <a:gd name="connsiteX2086" fmla="*/ 3919976 w 6569477"/>
              <a:gd name="connsiteY2086" fmla="*/ 6559714 h 6858000"/>
              <a:gd name="connsiteX2087" fmla="*/ 3911538 w 6569477"/>
              <a:gd name="connsiteY2087" fmla="*/ 6568148 h 6858000"/>
              <a:gd name="connsiteX2088" fmla="*/ 3903102 w 6569477"/>
              <a:gd name="connsiteY2088" fmla="*/ 6576584 h 6858000"/>
              <a:gd name="connsiteX2089" fmla="*/ 3894667 w 6569477"/>
              <a:gd name="connsiteY2089" fmla="*/ 6593455 h 6858000"/>
              <a:gd name="connsiteX2090" fmla="*/ 3894667 w 6569477"/>
              <a:gd name="connsiteY2090" fmla="*/ 6585021 h 6858000"/>
              <a:gd name="connsiteX2091" fmla="*/ 3860924 w 6569477"/>
              <a:gd name="connsiteY2091" fmla="*/ 6601891 h 6858000"/>
              <a:gd name="connsiteX2092" fmla="*/ 3860924 w 6569477"/>
              <a:gd name="connsiteY2092" fmla="*/ 6585021 h 6858000"/>
              <a:gd name="connsiteX2093" fmla="*/ 3827181 w 6569477"/>
              <a:gd name="connsiteY2093" fmla="*/ 6610327 h 6858000"/>
              <a:gd name="connsiteX2094" fmla="*/ 3827182 w 6569477"/>
              <a:gd name="connsiteY2094" fmla="*/ 6601891 h 6858000"/>
              <a:gd name="connsiteX2095" fmla="*/ 3835618 w 6569477"/>
              <a:gd name="connsiteY2095" fmla="*/ 6593455 h 6858000"/>
              <a:gd name="connsiteX2096" fmla="*/ 3835617 w 6569477"/>
              <a:gd name="connsiteY2096" fmla="*/ 6585021 h 6858000"/>
              <a:gd name="connsiteX2097" fmla="*/ 3827181 w 6569477"/>
              <a:gd name="connsiteY2097" fmla="*/ 6593455 h 6858000"/>
              <a:gd name="connsiteX2098" fmla="*/ 3818745 w 6569477"/>
              <a:gd name="connsiteY2098" fmla="*/ 6601891 h 6858000"/>
              <a:gd name="connsiteX2099" fmla="*/ 3810309 w 6569477"/>
              <a:gd name="connsiteY2099" fmla="*/ 6618762 h 6858000"/>
              <a:gd name="connsiteX2100" fmla="*/ 3827181 w 6569477"/>
              <a:gd name="connsiteY2100" fmla="*/ 6618762 h 6858000"/>
              <a:gd name="connsiteX2101" fmla="*/ 3818745 w 6569477"/>
              <a:gd name="connsiteY2101" fmla="*/ 6627198 h 6858000"/>
              <a:gd name="connsiteX2102" fmla="*/ 3776566 w 6569477"/>
              <a:gd name="connsiteY2102" fmla="*/ 6677812 h 6858000"/>
              <a:gd name="connsiteX2103" fmla="*/ 3810308 w 6569477"/>
              <a:gd name="connsiteY2103" fmla="*/ 6669377 h 6858000"/>
              <a:gd name="connsiteX2104" fmla="*/ 3776566 w 6569477"/>
              <a:gd name="connsiteY2104" fmla="*/ 6694684 h 6858000"/>
              <a:gd name="connsiteX2105" fmla="*/ 3751259 w 6569477"/>
              <a:gd name="connsiteY2105" fmla="*/ 6719991 h 6858000"/>
              <a:gd name="connsiteX2106" fmla="*/ 3734388 w 6569477"/>
              <a:gd name="connsiteY2106" fmla="*/ 6728426 h 6858000"/>
              <a:gd name="connsiteX2107" fmla="*/ 3734390 w 6569477"/>
              <a:gd name="connsiteY2107" fmla="*/ 6711555 h 6858000"/>
              <a:gd name="connsiteX2108" fmla="*/ 3700645 w 6569477"/>
              <a:gd name="connsiteY2108" fmla="*/ 6745297 h 6858000"/>
              <a:gd name="connsiteX2109" fmla="*/ 3692211 w 6569477"/>
              <a:gd name="connsiteY2109" fmla="*/ 6736862 h 6858000"/>
              <a:gd name="connsiteX2110" fmla="*/ 3700645 w 6569477"/>
              <a:gd name="connsiteY2110" fmla="*/ 6728426 h 6858000"/>
              <a:gd name="connsiteX2111" fmla="*/ 3700645 w 6569477"/>
              <a:gd name="connsiteY2111" fmla="*/ 6719990 h 6858000"/>
              <a:gd name="connsiteX2112" fmla="*/ 3692209 w 6569477"/>
              <a:gd name="connsiteY2112" fmla="*/ 6719991 h 6858000"/>
              <a:gd name="connsiteX2113" fmla="*/ 3683775 w 6569477"/>
              <a:gd name="connsiteY2113" fmla="*/ 6728426 h 6858000"/>
              <a:gd name="connsiteX2114" fmla="*/ 3683775 w 6569477"/>
              <a:gd name="connsiteY2114" fmla="*/ 6736862 h 6858000"/>
              <a:gd name="connsiteX2115" fmla="*/ 3675338 w 6569477"/>
              <a:gd name="connsiteY2115" fmla="*/ 6745298 h 6858000"/>
              <a:gd name="connsiteX2116" fmla="*/ 3666902 w 6569477"/>
              <a:gd name="connsiteY2116" fmla="*/ 6753735 h 6858000"/>
              <a:gd name="connsiteX2117" fmla="*/ 3658466 w 6569477"/>
              <a:gd name="connsiteY2117" fmla="*/ 6753734 h 6858000"/>
              <a:gd name="connsiteX2118" fmla="*/ 3658466 w 6569477"/>
              <a:gd name="connsiteY2118" fmla="*/ 6762169 h 6858000"/>
              <a:gd name="connsiteX2119" fmla="*/ 3650032 w 6569477"/>
              <a:gd name="connsiteY2119" fmla="*/ 6762169 h 6858000"/>
              <a:gd name="connsiteX2120" fmla="*/ 3650030 w 6569477"/>
              <a:gd name="connsiteY2120" fmla="*/ 6753734 h 6858000"/>
              <a:gd name="connsiteX2121" fmla="*/ 3658466 w 6569477"/>
              <a:gd name="connsiteY2121" fmla="*/ 6736862 h 6858000"/>
              <a:gd name="connsiteX2122" fmla="*/ 3675338 w 6569477"/>
              <a:gd name="connsiteY2122" fmla="*/ 6719991 h 6858000"/>
              <a:gd name="connsiteX2123" fmla="*/ 3666902 w 6569477"/>
              <a:gd name="connsiteY2123" fmla="*/ 6719989 h 6858000"/>
              <a:gd name="connsiteX2124" fmla="*/ 3658466 w 6569477"/>
              <a:gd name="connsiteY2124" fmla="*/ 6728426 h 6858000"/>
              <a:gd name="connsiteX2125" fmla="*/ 3633159 w 6569477"/>
              <a:gd name="connsiteY2125" fmla="*/ 6753734 h 6858000"/>
              <a:gd name="connsiteX2126" fmla="*/ 3633159 w 6569477"/>
              <a:gd name="connsiteY2126" fmla="*/ 6762169 h 6858000"/>
              <a:gd name="connsiteX2127" fmla="*/ 3616289 w 6569477"/>
              <a:gd name="connsiteY2127" fmla="*/ 6787476 h 6858000"/>
              <a:gd name="connsiteX2128" fmla="*/ 3561456 w 6569477"/>
              <a:gd name="connsiteY2128" fmla="*/ 6826490 h 6858000"/>
              <a:gd name="connsiteX2129" fmla="*/ 3523349 w 6569477"/>
              <a:gd name="connsiteY2129" fmla="*/ 6858000 h 6858000"/>
              <a:gd name="connsiteX2130" fmla="*/ 0 w 6569477"/>
              <a:gd name="connsiteY213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</a:cxnLst>
            <a:rect l="l" t="t" r="r" b="b"/>
            <a:pathLst>
              <a:path w="6569477" h="6858000">
                <a:moveTo>
                  <a:pt x="4117221" y="6784486"/>
                </a:moveTo>
                <a:cubicBezTo>
                  <a:pt x="4097055" y="6807977"/>
                  <a:pt x="4081509" y="6827275"/>
                  <a:pt x="4065123" y="6846362"/>
                </a:cubicBezTo>
                <a:lnTo>
                  <a:pt x="4054153" y="6858000"/>
                </a:lnTo>
                <a:lnTo>
                  <a:pt x="4025354" y="6858000"/>
                </a:lnTo>
                <a:lnTo>
                  <a:pt x="4042817" y="6837081"/>
                </a:lnTo>
                <a:cubicBezTo>
                  <a:pt x="4069049" y="6805855"/>
                  <a:pt x="4098350" y="6774394"/>
                  <a:pt x="4117221" y="6784486"/>
                </a:cubicBezTo>
                <a:close/>
                <a:moveTo>
                  <a:pt x="4098863" y="6687079"/>
                </a:moveTo>
                <a:cubicBezTo>
                  <a:pt x="4088750" y="6727370"/>
                  <a:pt x="4048418" y="6774353"/>
                  <a:pt x="4016483" y="6816306"/>
                </a:cubicBezTo>
                <a:cubicBezTo>
                  <a:pt x="4000945" y="6828467"/>
                  <a:pt x="3984565" y="6842201"/>
                  <a:pt x="3967818" y="6856958"/>
                </a:cubicBezTo>
                <a:lnTo>
                  <a:pt x="3966685" y="6858000"/>
                </a:lnTo>
                <a:lnTo>
                  <a:pt x="3929841" y="6858000"/>
                </a:lnTo>
                <a:lnTo>
                  <a:pt x="4004165" y="6784103"/>
                </a:lnTo>
                <a:cubicBezTo>
                  <a:pt x="4033963" y="6753771"/>
                  <a:pt x="4065258" y="6721474"/>
                  <a:pt x="4098863" y="6687079"/>
                </a:cubicBezTo>
                <a:close/>
                <a:moveTo>
                  <a:pt x="5739924" y="6488019"/>
                </a:moveTo>
                <a:cubicBezTo>
                  <a:pt x="5746811" y="6488017"/>
                  <a:pt x="5746811" y="6488017"/>
                  <a:pt x="5746811" y="6494900"/>
                </a:cubicBezTo>
                <a:cubicBezTo>
                  <a:pt x="5746701" y="6495341"/>
                  <a:pt x="5746590" y="6495782"/>
                  <a:pt x="5746479" y="6496223"/>
                </a:cubicBezTo>
                <a:lnTo>
                  <a:pt x="5739923" y="6501783"/>
                </a:lnTo>
                <a:lnTo>
                  <a:pt x="5739923" y="6494900"/>
                </a:lnTo>
                <a:close/>
                <a:moveTo>
                  <a:pt x="4189806" y="6433624"/>
                </a:moveTo>
                <a:lnTo>
                  <a:pt x="4188863" y="6437396"/>
                </a:lnTo>
                <a:cubicBezTo>
                  <a:pt x="4187809" y="6439505"/>
                  <a:pt x="4185699" y="6441614"/>
                  <a:pt x="4181480" y="6441614"/>
                </a:cubicBezTo>
                <a:close/>
                <a:moveTo>
                  <a:pt x="4190270" y="6433178"/>
                </a:moveTo>
                <a:lnTo>
                  <a:pt x="4189806" y="6433624"/>
                </a:lnTo>
                <a:lnTo>
                  <a:pt x="4189918" y="6433179"/>
                </a:lnTo>
                <a:close/>
                <a:moveTo>
                  <a:pt x="4080254" y="6424489"/>
                </a:moveTo>
                <a:lnTo>
                  <a:pt x="4080253" y="6424742"/>
                </a:lnTo>
                <a:lnTo>
                  <a:pt x="4071818" y="6433178"/>
                </a:lnTo>
                <a:close/>
                <a:moveTo>
                  <a:pt x="4239510" y="6367480"/>
                </a:moveTo>
                <a:lnTo>
                  <a:pt x="4236315" y="6373075"/>
                </a:lnTo>
                <a:lnTo>
                  <a:pt x="4232912" y="6373925"/>
                </a:lnTo>
                <a:lnTo>
                  <a:pt x="4238687" y="6368327"/>
                </a:lnTo>
                <a:close/>
                <a:moveTo>
                  <a:pt x="4265838" y="6340386"/>
                </a:moveTo>
                <a:lnTo>
                  <a:pt x="4239510" y="6367480"/>
                </a:lnTo>
                <a:lnTo>
                  <a:pt x="4240531" y="6365693"/>
                </a:lnTo>
                <a:lnTo>
                  <a:pt x="4248968" y="6357257"/>
                </a:lnTo>
                <a:cubicBezTo>
                  <a:pt x="4248968" y="6348821"/>
                  <a:pt x="4257404" y="6348819"/>
                  <a:pt x="4265838" y="6340386"/>
                </a:cubicBezTo>
                <a:close/>
                <a:moveTo>
                  <a:pt x="4291147" y="6272900"/>
                </a:moveTo>
                <a:lnTo>
                  <a:pt x="4299581" y="6272900"/>
                </a:lnTo>
                <a:lnTo>
                  <a:pt x="4308018" y="6272900"/>
                </a:lnTo>
                <a:lnTo>
                  <a:pt x="4291147" y="6289772"/>
                </a:lnTo>
                <a:lnTo>
                  <a:pt x="4274273" y="6306643"/>
                </a:lnTo>
                <a:lnTo>
                  <a:pt x="4257404" y="6323512"/>
                </a:lnTo>
                <a:lnTo>
                  <a:pt x="4257404" y="6331950"/>
                </a:lnTo>
                <a:cubicBezTo>
                  <a:pt x="4240531" y="6340386"/>
                  <a:pt x="4232097" y="6357257"/>
                  <a:pt x="4215224" y="6374128"/>
                </a:cubicBezTo>
                <a:lnTo>
                  <a:pt x="4215223" y="6382562"/>
                </a:lnTo>
                <a:cubicBezTo>
                  <a:pt x="4215224" y="6391000"/>
                  <a:pt x="4223663" y="6382564"/>
                  <a:pt x="4223663" y="6382564"/>
                </a:cubicBezTo>
                <a:lnTo>
                  <a:pt x="4232099" y="6374128"/>
                </a:lnTo>
                <a:lnTo>
                  <a:pt x="4232912" y="6373925"/>
                </a:lnTo>
                <a:lnTo>
                  <a:pt x="4215378" y="6390919"/>
                </a:lnTo>
                <a:lnTo>
                  <a:pt x="4215224" y="6391000"/>
                </a:lnTo>
                <a:cubicBezTo>
                  <a:pt x="4215216" y="6391030"/>
                  <a:pt x="4215206" y="6391059"/>
                  <a:pt x="4215199" y="6391088"/>
                </a:cubicBezTo>
                <a:lnTo>
                  <a:pt x="4213115" y="6393108"/>
                </a:lnTo>
                <a:cubicBezTo>
                  <a:pt x="4198353" y="6405763"/>
                  <a:pt x="4189918" y="6407872"/>
                  <a:pt x="4198356" y="6382564"/>
                </a:cubicBezTo>
                <a:cubicBezTo>
                  <a:pt x="4164611" y="6433179"/>
                  <a:pt x="4147738" y="6441614"/>
                  <a:pt x="4113994" y="6475357"/>
                </a:cubicBezTo>
                <a:lnTo>
                  <a:pt x="4122431" y="6475355"/>
                </a:lnTo>
                <a:lnTo>
                  <a:pt x="4097125" y="6500664"/>
                </a:lnTo>
                <a:lnTo>
                  <a:pt x="4088687" y="6500664"/>
                </a:lnTo>
                <a:lnTo>
                  <a:pt x="4088688" y="6509098"/>
                </a:lnTo>
                <a:lnTo>
                  <a:pt x="4080256" y="6509098"/>
                </a:lnTo>
                <a:cubicBezTo>
                  <a:pt x="4071819" y="6517534"/>
                  <a:pt x="4071818" y="6525971"/>
                  <a:pt x="4063383" y="6525971"/>
                </a:cubicBezTo>
                <a:cubicBezTo>
                  <a:pt x="4063381" y="6534407"/>
                  <a:pt x="4054944" y="6534407"/>
                  <a:pt x="4054946" y="6542841"/>
                </a:cubicBezTo>
                <a:cubicBezTo>
                  <a:pt x="4046511" y="6542841"/>
                  <a:pt x="4046513" y="6551277"/>
                  <a:pt x="4046513" y="6551277"/>
                </a:cubicBezTo>
                <a:lnTo>
                  <a:pt x="4021201" y="6576584"/>
                </a:lnTo>
                <a:cubicBezTo>
                  <a:pt x="4021202" y="6579396"/>
                  <a:pt x="4021202" y="6582209"/>
                  <a:pt x="4021203" y="6585021"/>
                </a:cubicBezTo>
                <a:cubicBezTo>
                  <a:pt x="4021203" y="6585021"/>
                  <a:pt x="4012767" y="6585019"/>
                  <a:pt x="4012768" y="6593455"/>
                </a:cubicBezTo>
                <a:cubicBezTo>
                  <a:pt x="3987460" y="6610327"/>
                  <a:pt x="3962152" y="6635634"/>
                  <a:pt x="3936845" y="6660941"/>
                </a:cubicBezTo>
                <a:lnTo>
                  <a:pt x="3928411" y="6652505"/>
                </a:lnTo>
                <a:lnTo>
                  <a:pt x="3936844" y="6644069"/>
                </a:lnTo>
                <a:cubicBezTo>
                  <a:pt x="3945281" y="6644071"/>
                  <a:pt x="3945281" y="6635634"/>
                  <a:pt x="3945281" y="6635634"/>
                </a:cubicBezTo>
                <a:lnTo>
                  <a:pt x="3936845" y="6635634"/>
                </a:lnTo>
                <a:lnTo>
                  <a:pt x="3928411" y="6644072"/>
                </a:lnTo>
                <a:lnTo>
                  <a:pt x="3919975" y="6652505"/>
                </a:lnTo>
                <a:lnTo>
                  <a:pt x="3919975" y="6660941"/>
                </a:lnTo>
                <a:lnTo>
                  <a:pt x="3919974" y="6669377"/>
                </a:lnTo>
                <a:cubicBezTo>
                  <a:pt x="3894667" y="6686249"/>
                  <a:pt x="3869359" y="6711555"/>
                  <a:pt x="3844054" y="6728426"/>
                </a:cubicBezTo>
                <a:cubicBezTo>
                  <a:pt x="3844052" y="6731237"/>
                  <a:pt x="3844053" y="6734049"/>
                  <a:pt x="3844051" y="6736860"/>
                </a:cubicBezTo>
                <a:cubicBezTo>
                  <a:pt x="3785002" y="6779041"/>
                  <a:pt x="3734388" y="6821217"/>
                  <a:pt x="3675339" y="6854962"/>
                </a:cubicBezTo>
                <a:lnTo>
                  <a:pt x="3671147" y="6858000"/>
                </a:lnTo>
                <a:lnTo>
                  <a:pt x="3532438" y="6858000"/>
                </a:lnTo>
                <a:lnTo>
                  <a:pt x="3566728" y="6830708"/>
                </a:lnTo>
                <a:cubicBezTo>
                  <a:pt x="3584654" y="6817000"/>
                  <a:pt x="3603634" y="6804347"/>
                  <a:pt x="3624722" y="6795912"/>
                </a:cubicBezTo>
                <a:lnTo>
                  <a:pt x="3633161" y="6787476"/>
                </a:lnTo>
                <a:lnTo>
                  <a:pt x="3633160" y="6779041"/>
                </a:lnTo>
                <a:lnTo>
                  <a:pt x="3641596" y="6779041"/>
                </a:lnTo>
                <a:lnTo>
                  <a:pt x="3641596" y="6787476"/>
                </a:lnTo>
                <a:cubicBezTo>
                  <a:pt x="3658466" y="6787476"/>
                  <a:pt x="3666902" y="6779042"/>
                  <a:pt x="3683775" y="6770605"/>
                </a:cubicBezTo>
                <a:lnTo>
                  <a:pt x="3683775" y="6762169"/>
                </a:lnTo>
                <a:cubicBezTo>
                  <a:pt x="3709082" y="6770605"/>
                  <a:pt x="3666902" y="6779042"/>
                  <a:pt x="3675339" y="6787476"/>
                </a:cubicBezTo>
                <a:cubicBezTo>
                  <a:pt x="3683776" y="6779041"/>
                  <a:pt x="3717515" y="6762169"/>
                  <a:pt x="3742824" y="6736862"/>
                </a:cubicBezTo>
                <a:cubicBezTo>
                  <a:pt x="3751259" y="6728426"/>
                  <a:pt x="3768131" y="6711555"/>
                  <a:pt x="3785001" y="6703120"/>
                </a:cubicBezTo>
                <a:cubicBezTo>
                  <a:pt x="3793440" y="6694684"/>
                  <a:pt x="3810310" y="6677812"/>
                  <a:pt x="3827182" y="6669377"/>
                </a:cubicBezTo>
                <a:cubicBezTo>
                  <a:pt x="3852487" y="6644072"/>
                  <a:pt x="3877794" y="6635634"/>
                  <a:pt x="3903102" y="6601891"/>
                </a:cubicBezTo>
                <a:cubicBezTo>
                  <a:pt x="3911538" y="6593455"/>
                  <a:pt x="3928411" y="6585021"/>
                  <a:pt x="3928411" y="6585021"/>
                </a:cubicBezTo>
                <a:cubicBezTo>
                  <a:pt x="3936845" y="6576584"/>
                  <a:pt x="3945280" y="6576584"/>
                  <a:pt x="3945281" y="6568148"/>
                </a:cubicBezTo>
                <a:cubicBezTo>
                  <a:pt x="3953718" y="6568149"/>
                  <a:pt x="3953718" y="6568149"/>
                  <a:pt x="3962152" y="6559714"/>
                </a:cubicBezTo>
                <a:lnTo>
                  <a:pt x="3987461" y="6534407"/>
                </a:lnTo>
                <a:cubicBezTo>
                  <a:pt x="3987461" y="6542841"/>
                  <a:pt x="4012768" y="6517534"/>
                  <a:pt x="4012768" y="6517534"/>
                </a:cubicBezTo>
                <a:cubicBezTo>
                  <a:pt x="4021201" y="6509098"/>
                  <a:pt x="4029637" y="6500662"/>
                  <a:pt x="4029637" y="6492227"/>
                </a:cubicBezTo>
                <a:lnTo>
                  <a:pt x="4038075" y="6492227"/>
                </a:lnTo>
                <a:cubicBezTo>
                  <a:pt x="4122431" y="6433176"/>
                  <a:pt x="4223660" y="6340387"/>
                  <a:pt x="4291147" y="6272900"/>
                </a:cubicBezTo>
                <a:close/>
                <a:moveTo>
                  <a:pt x="4561089" y="6171673"/>
                </a:moveTo>
                <a:lnTo>
                  <a:pt x="4556321" y="6179312"/>
                </a:lnTo>
                <a:lnTo>
                  <a:pt x="4554763" y="6179053"/>
                </a:lnTo>
                <a:cubicBezTo>
                  <a:pt x="4554763" y="6178000"/>
                  <a:pt x="4556872" y="6175890"/>
                  <a:pt x="4561089" y="6171673"/>
                </a:cubicBezTo>
                <a:close/>
                <a:moveTo>
                  <a:pt x="4671175" y="5979022"/>
                </a:moveTo>
                <a:lnTo>
                  <a:pt x="4669173" y="5981473"/>
                </a:lnTo>
                <a:cubicBezTo>
                  <a:pt x="4661263" y="5988195"/>
                  <a:pt x="4658099" y="5981871"/>
                  <a:pt x="4645447" y="5994524"/>
                </a:cubicBezTo>
                <a:cubicBezTo>
                  <a:pt x="4643338" y="5998741"/>
                  <a:pt x="4643337" y="6000322"/>
                  <a:pt x="4644391" y="6000718"/>
                </a:cubicBezTo>
                <a:lnTo>
                  <a:pt x="4645606" y="6000505"/>
                </a:lnTo>
                <a:lnTo>
                  <a:pt x="4646686" y="5998475"/>
                </a:lnTo>
                <a:lnTo>
                  <a:pt x="4647927" y="6000099"/>
                </a:lnTo>
                <a:lnTo>
                  <a:pt x="4649663" y="5999795"/>
                </a:lnTo>
                <a:cubicBezTo>
                  <a:pt x="4651773" y="5999268"/>
                  <a:pt x="4653882" y="5999004"/>
                  <a:pt x="4654936" y="6000454"/>
                </a:cubicBezTo>
                <a:lnTo>
                  <a:pt x="4654647" y="6003455"/>
                </a:lnTo>
                <a:lnTo>
                  <a:pt x="4658944" y="5998240"/>
                </a:lnTo>
                <a:close/>
                <a:moveTo>
                  <a:pt x="5823292" y="5722907"/>
                </a:moveTo>
                <a:lnTo>
                  <a:pt x="5800797" y="5768179"/>
                </a:lnTo>
                <a:lnTo>
                  <a:pt x="5806978" y="5758327"/>
                </a:lnTo>
                <a:cubicBezTo>
                  <a:pt x="5810514" y="5753116"/>
                  <a:pt x="5814328" y="5748237"/>
                  <a:pt x="5818310" y="5744909"/>
                </a:cubicBezTo>
                <a:cubicBezTo>
                  <a:pt x="5819855" y="5741362"/>
                  <a:pt x="5821177" y="5736874"/>
                  <a:pt x="5822096" y="5732580"/>
                </a:cubicBezTo>
                <a:close/>
                <a:moveTo>
                  <a:pt x="5907073" y="5708785"/>
                </a:moveTo>
                <a:lnTo>
                  <a:pt x="5869741" y="5783136"/>
                </a:lnTo>
                <a:cubicBezTo>
                  <a:pt x="5858084" y="5809655"/>
                  <a:pt x="5848657" y="5836145"/>
                  <a:pt x="5842500" y="5863847"/>
                </a:cubicBezTo>
                <a:cubicBezTo>
                  <a:pt x="5785921" y="5947223"/>
                  <a:pt x="5733692" y="5981849"/>
                  <a:pt x="5690433" y="6081162"/>
                </a:cubicBezTo>
                <a:cubicBezTo>
                  <a:pt x="5680683" y="6080287"/>
                  <a:pt x="5669193" y="6098913"/>
                  <a:pt x="5663883" y="6103351"/>
                </a:cubicBezTo>
                <a:lnTo>
                  <a:pt x="5636415" y="6152111"/>
                </a:lnTo>
                <a:lnTo>
                  <a:pt x="5637318" y="6151784"/>
                </a:lnTo>
                <a:cubicBezTo>
                  <a:pt x="5630397" y="6165631"/>
                  <a:pt x="5624342" y="6178180"/>
                  <a:pt x="5618612" y="6190081"/>
                </a:cubicBezTo>
                <a:lnTo>
                  <a:pt x="5611094" y="6205514"/>
                </a:lnTo>
                <a:lnTo>
                  <a:pt x="5619596" y="6194628"/>
                </a:lnTo>
                <a:cubicBezTo>
                  <a:pt x="5624904" y="6187044"/>
                  <a:pt x="5630569" y="6177954"/>
                  <a:pt x="5636991" y="6166061"/>
                </a:cubicBezTo>
                <a:cubicBezTo>
                  <a:pt x="5643774" y="6164691"/>
                  <a:pt x="5645145" y="6171478"/>
                  <a:pt x="5657339" y="6161951"/>
                </a:cubicBezTo>
                <a:cubicBezTo>
                  <a:pt x="5651927" y="6170107"/>
                  <a:pt x="5660082" y="6175522"/>
                  <a:pt x="5638432" y="6208150"/>
                </a:cubicBezTo>
                <a:cubicBezTo>
                  <a:pt x="5666863" y="6174154"/>
                  <a:pt x="5692554" y="6126583"/>
                  <a:pt x="5718245" y="6079013"/>
                </a:cubicBezTo>
                <a:cubicBezTo>
                  <a:pt x="5745305" y="6038231"/>
                  <a:pt x="5770995" y="5990662"/>
                  <a:pt x="5802168" y="5970237"/>
                </a:cubicBezTo>
                <a:cubicBezTo>
                  <a:pt x="5833200" y="5879207"/>
                  <a:pt x="5877868" y="5820741"/>
                  <a:pt x="5917053" y="5735129"/>
                </a:cubicBezTo>
                <a:cubicBezTo>
                  <a:pt x="5923764" y="5698455"/>
                  <a:pt x="5887250" y="5762338"/>
                  <a:pt x="5902116" y="5731083"/>
                </a:cubicBezTo>
                <a:close/>
                <a:moveTo>
                  <a:pt x="5917201" y="5634092"/>
                </a:moveTo>
                <a:lnTo>
                  <a:pt x="5891750" y="5667883"/>
                </a:lnTo>
                <a:cubicBezTo>
                  <a:pt x="5851164" y="5717451"/>
                  <a:pt x="5813675" y="5755549"/>
                  <a:pt x="5781231" y="5830035"/>
                </a:cubicBezTo>
                <a:cubicBezTo>
                  <a:pt x="5776356" y="5829597"/>
                  <a:pt x="5771046" y="5834035"/>
                  <a:pt x="5766290" y="5839137"/>
                </a:cubicBezTo>
                <a:lnTo>
                  <a:pt x="5764238" y="5841451"/>
                </a:lnTo>
                <a:lnTo>
                  <a:pt x="5588834" y="6142779"/>
                </a:lnTo>
                <a:lnTo>
                  <a:pt x="5549933" y="6201116"/>
                </a:lnTo>
                <a:lnTo>
                  <a:pt x="5547357" y="6207173"/>
                </a:lnTo>
                <a:lnTo>
                  <a:pt x="5529789" y="6231324"/>
                </a:lnTo>
                <a:lnTo>
                  <a:pt x="5464244" y="6329615"/>
                </a:lnTo>
                <a:lnTo>
                  <a:pt x="5402037" y="6435651"/>
                </a:lnTo>
                <a:cubicBezTo>
                  <a:pt x="5402037" y="6435651"/>
                  <a:pt x="5402037" y="6435651"/>
                  <a:pt x="5408957" y="6435651"/>
                </a:cubicBezTo>
                <a:cubicBezTo>
                  <a:pt x="5408957" y="6428728"/>
                  <a:pt x="5415877" y="6421804"/>
                  <a:pt x="5422798" y="6428728"/>
                </a:cubicBezTo>
                <a:lnTo>
                  <a:pt x="5421385" y="6432963"/>
                </a:lnTo>
                <a:lnTo>
                  <a:pt x="5408956" y="6449499"/>
                </a:lnTo>
                <a:cubicBezTo>
                  <a:pt x="5415877" y="6449499"/>
                  <a:pt x="5415877" y="6449499"/>
                  <a:pt x="5415877" y="6449499"/>
                </a:cubicBezTo>
                <a:lnTo>
                  <a:pt x="5421385" y="6432963"/>
                </a:lnTo>
                <a:lnTo>
                  <a:pt x="5487674" y="6344780"/>
                </a:lnTo>
                <a:lnTo>
                  <a:pt x="5495039" y="6334691"/>
                </a:lnTo>
                <a:lnTo>
                  <a:pt x="5485269" y="6342855"/>
                </a:lnTo>
                <a:cubicBezTo>
                  <a:pt x="5480829" y="6337541"/>
                  <a:pt x="5480829" y="6337541"/>
                  <a:pt x="5480829" y="6337541"/>
                </a:cubicBezTo>
                <a:cubicBezTo>
                  <a:pt x="5482568" y="6318042"/>
                  <a:pt x="5499368" y="6294978"/>
                  <a:pt x="5525918" y="6272793"/>
                </a:cubicBezTo>
                <a:cubicBezTo>
                  <a:pt x="5548027" y="6245292"/>
                  <a:pt x="5570136" y="6217791"/>
                  <a:pt x="5577186" y="6193853"/>
                </a:cubicBezTo>
                <a:cubicBezTo>
                  <a:pt x="5585150" y="6187197"/>
                  <a:pt x="5591787" y="6181650"/>
                  <a:pt x="5598425" y="6176103"/>
                </a:cubicBezTo>
                <a:lnTo>
                  <a:pt x="5613302" y="6163670"/>
                </a:lnTo>
                <a:lnTo>
                  <a:pt x="5616665" y="6159249"/>
                </a:lnTo>
                <a:lnTo>
                  <a:pt x="5619814" y="6158111"/>
                </a:lnTo>
                <a:lnTo>
                  <a:pt x="5641844" y="6122335"/>
                </a:lnTo>
                <a:cubicBezTo>
                  <a:pt x="5660984" y="6091112"/>
                  <a:pt x="5672914" y="6070992"/>
                  <a:pt x="5694784" y="6032412"/>
                </a:cubicBezTo>
                <a:cubicBezTo>
                  <a:pt x="5698354" y="6047475"/>
                  <a:pt x="5711583" y="6009349"/>
                  <a:pt x="5727512" y="5996037"/>
                </a:cubicBezTo>
                <a:cubicBezTo>
                  <a:pt x="5733692" y="5981849"/>
                  <a:pt x="5736302" y="5952599"/>
                  <a:pt x="5723942" y="5980974"/>
                </a:cubicBezTo>
                <a:cubicBezTo>
                  <a:pt x="5743352" y="5928661"/>
                  <a:pt x="5783130" y="5868347"/>
                  <a:pt x="5822911" y="5808034"/>
                </a:cubicBezTo>
                <a:cubicBezTo>
                  <a:pt x="5840579" y="5775220"/>
                  <a:pt x="5859358" y="5743736"/>
                  <a:pt x="5877583" y="5711587"/>
                </a:cubicBezTo>
                <a:close/>
                <a:moveTo>
                  <a:pt x="6242698" y="5517691"/>
                </a:moveTo>
                <a:cubicBezTo>
                  <a:pt x="6235812" y="5552099"/>
                  <a:pt x="6228924" y="5607154"/>
                  <a:pt x="6208261" y="5662208"/>
                </a:cubicBezTo>
                <a:cubicBezTo>
                  <a:pt x="6187600" y="5717261"/>
                  <a:pt x="6166938" y="5758552"/>
                  <a:pt x="6146276" y="5765433"/>
                </a:cubicBezTo>
                <a:cubicBezTo>
                  <a:pt x="6153164" y="5765433"/>
                  <a:pt x="6153164" y="5765433"/>
                  <a:pt x="6153163" y="5772316"/>
                </a:cubicBezTo>
                <a:cubicBezTo>
                  <a:pt x="6146276" y="5779197"/>
                  <a:pt x="6146274" y="5792962"/>
                  <a:pt x="6139388" y="5792960"/>
                </a:cubicBezTo>
                <a:cubicBezTo>
                  <a:pt x="6139388" y="5792960"/>
                  <a:pt x="6139387" y="5799843"/>
                  <a:pt x="6132502" y="5799841"/>
                </a:cubicBezTo>
                <a:lnTo>
                  <a:pt x="6139387" y="5799843"/>
                </a:lnTo>
                <a:cubicBezTo>
                  <a:pt x="6153163" y="5813605"/>
                  <a:pt x="6125611" y="5854896"/>
                  <a:pt x="6098063" y="5903069"/>
                </a:cubicBezTo>
                <a:cubicBezTo>
                  <a:pt x="6098064" y="5905363"/>
                  <a:pt x="6098064" y="5907656"/>
                  <a:pt x="6098064" y="5909950"/>
                </a:cubicBezTo>
                <a:cubicBezTo>
                  <a:pt x="6104951" y="5909952"/>
                  <a:pt x="6104951" y="5909952"/>
                  <a:pt x="6098065" y="5916833"/>
                </a:cubicBezTo>
                <a:lnTo>
                  <a:pt x="6098065" y="5923714"/>
                </a:lnTo>
                <a:lnTo>
                  <a:pt x="6091178" y="5923714"/>
                </a:lnTo>
                <a:lnTo>
                  <a:pt x="6098065" y="5930597"/>
                </a:lnTo>
                <a:cubicBezTo>
                  <a:pt x="6091178" y="5944360"/>
                  <a:pt x="6098064" y="5951241"/>
                  <a:pt x="6084290" y="5985651"/>
                </a:cubicBezTo>
                <a:cubicBezTo>
                  <a:pt x="6098065" y="5985649"/>
                  <a:pt x="6111840" y="5944360"/>
                  <a:pt x="6118727" y="5965005"/>
                </a:cubicBezTo>
                <a:cubicBezTo>
                  <a:pt x="6115284" y="5971886"/>
                  <a:pt x="6115284" y="5975328"/>
                  <a:pt x="6115283" y="5978768"/>
                </a:cubicBezTo>
                <a:lnTo>
                  <a:pt x="6113562" y="5985649"/>
                </a:lnTo>
                <a:lnTo>
                  <a:pt x="6111840" y="5985651"/>
                </a:lnTo>
                <a:lnTo>
                  <a:pt x="6111840" y="5992530"/>
                </a:lnTo>
                <a:lnTo>
                  <a:pt x="6113562" y="5985649"/>
                </a:lnTo>
                <a:lnTo>
                  <a:pt x="6118727" y="5985649"/>
                </a:lnTo>
                <a:lnTo>
                  <a:pt x="6118727" y="5992532"/>
                </a:lnTo>
                <a:lnTo>
                  <a:pt x="6118727" y="5999413"/>
                </a:lnTo>
                <a:cubicBezTo>
                  <a:pt x="6111840" y="6006295"/>
                  <a:pt x="6104952" y="6020059"/>
                  <a:pt x="6098065" y="6033823"/>
                </a:cubicBezTo>
                <a:lnTo>
                  <a:pt x="6091178" y="6040704"/>
                </a:lnTo>
                <a:cubicBezTo>
                  <a:pt x="6091178" y="6040704"/>
                  <a:pt x="6091178" y="6047587"/>
                  <a:pt x="6084290" y="6054467"/>
                </a:cubicBezTo>
                <a:lnTo>
                  <a:pt x="6077403" y="6061350"/>
                </a:lnTo>
                <a:cubicBezTo>
                  <a:pt x="6077403" y="6054467"/>
                  <a:pt x="6077403" y="6054467"/>
                  <a:pt x="6084290" y="6047585"/>
                </a:cubicBezTo>
                <a:cubicBezTo>
                  <a:pt x="6084290" y="6047585"/>
                  <a:pt x="6084290" y="6040704"/>
                  <a:pt x="6091178" y="6033821"/>
                </a:cubicBezTo>
                <a:cubicBezTo>
                  <a:pt x="6077403" y="6047585"/>
                  <a:pt x="6070516" y="6061350"/>
                  <a:pt x="6056740" y="6068231"/>
                </a:cubicBezTo>
                <a:lnTo>
                  <a:pt x="6036078" y="6047587"/>
                </a:lnTo>
                <a:cubicBezTo>
                  <a:pt x="5987867" y="6150811"/>
                  <a:pt x="5953431" y="6233393"/>
                  <a:pt x="5884558" y="6329737"/>
                </a:cubicBezTo>
                <a:cubicBezTo>
                  <a:pt x="5884558" y="6336619"/>
                  <a:pt x="5884558" y="6336619"/>
                  <a:pt x="5877670" y="6343502"/>
                </a:cubicBezTo>
                <a:lnTo>
                  <a:pt x="5870783" y="6350383"/>
                </a:lnTo>
                <a:cubicBezTo>
                  <a:pt x="5857007" y="6384793"/>
                  <a:pt x="5829458" y="6426082"/>
                  <a:pt x="5801910" y="6460490"/>
                </a:cubicBezTo>
                <a:cubicBezTo>
                  <a:pt x="5788135" y="6494900"/>
                  <a:pt x="5760585" y="6549953"/>
                  <a:pt x="5719261" y="6598128"/>
                </a:cubicBezTo>
                <a:cubicBezTo>
                  <a:pt x="5684825" y="6653181"/>
                  <a:pt x="5643500" y="6701354"/>
                  <a:pt x="5615952" y="6728880"/>
                </a:cubicBezTo>
                <a:cubicBezTo>
                  <a:pt x="5591846" y="6759847"/>
                  <a:pt x="5566018" y="6792535"/>
                  <a:pt x="5540191" y="6825223"/>
                </a:cubicBezTo>
                <a:lnTo>
                  <a:pt x="5514417" y="6858000"/>
                </a:lnTo>
                <a:lnTo>
                  <a:pt x="5432172" y="6858000"/>
                </a:lnTo>
                <a:lnTo>
                  <a:pt x="5485092" y="6818343"/>
                </a:lnTo>
                <a:lnTo>
                  <a:pt x="5498867" y="6832106"/>
                </a:lnTo>
                <a:cubicBezTo>
                  <a:pt x="5512642" y="6818343"/>
                  <a:pt x="5533303" y="6797699"/>
                  <a:pt x="5547078" y="6777051"/>
                </a:cubicBezTo>
                <a:lnTo>
                  <a:pt x="5540191" y="6777052"/>
                </a:lnTo>
                <a:cubicBezTo>
                  <a:pt x="5540191" y="6783935"/>
                  <a:pt x="5533304" y="6790816"/>
                  <a:pt x="5533303" y="6783935"/>
                </a:cubicBezTo>
                <a:lnTo>
                  <a:pt x="5533304" y="6777052"/>
                </a:lnTo>
                <a:cubicBezTo>
                  <a:pt x="5526416" y="6777052"/>
                  <a:pt x="5512641" y="6797699"/>
                  <a:pt x="5512641" y="6783935"/>
                </a:cubicBezTo>
                <a:cubicBezTo>
                  <a:pt x="5526416" y="6756405"/>
                  <a:pt x="5533304" y="6763288"/>
                  <a:pt x="5547078" y="6742645"/>
                </a:cubicBezTo>
                <a:lnTo>
                  <a:pt x="5547077" y="6735761"/>
                </a:lnTo>
                <a:lnTo>
                  <a:pt x="5553964" y="6735759"/>
                </a:lnTo>
                <a:cubicBezTo>
                  <a:pt x="5553965" y="6728877"/>
                  <a:pt x="5560853" y="6721997"/>
                  <a:pt x="5560853" y="6721997"/>
                </a:cubicBezTo>
                <a:lnTo>
                  <a:pt x="5567740" y="6721999"/>
                </a:lnTo>
                <a:cubicBezTo>
                  <a:pt x="5574627" y="6701353"/>
                  <a:pt x="5595289" y="6666943"/>
                  <a:pt x="5615951" y="6639417"/>
                </a:cubicBezTo>
                <a:cubicBezTo>
                  <a:pt x="5643501" y="6611890"/>
                  <a:pt x="5664163" y="6591243"/>
                  <a:pt x="5677937" y="6591244"/>
                </a:cubicBezTo>
                <a:lnTo>
                  <a:pt x="5684824" y="6584361"/>
                </a:lnTo>
                <a:cubicBezTo>
                  <a:pt x="5684825" y="6577480"/>
                  <a:pt x="5691712" y="6570599"/>
                  <a:pt x="5698599" y="6570599"/>
                </a:cubicBezTo>
                <a:lnTo>
                  <a:pt x="5698600" y="6577480"/>
                </a:lnTo>
                <a:lnTo>
                  <a:pt x="5691712" y="6584363"/>
                </a:lnTo>
                <a:lnTo>
                  <a:pt x="5691711" y="6591244"/>
                </a:lnTo>
                <a:cubicBezTo>
                  <a:pt x="5712373" y="6563718"/>
                  <a:pt x="5705487" y="6563719"/>
                  <a:pt x="5719261" y="6543072"/>
                </a:cubicBezTo>
                <a:lnTo>
                  <a:pt x="5712373" y="6549953"/>
                </a:lnTo>
                <a:lnTo>
                  <a:pt x="5712373" y="6543070"/>
                </a:lnTo>
                <a:lnTo>
                  <a:pt x="5712374" y="6536189"/>
                </a:lnTo>
                <a:cubicBezTo>
                  <a:pt x="5712374" y="6536189"/>
                  <a:pt x="5705486" y="6549955"/>
                  <a:pt x="5698599" y="6543072"/>
                </a:cubicBezTo>
                <a:cubicBezTo>
                  <a:pt x="5712374" y="6522426"/>
                  <a:pt x="5726148" y="6501781"/>
                  <a:pt x="5733036" y="6508664"/>
                </a:cubicBezTo>
                <a:lnTo>
                  <a:pt x="5739923" y="6501783"/>
                </a:lnTo>
                <a:cubicBezTo>
                  <a:pt x="5743368" y="6501782"/>
                  <a:pt x="5745089" y="6500061"/>
                  <a:pt x="5745949" y="6498341"/>
                </a:cubicBezTo>
                <a:lnTo>
                  <a:pt x="5746479" y="6496223"/>
                </a:lnTo>
                <a:lnTo>
                  <a:pt x="5774791" y="6472212"/>
                </a:lnTo>
                <a:cubicBezTo>
                  <a:pt x="5808367" y="6438984"/>
                  <a:pt x="5838069" y="6395114"/>
                  <a:pt x="5863896" y="6343502"/>
                </a:cubicBezTo>
                <a:lnTo>
                  <a:pt x="5870782" y="6336621"/>
                </a:lnTo>
                <a:cubicBezTo>
                  <a:pt x="5870783" y="6329737"/>
                  <a:pt x="5877670" y="6322854"/>
                  <a:pt x="5877670" y="6322854"/>
                </a:cubicBezTo>
                <a:lnTo>
                  <a:pt x="5877670" y="6329736"/>
                </a:lnTo>
                <a:cubicBezTo>
                  <a:pt x="5882836" y="6314253"/>
                  <a:pt x="5891875" y="6291028"/>
                  <a:pt x="5896073" y="6274575"/>
                </a:cubicBezTo>
                <a:lnTo>
                  <a:pt x="5897128" y="6268192"/>
                </a:lnTo>
                <a:lnTo>
                  <a:pt x="5897471" y="6267801"/>
                </a:lnTo>
                <a:cubicBezTo>
                  <a:pt x="5898332" y="6266081"/>
                  <a:pt x="5898331" y="6264361"/>
                  <a:pt x="5898331" y="6260920"/>
                </a:cubicBezTo>
                <a:lnTo>
                  <a:pt x="5897128" y="6268192"/>
                </a:lnTo>
                <a:lnTo>
                  <a:pt x="5891445" y="6274682"/>
                </a:lnTo>
                <a:lnTo>
                  <a:pt x="5884558" y="6274684"/>
                </a:lnTo>
                <a:cubicBezTo>
                  <a:pt x="5884558" y="6267801"/>
                  <a:pt x="5884558" y="6267801"/>
                  <a:pt x="5891444" y="6260922"/>
                </a:cubicBezTo>
                <a:lnTo>
                  <a:pt x="5891445" y="6258416"/>
                </a:lnTo>
                <a:lnTo>
                  <a:pt x="5894028" y="6254899"/>
                </a:lnTo>
                <a:cubicBezTo>
                  <a:pt x="5896610" y="6252317"/>
                  <a:pt x="5898332" y="6250597"/>
                  <a:pt x="5898332" y="6247155"/>
                </a:cubicBezTo>
                <a:lnTo>
                  <a:pt x="5891444" y="6254039"/>
                </a:lnTo>
                <a:lnTo>
                  <a:pt x="5891445" y="6258416"/>
                </a:lnTo>
                <a:lnTo>
                  <a:pt x="5884558" y="6267801"/>
                </a:lnTo>
                <a:cubicBezTo>
                  <a:pt x="5912107" y="6178338"/>
                  <a:pt x="5987867" y="6081995"/>
                  <a:pt x="6022303" y="5992532"/>
                </a:cubicBezTo>
                <a:cubicBezTo>
                  <a:pt x="6029192" y="5992532"/>
                  <a:pt x="6042966" y="5965005"/>
                  <a:pt x="6049854" y="5958122"/>
                </a:cubicBezTo>
                <a:cubicBezTo>
                  <a:pt x="6042966" y="5958122"/>
                  <a:pt x="6042966" y="5958122"/>
                  <a:pt x="6042968" y="5944358"/>
                </a:cubicBezTo>
                <a:cubicBezTo>
                  <a:pt x="6042968" y="5944358"/>
                  <a:pt x="6049853" y="5944360"/>
                  <a:pt x="6049853" y="5937477"/>
                </a:cubicBezTo>
                <a:cubicBezTo>
                  <a:pt x="6049853" y="5930595"/>
                  <a:pt x="6056743" y="5930595"/>
                  <a:pt x="6056739" y="5923714"/>
                </a:cubicBezTo>
                <a:cubicBezTo>
                  <a:pt x="6077401" y="5872101"/>
                  <a:pt x="6094190" y="5851455"/>
                  <a:pt x="6110010" y="5829842"/>
                </a:cubicBezTo>
                <a:lnTo>
                  <a:pt x="6122376" y="5811522"/>
                </a:lnTo>
                <a:lnTo>
                  <a:pt x="6124752" y="5810165"/>
                </a:lnTo>
                <a:cubicBezTo>
                  <a:pt x="6125613" y="5808444"/>
                  <a:pt x="6125614" y="5806724"/>
                  <a:pt x="6125614" y="5806724"/>
                </a:cubicBezTo>
                <a:lnTo>
                  <a:pt x="6122376" y="5811522"/>
                </a:lnTo>
                <a:lnTo>
                  <a:pt x="6118726" y="5813605"/>
                </a:lnTo>
                <a:cubicBezTo>
                  <a:pt x="6118726" y="5813605"/>
                  <a:pt x="6111839" y="5813605"/>
                  <a:pt x="6111839" y="5806722"/>
                </a:cubicBezTo>
                <a:lnTo>
                  <a:pt x="6118725" y="5799843"/>
                </a:lnTo>
                <a:cubicBezTo>
                  <a:pt x="6118726" y="5797549"/>
                  <a:pt x="6118725" y="5795254"/>
                  <a:pt x="6118726" y="5792960"/>
                </a:cubicBezTo>
                <a:cubicBezTo>
                  <a:pt x="6118727" y="5758552"/>
                  <a:pt x="6160050" y="5675970"/>
                  <a:pt x="6180713" y="5682851"/>
                </a:cubicBezTo>
                <a:cubicBezTo>
                  <a:pt x="6194488" y="5634682"/>
                  <a:pt x="6215149" y="5558980"/>
                  <a:pt x="6242698" y="5517691"/>
                </a:cubicBezTo>
                <a:close/>
                <a:moveTo>
                  <a:pt x="6031724" y="5503741"/>
                </a:moveTo>
                <a:lnTo>
                  <a:pt x="6030787" y="5503894"/>
                </a:lnTo>
                <a:cubicBezTo>
                  <a:pt x="6022529" y="5508681"/>
                  <a:pt x="6009423" y="5521326"/>
                  <a:pt x="6006746" y="5510028"/>
                </a:cubicBezTo>
                <a:cubicBezTo>
                  <a:pt x="5991077" y="5547935"/>
                  <a:pt x="5974518" y="5582076"/>
                  <a:pt x="5958107" y="5613697"/>
                </a:cubicBezTo>
                <a:lnTo>
                  <a:pt x="5918354" y="5687414"/>
                </a:lnTo>
                <a:lnTo>
                  <a:pt x="5923128" y="5688762"/>
                </a:lnTo>
                <a:cubicBezTo>
                  <a:pt x="5933239" y="5686389"/>
                  <a:pt x="5945430" y="5674655"/>
                  <a:pt x="5945484" y="5701131"/>
                </a:cubicBezTo>
                <a:cubicBezTo>
                  <a:pt x="5967133" y="5668507"/>
                  <a:pt x="5990082" y="5607363"/>
                  <a:pt x="6002207" y="5562534"/>
                </a:cubicBezTo>
                <a:close/>
                <a:moveTo>
                  <a:pt x="4900498" y="5370762"/>
                </a:moveTo>
                <a:cubicBezTo>
                  <a:pt x="4900541" y="5370954"/>
                  <a:pt x="4900584" y="5371147"/>
                  <a:pt x="4900627" y="5371339"/>
                </a:cubicBezTo>
                <a:cubicBezTo>
                  <a:pt x="4898519" y="5376610"/>
                  <a:pt x="4894301" y="5382936"/>
                  <a:pt x="4890083" y="5387153"/>
                </a:cubicBezTo>
                <a:close/>
                <a:moveTo>
                  <a:pt x="6059700" y="5339561"/>
                </a:moveTo>
                <a:lnTo>
                  <a:pt x="6048904" y="5362569"/>
                </a:lnTo>
                <a:cubicBezTo>
                  <a:pt x="6016082" y="5425810"/>
                  <a:pt x="5983851" y="5478970"/>
                  <a:pt x="5960539" y="5532008"/>
                </a:cubicBezTo>
                <a:lnTo>
                  <a:pt x="5934065" y="5610445"/>
                </a:lnTo>
                <a:lnTo>
                  <a:pt x="5937012" y="5610037"/>
                </a:lnTo>
                <a:cubicBezTo>
                  <a:pt x="5940222" y="5608483"/>
                  <a:pt x="5943987" y="5607592"/>
                  <a:pt x="5948427" y="5612905"/>
                </a:cubicBezTo>
                <a:cubicBezTo>
                  <a:pt x="5985506" y="5527779"/>
                  <a:pt x="6012925" y="5495840"/>
                  <a:pt x="6012835" y="5441778"/>
                </a:cubicBezTo>
                <a:cubicBezTo>
                  <a:pt x="6035815" y="5404527"/>
                  <a:pt x="6038424" y="5375275"/>
                  <a:pt x="6060534" y="5347774"/>
                </a:cubicBezTo>
                <a:close/>
                <a:moveTo>
                  <a:pt x="5092541" y="5302798"/>
                </a:moveTo>
                <a:cubicBezTo>
                  <a:pt x="5100976" y="5311232"/>
                  <a:pt x="5092540" y="5319670"/>
                  <a:pt x="5084105" y="5311234"/>
                </a:cubicBezTo>
                <a:cubicBezTo>
                  <a:pt x="5092539" y="5311234"/>
                  <a:pt x="5092539" y="5311234"/>
                  <a:pt x="5092541" y="5302798"/>
                </a:cubicBezTo>
                <a:close/>
                <a:moveTo>
                  <a:pt x="4274497" y="5281926"/>
                </a:moveTo>
                <a:lnTo>
                  <a:pt x="4273967" y="5284044"/>
                </a:lnTo>
                <a:cubicBezTo>
                  <a:pt x="4273105" y="5285765"/>
                  <a:pt x="4271385" y="5287485"/>
                  <a:pt x="4267941" y="5287486"/>
                </a:cubicBezTo>
                <a:close/>
                <a:moveTo>
                  <a:pt x="6147025" y="5207320"/>
                </a:moveTo>
                <a:lnTo>
                  <a:pt x="6127664" y="5251775"/>
                </a:lnTo>
                <a:lnTo>
                  <a:pt x="6127242" y="5251844"/>
                </a:lnTo>
                <a:lnTo>
                  <a:pt x="6127919" y="5262990"/>
                </a:lnTo>
                <a:lnTo>
                  <a:pt x="6131360" y="5253356"/>
                </a:lnTo>
                <a:close/>
                <a:moveTo>
                  <a:pt x="5028123" y="5195433"/>
                </a:moveTo>
                <a:lnTo>
                  <a:pt x="5025054" y="5201570"/>
                </a:lnTo>
                <a:lnTo>
                  <a:pt x="5025055" y="5210004"/>
                </a:lnTo>
                <a:lnTo>
                  <a:pt x="5016618" y="5218441"/>
                </a:lnTo>
                <a:cubicBezTo>
                  <a:pt x="5016618" y="5210006"/>
                  <a:pt x="5025054" y="5201570"/>
                  <a:pt x="5016619" y="5201568"/>
                </a:cubicBezTo>
                <a:close/>
                <a:moveTo>
                  <a:pt x="5038512" y="5179677"/>
                </a:moveTo>
                <a:lnTo>
                  <a:pt x="5030458" y="5194189"/>
                </a:lnTo>
                <a:lnTo>
                  <a:pt x="5028123" y="5195433"/>
                </a:lnTo>
                <a:lnTo>
                  <a:pt x="5033492" y="5184698"/>
                </a:lnTo>
                <a:close/>
                <a:moveTo>
                  <a:pt x="5051826" y="5150955"/>
                </a:moveTo>
                <a:lnTo>
                  <a:pt x="5058797" y="5150956"/>
                </a:lnTo>
                <a:cubicBezTo>
                  <a:pt x="5050363" y="5159393"/>
                  <a:pt x="5041926" y="5167825"/>
                  <a:pt x="5041926" y="5176263"/>
                </a:cubicBezTo>
                <a:lnTo>
                  <a:pt x="5038512" y="5179677"/>
                </a:lnTo>
                <a:lnTo>
                  <a:pt x="5045089" y="5167825"/>
                </a:lnTo>
                <a:close/>
                <a:moveTo>
                  <a:pt x="5057164" y="5137575"/>
                </a:moveTo>
                <a:lnTo>
                  <a:pt x="5051826" y="5150955"/>
                </a:lnTo>
                <a:lnTo>
                  <a:pt x="5050362" y="5150956"/>
                </a:lnTo>
                <a:close/>
                <a:moveTo>
                  <a:pt x="4431848" y="5083476"/>
                </a:moveTo>
                <a:lnTo>
                  <a:pt x="4414009" y="5091602"/>
                </a:lnTo>
                <a:lnTo>
                  <a:pt x="4405686" y="5115441"/>
                </a:lnTo>
                <a:lnTo>
                  <a:pt x="4405685" y="5108559"/>
                </a:lnTo>
                <a:cubicBezTo>
                  <a:pt x="4405685" y="5108559"/>
                  <a:pt x="4398800" y="5115440"/>
                  <a:pt x="4398800" y="5122323"/>
                </a:cubicBezTo>
                <a:cubicBezTo>
                  <a:pt x="4391913" y="5122321"/>
                  <a:pt x="4391913" y="5129203"/>
                  <a:pt x="4391913" y="5129203"/>
                </a:cubicBezTo>
                <a:cubicBezTo>
                  <a:pt x="4366085" y="5180817"/>
                  <a:pt x="4336384" y="5224688"/>
                  <a:pt x="4302808" y="5257916"/>
                </a:cubicBezTo>
                <a:lnTo>
                  <a:pt x="4274497" y="5281926"/>
                </a:lnTo>
                <a:cubicBezTo>
                  <a:pt x="4274606" y="5281485"/>
                  <a:pt x="4274718" y="5281045"/>
                  <a:pt x="4274828" y="5280603"/>
                </a:cubicBezTo>
                <a:lnTo>
                  <a:pt x="4267941" y="5273721"/>
                </a:lnTo>
                <a:lnTo>
                  <a:pt x="4267941" y="5280603"/>
                </a:lnTo>
                <a:lnTo>
                  <a:pt x="4267941" y="5287486"/>
                </a:lnTo>
                <a:cubicBezTo>
                  <a:pt x="4261052" y="5287486"/>
                  <a:pt x="4261052" y="5294367"/>
                  <a:pt x="4261052" y="5294367"/>
                </a:cubicBezTo>
                <a:cubicBezTo>
                  <a:pt x="4254166" y="5287484"/>
                  <a:pt x="4240390" y="5308129"/>
                  <a:pt x="4226617" y="5328775"/>
                </a:cubicBezTo>
                <a:cubicBezTo>
                  <a:pt x="4233504" y="5335658"/>
                  <a:pt x="4240390" y="5321894"/>
                  <a:pt x="4240390" y="5321894"/>
                </a:cubicBezTo>
                <a:lnTo>
                  <a:pt x="4240389" y="5328775"/>
                </a:lnTo>
                <a:lnTo>
                  <a:pt x="4240390" y="5335658"/>
                </a:lnTo>
                <a:lnTo>
                  <a:pt x="4247279" y="5328773"/>
                </a:lnTo>
                <a:cubicBezTo>
                  <a:pt x="4233504" y="5349420"/>
                  <a:pt x="4240389" y="5349418"/>
                  <a:pt x="4219728" y="5376947"/>
                </a:cubicBezTo>
                <a:lnTo>
                  <a:pt x="4219727" y="5370066"/>
                </a:lnTo>
                <a:lnTo>
                  <a:pt x="4226616" y="5363185"/>
                </a:lnTo>
                <a:lnTo>
                  <a:pt x="4226617" y="5356304"/>
                </a:lnTo>
                <a:cubicBezTo>
                  <a:pt x="4219728" y="5356302"/>
                  <a:pt x="4212841" y="5363185"/>
                  <a:pt x="4212842" y="5370066"/>
                </a:cubicBezTo>
                <a:cubicBezTo>
                  <a:pt x="4212842" y="5370066"/>
                  <a:pt x="4205955" y="5370066"/>
                  <a:pt x="4205955" y="5376946"/>
                </a:cubicBezTo>
                <a:cubicBezTo>
                  <a:pt x="4192180" y="5376946"/>
                  <a:pt x="4171517" y="5397591"/>
                  <a:pt x="4143968" y="5425119"/>
                </a:cubicBezTo>
                <a:cubicBezTo>
                  <a:pt x="4133638" y="5438882"/>
                  <a:pt x="4123306" y="5454368"/>
                  <a:pt x="4114698" y="5468991"/>
                </a:cubicBezTo>
                <a:lnTo>
                  <a:pt x="4106774" y="5485182"/>
                </a:lnTo>
                <a:cubicBezTo>
                  <a:pt x="4106494" y="5496768"/>
                  <a:pt x="4106214" y="5508354"/>
                  <a:pt x="4105934" y="5519940"/>
                </a:cubicBezTo>
                <a:cubicBezTo>
                  <a:pt x="4100502" y="5538609"/>
                  <a:pt x="4090414" y="5554501"/>
                  <a:pt x="4076469" y="5566880"/>
                </a:cubicBezTo>
                <a:lnTo>
                  <a:pt x="4038190" y="5604898"/>
                </a:lnTo>
                <a:lnTo>
                  <a:pt x="4036241" y="5607124"/>
                </a:lnTo>
                <a:lnTo>
                  <a:pt x="4050421" y="5633545"/>
                </a:lnTo>
                <a:lnTo>
                  <a:pt x="4143968" y="5514583"/>
                </a:lnTo>
                <a:cubicBezTo>
                  <a:pt x="4171518" y="5487054"/>
                  <a:pt x="4212841" y="5438884"/>
                  <a:pt x="4247279" y="5383830"/>
                </a:cubicBezTo>
                <a:cubicBezTo>
                  <a:pt x="4288602" y="5335658"/>
                  <a:pt x="4316152" y="5280601"/>
                  <a:pt x="4329927" y="5246195"/>
                </a:cubicBezTo>
                <a:cubicBezTo>
                  <a:pt x="4357475" y="5211785"/>
                  <a:pt x="4385024" y="5170496"/>
                  <a:pt x="4398800" y="5136086"/>
                </a:cubicBezTo>
                <a:cubicBezTo>
                  <a:pt x="4398800" y="5136086"/>
                  <a:pt x="4405686" y="5136084"/>
                  <a:pt x="4405686" y="5129203"/>
                </a:cubicBezTo>
                <a:cubicBezTo>
                  <a:pt x="4412575" y="5122321"/>
                  <a:pt x="4412575" y="5122321"/>
                  <a:pt x="4412575" y="5115438"/>
                </a:cubicBezTo>
                <a:close/>
                <a:moveTo>
                  <a:pt x="4424641" y="5024444"/>
                </a:moveTo>
                <a:lnTo>
                  <a:pt x="4412574" y="5053506"/>
                </a:lnTo>
                <a:lnTo>
                  <a:pt x="4419461" y="5044121"/>
                </a:lnTo>
                <a:lnTo>
                  <a:pt x="4419461" y="5046624"/>
                </a:lnTo>
                <a:cubicBezTo>
                  <a:pt x="4412574" y="5053506"/>
                  <a:pt x="4412574" y="5053506"/>
                  <a:pt x="4412574" y="5060387"/>
                </a:cubicBezTo>
                <a:lnTo>
                  <a:pt x="4416932" y="5060387"/>
                </a:lnTo>
                <a:lnTo>
                  <a:pt x="4420817" y="5042274"/>
                </a:lnTo>
                <a:lnTo>
                  <a:pt x="4419461" y="5044121"/>
                </a:lnTo>
                <a:lnTo>
                  <a:pt x="4419462" y="5039742"/>
                </a:lnTo>
                <a:lnTo>
                  <a:pt x="4421877" y="5037328"/>
                </a:lnTo>
                <a:close/>
                <a:moveTo>
                  <a:pt x="6184910" y="5000207"/>
                </a:moveTo>
                <a:lnTo>
                  <a:pt x="6182308" y="5002382"/>
                </a:lnTo>
                <a:lnTo>
                  <a:pt x="6184369" y="5004325"/>
                </a:lnTo>
                <a:lnTo>
                  <a:pt x="6185038" y="5003800"/>
                </a:lnTo>
                <a:close/>
                <a:moveTo>
                  <a:pt x="4530169" y="4904952"/>
                </a:moveTo>
                <a:lnTo>
                  <a:pt x="4471060" y="5018446"/>
                </a:lnTo>
                <a:lnTo>
                  <a:pt x="4496083" y="4976946"/>
                </a:lnTo>
                <a:close/>
                <a:moveTo>
                  <a:pt x="5279291" y="4811201"/>
                </a:moveTo>
                <a:cubicBezTo>
                  <a:pt x="5278903" y="4817600"/>
                  <a:pt x="5278514" y="4823999"/>
                  <a:pt x="5278126" y="4830398"/>
                </a:cubicBezTo>
                <a:lnTo>
                  <a:pt x="5278126" y="4821965"/>
                </a:lnTo>
                <a:lnTo>
                  <a:pt x="5278125" y="4813529"/>
                </a:lnTo>
                <a:close/>
                <a:moveTo>
                  <a:pt x="4639857" y="4771353"/>
                </a:moveTo>
                <a:lnTo>
                  <a:pt x="4641578" y="4771353"/>
                </a:lnTo>
                <a:lnTo>
                  <a:pt x="4639859" y="4778235"/>
                </a:lnTo>
                <a:cubicBezTo>
                  <a:pt x="4639858" y="4775941"/>
                  <a:pt x="4639858" y="4773647"/>
                  <a:pt x="4639857" y="4771353"/>
                </a:cubicBezTo>
                <a:close/>
                <a:moveTo>
                  <a:pt x="6300040" y="4758666"/>
                </a:moveTo>
                <a:lnTo>
                  <a:pt x="6294570" y="4787455"/>
                </a:lnTo>
                <a:lnTo>
                  <a:pt x="6297038" y="4785392"/>
                </a:lnTo>
                <a:cubicBezTo>
                  <a:pt x="6300781" y="4770985"/>
                  <a:pt x="6302097" y="4763118"/>
                  <a:pt x="6301896" y="4759338"/>
                </a:cubicBezTo>
                <a:close/>
                <a:moveTo>
                  <a:pt x="4624114" y="4714333"/>
                </a:moveTo>
                <a:lnTo>
                  <a:pt x="4608083" y="4755346"/>
                </a:lnTo>
                <a:lnTo>
                  <a:pt x="4566989" y="4834251"/>
                </a:lnTo>
                <a:lnTo>
                  <a:pt x="4579591" y="4838449"/>
                </a:lnTo>
                <a:cubicBezTo>
                  <a:pt x="4581313" y="4843611"/>
                  <a:pt x="4581316" y="4850494"/>
                  <a:pt x="4584759" y="4853934"/>
                </a:cubicBezTo>
                <a:cubicBezTo>
                  <a:pt x="4598533" y="4847051"/>
                  <a:pt x="4605421" y="4833288"/>
                  <a:pt x="4619195" y="4819526"/>
                </a:cubicBezTo>
                <a:cubicBezTo>
                  <a:pt x="4612308" y="4826405"/>
                  <a:pt x="4612310" y="4833285"/>
                  <a:pt x="4612310" y="4833285"/>
                </a:cubicBezTo>
                <a:cubicBezTo>
                  <a:pt x="4605419" y="4840171"/>
                  <a:pt x="4605419" y="4840171"/>
                  <a:pt x="4605419" y="4847052"/>
                </a:cubicBezTo>
                <a:cubicBezTo>
                  <a:pt x="4612307" y="4847051"/>
                  <a:pt x="4612308" y="4840169"/>
                  <a:pt x="4612308" y="4840169"/>
                </a:cubicBezTo>
                <a:cubicBezTo>
                  <a:pt x="4619195" y="4833288"/>
                  <a:pt x="4619195" y="4826408"/>
                  <a:pt x="4619195" y="4826408"/>
                </a:cubicBezTo>
                <a:lnTo>
                  <a:pt x="4626081" y="4819526"/>
                </a:lnTo>
                <a:cubicBezTo>
                  <a:pt x="4632969" y="4805761"/>
                  <a:pt x="4639857" y="4791997"/>
                  <a:pt x="4646742" y="4785116"/>
                </a:cubicBezTo>
                <a:lnTo>
                  <a:pt x="4646742" y="4778236"/>
                </a:lnTo>
                <a:lnTo>
                  <a:pt x="4646742" y="4771353"/>
                </a:lnTo>
                <a:lnTo>
                  <a:pt x="4641578" y="4771353"/>
                </a:lnTo>
                <a:lnTo>
                  <a:pt x="4643300" y="4764470"/>
                </a:lnTo>
                <a:cubicBezTo>
                  <a:pt x="4643300" y="4761032"/>
                  <a:pt x="4643300" y="4757588"/>
                  <a:pt x="4646744" y="4750706"/>
                </a:cubicBezTo>
                <a:cubicBezTo>
                  <a:pt x="4639857" y="4730062"/>
                  <a:pt x="4626083" y="4771351"/>
                  <a:pt x="4612308" y="4771353"/>
                </a:cubicBezTo>
                <a:cubicBezTo>
                  <a:pt x="4626083" y="4736944"/>
                  <a:pt x="4619194" y="4730062"/>
                  <a:pt x="4626081" y="4716301"/>
                </a:cubicBezTo>
                <a:close/>
                <a:moveTo>
                  <a:pt x="4626083" y="4709296"/>
                </a:moveTo>
                <a:cubicBezTo>
                  <a:pt x="4626067" y="4709336"/>
                  <a:pt x="4626052" y="4709378"/>
                  <a:pt x="4626036" y="4709417"/>
                </a:cubicBezTo>
                <a:lnTo>
                  <a:pt x="4626083" y="4709417"/>
                </a:lnTo>
                <a:close/>
                <a:moveTo>
                  <a:pt x="4669890" y="4597214"/>
                </a:moveTo>
                <a:lnTo>
                  <a:pt x="4652597" y="4641464"/>
                </a:lnTo>
                <a:lnTo>
                  <a:pt x="4662239" y="4624254"/>
                </a:lnTo>
                <a:cubicBezTo>
                  <a:pt x="4666546" y="4615223"/>
                  <a:pt x="4669558" y="4607264"/>
                  <a:pt x="4670635" y="4600705"/>
                </a:cubicBezTo>
                <a:close/>
                <a:moveTo>
                  <a:pt x="6312651" y="4449732"/>
                </a:moveTo>
                <a:lnTo>
                  <a:pt x="6267859" y="4610691"/>
                </a:lnTo>
                <a:cubicBezTo>
                  <a:pt x="6241042" y="4697704"/>
                  <a:pt x="6212145" y="4784388"/>
                  <a:pt x="6182372" y="4871073"/>
                </a:cubicBezTo>
                <a:cubicBezTo>
                  <a:pt x="6104876" y="5094353"/>
                  <a:pt x="6019006" y="5313199"/>
                  <a:pt x="5921253" y="5525765"/>
                </a:cubicBezTo>
                <a:lnTo>
                  <a:pt x="5877945" y="5612921"/>
                </a:lnTo>
                <a:lnTo>
                  <a:pt x="5913709" y="5556906"/>
                </a:lnTo>
                <a:cubicBezTo>
                  <a:pt x="5949047" y="5491279"/>
                  <a:pt x="5988825" y="5430967"/>
                  <a:pt x="6019724" y="5360027"/>
                </a:cubicBezTo>
                <a:cubicBezTo>
                  <a:pt x="6024165" y="5365339"/>
                  <a:pt x="6030345" y="5351151"/>
                  <a:pt x="6039225" y="5361777"/>
                </a:cubicBezTo>
                <a:lnTo>
                  <a:pt x="6048547" y="5341824"/>
                </a:lnTo>
                <a:lnTo>
                  <a:pt x="6046345" y="5341588"/>
                </a:lnTo>
                <a:cubicBezTo>
                  <a:pt x="6058704" y="5313213"/>
                  <a:pt x="6071063" y="5284837"/>
                  <a:pt x="6084294" y="5246712"/>
                </a:cubicBezTo>
                <a:lnTo>
                  <a:pt x="6089991" y="5252078"/>
                </a:lnTo>
                <a:lnTo>
                  <a:pt x="6098822" y="5228225"/>
                </a:lnTo>
                <a:cubicBezTo>
                  <a:pt x="6101958" y="5216299"/>
                  <a:pt x="6103654" y="5204166"/>
                  <a:pt x="6103633" y="5190650"/>
                </a:cubicBezTo>
                <a:cubicBezTo>
                  <a:pt x="6126613" y="5153399"/>
                  <a:pt x="6129222" y="5124147"/>
                  <a:pt x="6151332" y="5096646"/>
                </a:cubicBezTo>
                <a:cubicBezTo>
                  <a:pt x="6153073" y="5077147"/>
                  <a:pt x="6141582" y="5095771"/>
                  <a:pt x="6137143" y="5090460"/>
                </a:cubicBezTo>
                <a:cubicBezTo>
                  <a:pt x="6143321" y="5076272"/>
                  <a:pt x="6149502" y="5062085"/>
                  <a:pt x="6155791" y="5046678"/>
                </a:cubicBezTo>
                <a:lnTo>
                  <a:pt x="6163274" y="5026869"/>
                </a:lnTo>
                <a:lnTo>
                  <a:pt x="6160038" y="5031146"/>
                </a:lnTo>
                <a:cubicBezTo>
                  <a:pt x="6158433" y="5031923"/>
                  <a:pt x="6157709" y="5029708"/>
                  <a:pt x="6158362" y="5022395"/>
                </a:cubicBezTo>
                <a:cubicBezTo>
                  <a:pt x="6161842" y="4983395"/>
                  <a:pt x="6165322" y="4944393"/>
                  <a:pt x="6191781" y="4868143"/>
                </a:cubicBezTo>
                <a:cubicBezTo>
                  <a:pt x="6211280" y="4869891"/>
                  <a:pt x="6198049" y="4908018"/>
                  <a:pt x="6200750" y="4932832"/>
                </a:cubicBezTo>
                <a:cubicBezTo>
                  <a:pt x="6205191" y="4938144"/>
                  <a:pt x="6208670" y="4899143"/>
                  <a:pt x="6218420" y="4900018"/>
                </a:cubicBezTo>
                <a:cubicBezTo>
                  <a:pt x="6220160" y="4880517"/>
                  <a:pt x="6227210" y="4856578"/>
                  <a:pt x="6222771" y="4851267"/>
                </a:cubicBezTo>
                <a:cubicBezTo>
                  <a:pt x="6264200" y="4717389"/>
                  <a:pt x="6264889" y="4599513"/>
                  <a:pt x="6309018" y="4490449"/>
                </a:cubicBezTo>
                <a:cubicBezTo>
                  <a:pt x="6310322" y="4475824"/>
                  <a:pt x="6311410" y="4463635"/>
                  <a:pt x="6312390" y="4452667"/>
                </a:cubicBezTo>
                <a:close/>
                <a:moveTo>
                  <a:pt x="4770714" y="4303393"/>
                </a:moveTo>
                <a:lnTo>
                  <a:pt x="4768098" y="4309185"/>
                </a:lnTo>
                <a:lnTo>
                  <a:pt x="4730786" y="4441413"/>
                </a:lnTo>
                <a:lnTo>
                  <a:pt x="4697881" y="4525604"/>
                </a:lnTo>
                <a:lnTo>
                  <a:pt x="4705286" y="4517587"/>
                </a:lnTo>
                <a:cubicBezTo>
                  <a:pt x="4715618" y="4499524"/>
                  <a:pt x="4725948" y="4475437"/>
                  <a:pt x="4736280" y="4447908"/>
                </a:cubicBezTo>
                <a:cubicBezTo>
                  <a:pt x="4756941" y="4392857"/>
                  <a:pt x="4763829" y="4337801"/>
                  <a:pt x="4770714" y="4303393"/>
                </a:cubicBezTo>
                <a:close/>
                <a:moveTo>
                  <a:pt x="5516941" y="4034216"/>
                </a:moveTo>
                <a:lnTo>
                  <a:pt x="5516585" y="4035638"/>
                </a:lnTo>
                <a:lnTo>
                  <a:pt x="5517415" y="4034843"/>
                </a:lnTo>
                <a:close/>
                <a:moveTo>
                  <a:pt x="4464361" y="3887629"/>
                </a:moveTo>
                <a:lnTo>
                  <a:pt x="4447219" y="3951032"/>
                </a:lnTo>
                <a:lnTo>
                  <a:pt x="4449788" y="3945610"/>
                </a:lnTo>
                <a:lnTo>
                  <a:pt x="4458042" y="3931642"/>
                </a:lnTo>
                <a:close/>
                <a:moveTo>
                  <a:pt x="5497455" y="3860297"/>
                </a:moveTo>
                <a:lnTo>
                  <a:pt x="5497454" y="3868735"/>
                </a:lnTo>
                <a:lnTo>
                  <a:pt x="5496941" y="3868220"/>
                </a:lnTo>
                <a:close/>
                <a:moveTo>
                  <a:pt x="5489018" y="3851862"/>
                </a:moveTo>
                <a:lnTo>
                  <a:pt x="5489416" y="3851862"/>
                </a:lnTo>
                <a:cubicBezTo>
                  <a:pt x="5489283" y="3854674"/>
                  <a:pt x="5489151" y="3857487"/>
                  <a:pt x="5489019" y="3860299"/>
                </a:cubicBezTo>
                <a:close/>
                <a:moveTo>
                  <a:pt x="5911079" y="3772494"/>
                </a:moveTo>
                <a:lnTo>
                  <a:pt x="5910807" y="3775940"/>
                </a:lnTo>
                <a:lnTo>
                  <a:pt x="5911685" y="3774713"/>
                </a:lnTo>
                <a:close/>
                <a:moveTo>
                  <a:pt x="6449798" y="3769517"/>
                </a:moveTo>
                <a:cubicBezTo>
                  <a:pt x="6445753" y="3768386"/>
                  <a:pt x="6441387" y="3774290"/>
                  <a:pt x="6435579" y="3779144"/>
                </a:cubicBezTo>
                <a:lnTo>
                  <a:pt x="6426392" y="3784213"/>
                </a:lnTo>
                <a:lnTo>
                  <a:pt x="6421513" y="3924977"/>
                </a:lnTo>
                <a:cubicBezTo>
                  <a:pt x="6417826" y="3973174"/>
                  <a:pt x="6412367" y="4020596"/>
                  <a:pt x="6405797" y="4066691"/>
                </a:cubicBezTo>
                <a:cubicBezTo>
                  <a:pt x="6404055" y="4086191"/>
                  <a:pt x="6407626" y="4101254"/>
                  <a:pt x="6410326" y="4126067"/>
                </a:cubicBezTo>
                <a:cubicBezTo>
                  <a:pt x="6404191" y="4167287"/>
                  <a:pt x="6400036" y="4200085"/>
                  <a:pt x="6395881" y="4232882"/>
                </a:cubicBezTo>
                <a:lnTo>
                  <a:pt x="6391736" y="4265027"/>
                </a:lnTo>
                <a:lnTo>
                  <a:pt x="6399816" y="4239321"/>
                </a:lnTo>
                <a:cubicBezTo>
                  <a:pt x="6402426" y="4210069"/>
                  <a:pt x="6404166" y="4190570"/>
                  <a:pt x="6405907" y="4171069"/>
                </a:cubicBezTo>
                <a:cubicBezTo>
                  <a:pt x="6420004" y="4123193"/>
                  <a:pt x="6413827" y="4137380"/>
                  <a:pt x="6428796" y="4079755"/>
                </a:cubicBezTo>
                <a:cubicBezTo>
                  <a:pt x="6429666" y="4070005"/>
                  <a:pt x="6419916" y="4069130"/>
                  <a:pt x="6419916" y="4069130"/>
                </a:cubicBezTo>
                <a:cubicBezTo>
                  <a:pt x="6421567" y="3995566"/>
                  <a:pt x="6430355" y="3952129"/>
                  <a:pt x="6433836" y="3913127"/>
                </a:cubicBezTo>
                <a:cubicBezTo>
                  <a:pt x="6438187" y="3864376"/>
                  <a:pt x="6446106" y="3830688"/>
                  <a:pt x="6455766" y="3777500"/>
                </a:cubicBezTo>
                <a:cubicBezTo>
                  <a:pt x="6453763" y="3772406"/>
                  <a:pt x="6451821" y="3770082"/>
                  <a:pt x="6449798" y="3769517"/>
                </a:cubicBezTo>
                <a:close/>
                <a:moveTo>
                  <a:pt x="6431269" y="3677444"/>
                </a:moveTo>
                <a:lnTo>
                  <a:pt x="6429099" y="3684082"/>
                </a:lnTo>
                <a:lnTo>
                  <a:pt x="6428712" y="3698653"/>
                </a:lnTo>
                <a:lnTo>
                  <a:pt x="6430840" y="3685964"/>
                </a:lnTo>
                <a:close/>
                <a:moveTo>
                  <a:pt x="6441196" y="3504743"/>
                </a:moveTo>
                <a:cubicBezTo>
                  <a:pt x="6440326" y="3514494"/>
                  <a:pt x="6440326" y="3514494"/>
                  <a:pt x="6440326" y="3514494"/>
                </a:cubicBezTo>
                <a:lnTo>
                  <a:pt x="6440393" y="3514771"/>
                </a:lnTo>
                <a:lnTo>
                  <a:pt x="6438704" y="3535807"/>
                </a:lnTo>
                <a:lnTo>
                  <a:pt x="6440401" y="3531965"/>
                </a:lnTo>
                <a:lnTo>
                  <a:pt x="6441548" y="3519646"/>
                </a:lnTo>
                <a:lnTo>
                  <a:pt x="6440393" y="3514771"/>
                </a:lnTo>
                <a:close/>
                <a:moveTo>
                  <a:pt x="6458019" y="3495196"/>
                </a:moveTo>
                <a:lnTo>
                  <a:pt x="6453910" y="3495641"/>
                </a:lnTo>
                <a:lnTo>
                  <a:pt x="6451579" y="3538789"/>
                </a:lnTo>
                <a:cubicBezTo>
                  <a:pt x="6448227" y="3565675"/>
                  <a:pt x="6443387" y="3593794"/>
                  <a:pt x="6438544" y="3621912"/>
                </a:cubicBezTo>
                <a:lnTo>
                  <a:pt x="6434839" y="3651648"/>
                </a:lnTo>
                <a:lnTo>
                  <a:pt x="6440156" y="3649560"/>
                </a:lnTo>
                <a:cubicBezTo>
                  <a:pt x="6442701" y="3648560"/>
                  <a:pt x="6445356" y="3646342"/>
                  <a:pt x="6448445" y="3639248"/>
                </a:cubicBezTo>
                <a:cubicBezTo>
                  <a:pt x="6448011" y="3644122"/>
                  <a:pt x="6450232" y="3646779"/>
                  <a:pt x="6452125" y="3653091"/>
                </a:cubicBezTo>
                <a:lnTo>
                  <a:pt x="6452316" y="3654200"/>
                </a:lnTo>
                <a:lnTo>
                  <a:pt x="6453358" y="3623160"/>
                </a:lnTo>
                <a:cubicBezTo>
                  <a:pt x="6455499" y="3578510"/>
                  <a:pt x="6458086" y="3535744"/>
                  <a:pt x="6456256" y="3501181"/>
                </a:cubicBezTo>
                <a:cubicBezTo>
                  <a:pt x="6458910" y="3498962"/>
                  <a:pt x="6459129" y="3496524"/>
                  <a:pt x="6458019" y="3495196"/>
                </a:cubicBezTo>
                <a:close/>
                <a:moveTo>
                  <a:pt x="5472148" y="3455387"/>
                </a:moveTo>
                <a:lnTo>
                  <a:pt x="5480584" y="3463821"/>
                </a:lnTo>
                <a:lnTo>
                  <a:pt x="5472148" y="3463821"/>
                </a:lnTo>
                <a:close/>
                <a:moveTo>
                  <a:pt x="5489019" y="3362594"/>
                </a:moveTo>
                <a:cubicBezTo>
                  <a:pt x="5489018" y="3430080"/>
                  <a:pt x="5489018" y="3455387"/>
                  <a:pt x="5497455" y="3514435"/>
                </a:cubicBezTo>
                <a:cubicBezTo>
                  <a:pt x="5514328" y="3506001"/>
                  <a:pt x="5522761" y="3539745"/>
                  <a:pt x="5522761" y="3581921"/>
                </a:cubicBezTo>
                <a:cubicBezTo>
                  <a:pt x="5522760" y="3624099"/>
                  <a:pt x="5522762" y="3666276"/>
                  <a:pt x="5531197" y="3666278"/>
                </a:cubicBezTo>
                <a:cubicBezTo>
                  <a:pt x="5539634" y="3708456"/>
                  <a:pt x="5522762" y="3767506"/>
                  <a:pt x="5514328" y="3809685"/>
                </a:cubicBezTo>
                <a:lnTo>
                  <a:pt x="5505888" y="3801249"/>
                </a:lnTo>
                <a:cubicBezTo>
                  <a:pt x="5505890" y="3804061"/>
                  <a:pt x="5505890" y="3806873"/>
                  <a:pt x="5505890" y="3809685"/>
                </a:cubicBezTo>
                <a:lnTo>
                  <a:pt x="5497454" y="3843426"/>
                </a:lnTo>
                <a:lnTo>
                  <a:pt x="5497455" y="3851862"/>
                </a:lnTo>
                <a:lnTo>
                  <a:pt x="5489416" y="3851862"/>
                </a:lnTo>
                <a:cubicBezTo>
                  <a:pt x="5489634" y="3847250"/>
                  <a:pt x="5489855" y="3842636"/>
                  <a:pt x="5490073" y="3838023"/>
                </a:cubicBezTo>
                <a:cubicBezTo>
                  <a:pt x="5486911" y="3823392"/>
                  <a:pt x="5474255" y="3826554"/>
                  <a:pt x="5480584" y="3801246"/>
                </a:cubicBezTo>
                <a:cubicBezTo>
                  <a:pt x="5489018" y="3801247"/>
                  <a:pt x="5489018" y="3801247"/>
                  <a:pt x="5489019" y="3792812"/>
                </a:cubicBezTo>
                <a:lnTo>
                  <a:pt x="5489019" y="3784378"/>
                </a:lnTo>
                <a:cubicBezTo>
                  <a:pt x="5497455" y="3784378"/>
                  <a:pt x="5497455" y="3784378"/>
                  <a:pt x="5497455" y="3775942"/>
                </a:cubicBezTo>
                <a:lnTo>
                  <a:pt x="5497455" y="3767506"/>
                </a:lnTo>
                <a:cubicBezTo>
                  <a:pt x="5489019" y="3767506"/>
                  <a:pt x="5489019" y="3775942"/>
                  <a:pt x="5489019" y="3767506"/>
                </a:cubicBezTo>
                <a:cubicBezTo>
                  <a:pt x="5489018" y="3742199"/>
                  <a:pt x="5497455" y="3716890"/>
                  <a:pt x="5480584" y="3700021"/>
                </a:cubicBezTo>
                <a:cubicBezTo>
                  <a:pt x="5489018" y="3708454"/>
                  <a:pt x="5489018" y="3708454"/>
                  <a:pt x="5489019" y="3700021"/>
                </a:cubicBezTo>
                <a:lnTo>
                  <a:pt x="5489018" y="3683147"/>
                </a:lnTo>
                <a:lnTo>
                  <a:pt x="5489019" y="3674714"/>
                </a:lnTo>
                <a:cubicBezTo>
                  <a:pt x="5505891" y="3649407"/>
                  <a:pt x="5480583" y="3624099"/>
                  <a:pt x="5497455" y="3590358"/>
                </a:cubicBezTo>
                <a:lnTo>
                  <a:pt x="5489019" y="3590355"/>
                </a:lnTo>
                <a:cubicBezTo>
                  <a:pt x="5497455" y="3590358"/>
                  <a:pt x="5497454" y="3581921"/>
                  <a:pt x="5497454" y="3581921"/>
                </a:cubicBezTo>
                <a:lnTo>
                  <a:pt x="5489016" y="3573485"/>
                </a:lnTo>
                <a:cubicBezTo>
                  <a:pt x="5489019" y="3548178"/>
                  <a:pt x="5489019" y="3522871"/>
                  <a:pt x="5489019" y="3522871"/>
                </a:cubicBezTo>
                <a:cubicBezTo>
                  <a:pt x="5489019" y="3497563"/>
                  <a:pt x="5480584" y="3539742"/>
                  <a:pt x="5480583" y="3497564"/>
                </a:cubicBezTo>
                <a:cubicBezTo>
                  <a:pt x="5489018" y="3506001"/>
                  <a:pt x="5497454" y="3497563"/>
                  <a:pt x="5489019" y="3489128"/>
                </a:cubicBezTo>
                <a:cubicBezTo>
                  <a:pt x="5480583" y="3480694"/>
                  <a:pt x="5472148" y="3522871"/>
                  <a:pt x="5472148" y="3480692"/>
                </a:cubicBezTo>
                <a:lnTo>
                  <a:pt x="5480583" y="3480694"/>
                </a:lnTo>
                <a:lnTo>
                  <a:pt x="5480584" y="3472258"/>
                </a:lnTo>
                <a:lnTo>
                  <a:pt x="5480584" y="3463821"/>
                </a:lnTo>
                <a:cubicBezTo>
                  <a:pt x="5480584" y="3461009"/>
                  <a:pt x="5480583" y="3458197"/>
                  <a:pt x="5480583" y="3455387"/>
                </a:cubicBezTo>
                <a:cubicBezTo>
                  <a:pt x="5480582" y="3452574"/>
                  <a:pt x="5480583" y="3449762"/>
                  <a:pt x="5480584" y="3446949"/>
                </a:cubicBezTo>
                <a:cubicBezTo>
                  <a:pt x="5489019" y="3446949"/>
                  <a:pt x="5489019" y="3438514"/>
                  <a:pt x="5489018" y="3430080"/>
                </a:cubicBezTo>
                <a:cubicBezTo>
                  <a:pt x="5480583" y="3430080"/>
                  <a:pt x="5480584" y="3421642"/>
                  <a:pt x="5480583" y="3413208"/>
                </a:cubicBezTo>
                <a:cubicBezTo>
                  <a:pt x="5489018" y="3404771"/>
                  <a:pt x="5489018" y="3379464"/>
                  <a:pt x="5489019" y="3362594"/>
                </a:cubicBezTo>
                <a:close/>
                <a:moveTo>
                  <a:pt x="6476672" y="3330681"/>
                </a:moveTo>
                <a:lnTo>
                  <a:pt x="6474216" y="3344735"/>
                </a:lnTo>
                <a:lnTo>
                  <a:pt x="6474237" y="3389156"/>
                </a:lnTo>
                <a:lnTo>
                  <a:pt x="6473057" y="3436128"/>
                </a:lnTo>
                <a:lnTo>
                  <a:pt x="6474117" y="3429860"/>
                </a:lnTo>
                <a:cubicBezTo>
                  <a:pt x="6476661" y="3419416"/>
                  <a:pt x="6479967" y="3409885"/>
                  <a:pt x="6484385" y="3401681"/>
                </a:cubicBezTo>
                <a:cubicBezTo>
                  <a:pt x="6480358" y="3377977"/>
                  <a:pt x="6478049" y="3355656"/>
                  <a:pt x="6476754" y="3334041"/>
                </a:cubicBezTo>
                <a:close/>
                <a:moveTo>
                  <a:pt x="4591997" y="3197452"/>
                </a:moveTo>
                <a:cubicBezTo>
                  <a:pt x="4566940" y="3202074"/>
                  <a:pt x="4574374" y="3225850"/>
                  <a:pt x="4573874" y="3239660"/>
                </a:cubicBezTo>
                <a:cubicBezTo>
                  <a:pt x="4571538" y="3532716"/>
                  <a:pt x="4528026" y="3817368"/>
                  <a:pt x="4466612" y="4099989"/>
                </a:cubicBezTo>
                <a:lnTo>
                  <a:pt x="4461265" y="4132980"/>
                </a:lnTo>
                <a:cubicBezTo>
                  <a:pt x="4459609" y="4140525"/>
                  <a:pt x="4456610" y="4146984"/>
                  <a:pt x="4451817" y="4150441"/>
                </a:cubicBezTo>
                <a:lnTo>
                  <a:pt x="4445021" y="4150252"/>
                </a:lnTo>
                <a:lnTo>
                  <a:pt x="4440617" y="4171396"/>
                </a:lnTo>
                <a:cubicBezTo>
                  <a:pt x="4432827" y="4201347"/>
                  <a:pt x="4422793" y="4232709"/>
                  <a:pt x="4419203" y="4256889"/>
                </a:cubicBezTo>
                <a:cubicBezTo>
                  <a:pt x="4411381" y="4274332"/>
                  <a:pt x="4408559" y="4269841"/>
                  <a:pt x="4407405" y="4258040"/>
                </a:cubicBezTo>
                <a:cubicBezTo>
                  <a:pt x="4405225" y="4284465"/>
                  <a:pt x="4391248" y="4312041"/>
                  <a:pt x="4396892" y="4321021"/>
                </a:cubicBezTo>
                <a:cubicBezTo>
                  <a:pt x="4384069" y="4360400"/>
                  <a:pt x="4374579" y="4385155"/>
                  <a:pt x="4369578" y="4407090"/>
                </a:cubicBezTo>
                <a:cubicBezTo>
                  <a:pt x="4360089" y="4431845"/>
                  <a:pt x="4352267" y="4449289"/>
                  <a:pt x="4333800" y="4479686"/>
                </a:cubicBezTo>
                <a:cubicBezTo>
                  <a:pt x="4326489" y="4478016"/>
                  <a:pt x="4332646" y="4467883"/>
                  <a:pt x="4325334" y="4466213"/>
                </a:cubicBezTo>
                <a:cubicBezTo>
                  <a:pt x="4306356" y="4515724"/>
                  <a:pt x="4298021" y="4552281"/>
                  <a:pt x="4280710" y="4594480"/>
                </a:cubicBezTo>
                <a:cubicBezTo>
                  <a:pt x="4270709" y="4638349"/>
                  <a:pt x="4253397" y="4680548"/>
                  <a:pt x="4225440" y="4735700"/>
                </a:cubicBezTo>
                <a:cubicBezTo>
                  <a:pt x="4236597" y="4703634"/>
                  <a:pt x="4221464" y="4719407"/>
                  <a:pt x="4207997" y="4727870"/>
                </a:cubicBezTo>
                <a:cubicBezTo>
                  <a:pt x="4203508" y="4730690"/>
                  <a:pt x="4201841" y="4738002"/>
                  <a:pt x="4197352" y="4740823"/>
                </a:cubicBezTo>
                <a:cubicBezTo>
                  <a:pt x="4197352" y="4740823"/>
                  <a:pt x="4194531" y="4736333"/>
                  <a:pt x="4196197" y="4729021"/>
                </a:cubicBezTo>
                <a:cubicBezTo>
                  <a:pt x="4196197" y="4729021"/>
                  <a:pt x="4196197" y="4729021"/>
                  <a:pt x="4197864" y="4721710"/>
                </a:cubicBezTo>
                <a:cubicBezTo>
                  <a:pt x="4194531" y="4736333"/>
                  <a:pt x="4186065" y="4722860"/>
                  <a:pt x="4198377" y="4702596"/>
                </a:cubicBezTo>
                <a:cubicBezTo>
                  <a:pt x="4198377" y="4702596"/>
                  <a:pt x="4198377" y="4702596"/>
                  <a:pt x="4205687" y="4704265"/>
                </a:cubicBezTo>
                <a:cubicBezTo>
                  <a:pt x="4210175" y="4701445"/>
                  <a:pt x="4211842" y="4694134"/>
                  <a:pt x="4211842" y="4694134"/>
                </a:cubicBezTo>
                <a:cubicBezTo>
                  <a:pt x="4219153" y="4695804"/>
                  <a:pt x="4214665" y="4698624"/>
                  <a:pt x="4212998" y="4705936"/>
                </a:cubicBezTo>
                <a:cubicBezTo>
                  <a:pt x="4212998" y="4705936"/>
                  <a:pt x="4212998" y="4705936"/>
                  <a:pt x="4211331" y="4713247"/>
                </a:cubicBezTo>
                <a:cubicBezTo>
                  <a:pt x="4228131" y="4690161"/>
                  <a:pt x="4247110" y="4640651"/>
                  <a:pt x="4241466" y="4631670"/>
                </a:cubicBezTo>
                <a:cubicBezTo>
                  <a:pt x="4260444" y="4582159"/>
                  <a:pt x="4289555" y="4538810"/>
                  <a:pt x="4288913" y="4507894"/>
                </a:cubicBezTo>
                <a:cubicBezTo>
                  <a:pt x="4300068" y="4475827"/>
                  <a:pt x="4304045" y="4492119"/>
                  <a:pt x="4316357" y="4471856"/>
                </a:cubicBezTo>
                <a:cubicBezTo>
                  <a:pt x="4327513" y="4439788"/>
                  <a:pt x="4315713" y="4440940"/>
                  <a:pt x="4320714" y="4419005"/>
                </a:cubicBezTo>
                <a:cubicBezTo>
                  <a:pt x="4343669" y="4385788"/>
                  <a:pt x="4350337" y="4356541"/>
                  <a:pt x="4355338" y="4334607"/>
                </a:cubicBezTo>
                <a:cubicBezTo>
                  <a:pt x="4360337" y="4312673"/>
                  <a:pt x="4362517" y="4286248"/>
                  <a:pt x="4378161" y="4251360"/>
                </a:cubicBezTo>
                <a:cubicBezTo>
                  <a:pt x="4387139" y="4245719"/>
                  <a:pt x="4393294" y="4235587"/>
                  <a:pt x="4394450" y="4247389"/>
                </a:cubicBezTo>
                <a:cubicBezTo>
                  <a:pt x="4402400" y="4225167"/>
                  <a:pt x="4408563" y="4204459"/>
                  <a:pt x="4413578" y="4184571"/>
                </a:cubicBezTo>
                <a:lnTo>
                  <a:pt x="4421652" y="4146369"/>
                </a:lnTo>
                <a:lnTo>
                  <a:pt x="4419667" y="4145669"/>
                </a:lnTo>
                <a:cubicBezTo>
                  <a:pt x="4411835" y="4140006"/>
                  <a:pt x="4415040" y="4130269"/>
                  <a:pt x="4417525" y="4118952"/>
                </a:cubicBezTo>
                <a:lnTo>
                  <a:pt x="4441264" y="4013294"/>
                </a:lnTo>
                <a:lnTo>
                  <a:pt x="4436422" y="4018999"/>
                </a:lnTo>
                <a:cubicBezTo>
                  <a:pt x="4434811" y="4020794"/>
                  <a:pt x="4433163" y="4022220"/>
                  <a:pt x="4431567" y="4022637"/>
                </a:cubicBezTo>
                <a:lnTo>
                  <a:pt x="4428326" y="4020913"/>
                </a:lnTo>
                <a:lnTo>
                  <a:pt x="4391474" y="4157215"/>
                </a:lnTo>
                <a:cubicBezTo>
                  <a:pt x="4245872" y="4587483"/>
                  <a:pt x="4023359" y="4982296"/>
                  <a:pt x="3740297" y="5325287"/>
                </a:cubicBezTo>
                <a:lnTo>
                  <a:pt x="3673269" y="5399037"/>
                </a:lnTo>
                <a:lnTo>
                  <a:pt x="3669727" y="5403831"/>
                </a:lnTo>
                <a:lnTo>
                  <a:pt x="3640004" y="5455366"/>
                </a:lnTo>
                <a:lnTo>
                  <a:pt x="3518669" y="5580675"/>
                </a:lnTo>
                <a:lnTo>
                  <a:pt x="3333378" y="5787546"/>
                </a:lnTo>
                <a:cubicBezTo>
                  <a:pt x="3122018" y="6000957"/>
                  <a:pt x="2889704" y="6191657"/>
                  <a:pt x="2632692" y="6357958"/>
                </a:cubicBezTo>
                <a:cubicBezTo>
                  <a:pt x="2733788" y="6296630"/>
                  <a:pt x="2834388" y="6234681"/>
                  <a:pt x="2932959" y="6170259"/>
                </a:cubicBezTo>
                <a:lnTo>
                  <a:pt x="3209727" y="5975694"/>
                </a:lnTo>
                <a:lnTo>
                  <a:pt x="3479318" y="5724393"/>
                </a:lnTo>
                <a:cubicBezTo>
                  <a:pt x="3527839" y="5672164"/>
                  <a:pt x="3581129" y="5623787"/>
                  <a:pt x="3630789" y="5574052"/>
                </a:cubicBezTo>
                <a:cubicBezTo>
                  <a:pt x="3634645" y="5569283"/>
                  <a:pt x="3637645" y="5562643"/>
                  <a:pt x="3641784" y="5558498"/>
                </a:cubicBezTo>
                <a:lnTo>
                  <a:pt x="3648847" y="5558267"/>
                </a:lnTo>
                <a:lnTo>
                  <a:pt x="3723992" y="5473810"/>
                </a:lnTo>
                <a:lnTo>
                  <a:pt x="3661585" y="5560315"/>
                </a:lnTo>
                <a:lnTo>
                  <a:pt x="3668289" y="5568400"/>
                </a:lnTo>
                <a:lnTo>
                  <a:pt x="3671349" y="5565159"/>
                </a:lnTo>
                <a:cubicBezTo>
                  <a:pt x="3687213" y="5548535"/>
                  <a:pt x="3700002" y="5533309"/>
                  <a:pt x="3704743" y="5518593"/>
                </a:cubicBezTo>
                <a:cubicBezTo>
                  <a:pt x="3725755" y="5491925"/>
                  <a:pt x="3724196" y="5508623"/>
                  <a:pt x="3742448" y="5493487"/>
                </a:cubicBezTo>
                <a:cubicBezTo>
                  <a:pt x="3763460" y="5466819"/>
                  <a:pt x="3751931" y="5464055"/>
                  <a:pt x="3763817" y="5444954"/>
                </a:cubicBezTo>
                <a:cubicBezTo>
                  <a:pt x="3796358" y="5421049"/>
                  <a:pt x="3812206" y="5395582"/>
                  <a:pt x="3824093" y="5376481"/>
                </a:cubicBezTo>
                <a:cubicBezTo>
                  <a:pt x="3835979" y="5357380"/>
                  <a:pt x="3846665" y="5333114"/>
                  <a:pt x="3872840" y="5305243"/>
                </a:cubicBezTo>
                <a:cubicBezTo>
                  <a:pt x="3883167" y="5302842"/>
                  <a:pt x="3892293" y="5295273"/>
                  <a:pt x="3889533" y="5306806"/>
                </a:cubicBezTo>
                <a:cubicBezTo>
                  <a:pt x="3948607" y="5233167"/>
                  <a:pt x="3972737" y="5173101"/>
                  <a:pt x="4015119" y="5097899"/>
                </a:cubicBezTo>
                <a:cubicBezTo>
                  <a:pt x="4009956" y="5099101"/>
                  <a:pt x="3996867" y="5113036"/>
                  <a:pt x="3994464" y="5102704"/>
                </a:cubicBezTo>
                <a:cubicBezTo>
                  <a:pt x="4022556" y="5036271"/>
                  <a:pt x="4055942" y="5039396"/>
                  <a:pt x="4092802" y="4987260"/>
                </a:cubicBezTo>
                <a:cubicBezTo>
                  <a:pt x="4098478" y="4994108"/>
                  <a:pt x="4087401" y="5007915"/>
                  <a:pt x="4080850" y="5021436"/>
                </a:cubicBezTo>
                <a:lnTo>
                  <a:pt x="4078382" y="5029071"/>
                </a:lnTo>
                <a:lnTo>
                  <a:pt x="4076190" y="5029922"/>
                </a:lnTo>
                <a:cubicBezTo>
                  <a:pt x="4075695" y="5030717"/>
                  <a:pt x="4075996" y="5032009"/>
                  <a:pt x="4076596" y="5034592"/>
                </a:cubicBezTo>
                <a:lnTo>
                  <a:pt x="4078382" y="5029071"/>
                </a:lnTo>
                <a:lnTo>
                  <a:pt x="4080559" y="5028225"/>
                </a:lnTo>
                <a:cubicBezTo>
                  <a:pt x="4084521" y="5021858"/>
                  <a:pt x="4089684" y="5020657"/>
                  <a:pt x="4085722" y="5027024"/>
                </a:cubicBezTo>
                <a:cubicBezTo>
                  <a:pt x="4085722" y="5027024"/>
                  <a:pt x="4082961" y="5038557"/>
                  <a:pt x="4077797" y="5039757"/>
                </a:cubicBezTo>
                <a:cubicBezTo>
                  <a:pt x="4077797" y="5039757"/>
                  <a:pt x="4079000" y="5044924"/>
                  <a:pt x="4079000" y="5044924"/>
                </a:cubicBezTo>
                <a:cubicBezTo>
                  <a:pt x="4079000" y="5044924"/>
                  <a:pt x="4079000" y="5044924"/>
                  <a:pt x="4073836" y="5046125"/>
                </a:cubicBezTo>
                <a:cubicBezTo>
                  <a:pt x="4053668" y="5099823"/>
                  <a:pt x="4027135" y="5149558"/>
                  <a:pt x="3990632" y="5179830"/>
                </a:cubicBezTo>
                <a:cubicBezTo>
                  <a:pt x="3988715" y="5218392"/>
                  <a:pt x="3932401" y="5280498"/>
                  <a:pt x="3909830" y="5323866"/>
                </a:cubicBezTo>
                <a:cubicBezTo>
                  <a:pt x="3896742" y="5337801"/>
                  <a:pt x="3895541" y="5332635"/>
                  <a:pt x="3898301" y="5321102"/>
                </a:cubicBezTo>
                <a:cubicBezTo>
                  <a:pt x="3887617" y="5345369"/>
                  <a:pt x="3865403" y="5366871"/>
                  <a:pt x="3867806" y="5377204"/>
                </a:cubicBezTo>
                <a:cubicBezTo>
                  <a:pt x="3842832" y="5410239"/>
                  <a:pt x="3825782" y="5430541"/>
                  <a:pt x="3813895" y="5449641"/>
                </a:cubicBezTo>
                <a:cubicBezTo>
                  <a:pt x="3796845" y="5469943"/>
                  <a:pt x="3783758" y="5483878"/>
                  <a:pt x="3756379" y="5506583"/>
                </a:cubicBezTo>
                <a:cubicBezTo>
                  <a:pt x="3750015" y="5502617"/>
                  <a:pt x="3759140" y="5495049"/>
                  <a:pt x="3752775" y="5491084"/>
                </a:cubicBezTo>
                <a:cubicBezTo>
                  <a:pt x="3735725" y="5511386"/>
                  <a:pt x="3722248" y="5529496"/>
                  <a:pt x="3709265" y="5546809"/>
                </a:cubicBezTo>
                <a:lnTo>
                  <a:pt x="3669885" y="5596303"/>
                </a:lnTo>
                <a:lnTo>
                  <a:pt x="3646499" y="5639958"/>
                </a:lnTo>
                <a:cubicBezTo>
                  <a:pt x="3636807" y="5653411"/>
                  <a:pt x="3625640" y="5665276"/>
                  <a:pt x="3613620" y="5675270"/>
                </a:cubicBezTo>
                <a:cubicBezTo>
                  <a:pt x="3546271" y="5739090"/>
                  <a:pt x="3481820" y="5807614"/>
                  <a:pt x="3413507" y="5872624"/>
                </a:cubicBezTo>
                <a:lnTo>
                  <a:pt x="3322805" y="5952776"/>
                </a:lnTo>
                <a:lnTo>
                  <a:pt x="3320558" y="5955085"/>
                </a:lnTo>
                <a:lnTo>
                  <a:pt x="3314757" y="5959888"/>
                </a:lnTo>
                <a:lnTo>
                  <a:pt x="3307300" y="5966478"/>
                </a:lnTo>
                <a:lnTo>
                  <a:pt x="3303928" y="5968852"/>
                </a:lnTo>
                <a:lnTo>
                  <a:pt x="3201349" y="6053762"/>
                </a:lnTo>
                <a:lnTo>
                  <a:pt x="3207992" y="6056670"/>
                </a:lnTo>
                <a:cubicBezTo>
                  <a:pt x="3213890" y="6057419"/>
                  <a:pt x="3219782" y="6056712"/>
                  <a:pt x="3225724" y="6055701"/>
                </a:cubicBezTo>
                <a:lnTo>
                  <a:pt x="3234055" y="6055584"/>
                </a:lnTo>
                <a:lnTo>
                  <a:pt x="3383085" y="5947757"/>
                </a:lnTo>
                <a:lnTo>
                  <a:pt x="3692178" y="5663100"/>
                </a:lnTo>
                <a:lnTo>
                  <a:pt x="3726668" y="5628774"/>
                </a:lnTo>
                <a:cubicBezTo>
                  <a:pt x="3734588" y="5620072"/>
                  <a:pt x="3741869" y="5609965"/>
                  <a:pt x="3751517" y="5601329"/>
                </a:cubicBezTo>
                <a:lnTo>
                  <a:pt x="3758066" y="5598201"/>
                </a:lnTo>
                <a:lnTo>
                  <a:pt x="4021526" y="5278330"/>
                </a:lnTo>
                <a:lnTo>
                  <a:pt x="4018741" y="5279415"/>
                </a:lnTo>
                <a:cubicBezTo>
                  <a:pt x="4013800" y="5281340"/>
                  <a:pt x="4010786" y="5288207"/>
                  <a:pt x="4005846" y="5290131"/>
                </a:cubicBezTo>
                <a:cubicBezTo>
                  <a:pt x="4005846" y="5290131"/>
                  <a:pt x="4003921" y="5285190"/>
                  <a:pt x="4006936" y="5278323"/>
                </a:cubicBezTo>
                <a:cubicBezTo>
                  <a:pt x="4006936" y="5278323"/>
                  <a:pt x="4006936" y="5278323"/>
                  <a:pt x="4009950" y="5271457"/>
                </a:cubicBezTo>
                <a:cubicBezTo>
                  <a:pt x="4003921" y="5285190"/>
                  <a:pt x="3998145" y="5270364"/>
                  <a:pt x="4014054" y="5252781"/>
                </a:cubicBezTo>
                <a:cubicBezTo>
                  <a:pt x="4014054" y="5252781"/>
                  <a:pt x="4014054" y="5252781"/>
                  <a:pt x="4020918" y="5255799"/>
                </a:cubicBezTo>
                <a:cubicBezTo>
                  <a:pt x="4025859" y="5253874"/>
                  <a:pt x="4028873" y="5247008"/>
                  <a:pt x="4028873" y="5247008"/>
                </a:cubicBezTo>
                <a:cubicBezTo>
                  <a:pt x="4035738" y="5250025"/>
                  <a:pt x="4030799" y="5251950"/>
                  <a:pt x="4027784" y="5258816"/>
                </a:cubicBezTo>
                <a:cubicBezTo>
                  <a:pt x="4027784" y="5258816"/>
                  <a:pt x="4027784" y="5258816"/>
                  <a:pt x="4024769" y="5265682"/>
                </a:cubicBezTo>
                <a:cubicBezTo>
                  <a:pt x="4045619" y="5246176"/>
                  <a:pt x="4073585" y="5201129"/>
                  <a:pt x="4069734" y="5191244"/>
                </a:cubicBezTo>
                <a:cubicBezTo>
                  <a:pt x="4097702" y="5146196"/>
                  <a:pt x="4134459" y="5109107"/>
                  <a:pt x="4139652" y="5078624"/>
                </a:cubicBezTo>
                <a:cubicBezTo>
                  <a:pt x="4156650" y="5049234"/>
                  <a:pt x="4157486" y="5065984"/>
                  <a:pt x="4173395" y="5048402"/>
                </a:cubicBezTo>
                <a:cubicBezTo>
                  <a:pt x="4190393" y="5019012"/>
                  <a:pt x="4178588" y="5017919"/>
                  <a:pt x="4187632" y="4997320"/>
                </a:cubicBezTo>
                <a:cubicBezTo>
                  <a:pt x="4216435" y="4969022"/>
                  <a:pt x="4228493" y="4941556"/>
                  <a:pt x="4237537" y="4920957"/>
                </a:cubicBezTo>
                <a:cubicBezTo>
                  <a:pt x="4246580" y="4900358"/>
                  <a:pt x="4253699" y="4874816"/>
                  <a:pt x="4275637" y="4843501"/>
                </a:cubicBezTo>
                <a:cubicBezTo>
                  <a:pt x="4285516" y="4839652"/>
                  <a:pt x="4293471" y="4830861"/>
                  <a:pt x="4292382" y="4842669"/>
                </a:cubicBezTo>
                <a:cubicBezTo>
                  <a:pt x="4340361" y="4761364"/>
                  <a:pt x="4355687" y="4698473"/>
                  <a:pt x="4386922" y="4618000"/>
                </a:cubicBezTo>
                <a:cubicBezTo>
                  <a:pt x="4381981" y="4619925"/>
                  <a:pt x="4371013" y="4635583"/>
                  <a:pt x="4367162" y="4625699"/>
                </a:cubicBezTo>
                <a:cubicBezTo>
                  <a:pt x="4380917" y="4573381"/>
                  <a:pt x="4403194" y="4559366"/>
                  <a:pt x="4425731" y="4531642"/>
                </a:cubicBezTo>
                <a:lnTo>
                  <a:pt x="4440463" y="4509053"/>
                </a:lnTo>
                <a:lnTo>
                  <a:pt x="4496479" y="4324901"/>
                </a:lnTo>
                <a:cubicBezTo>
                  <a:pt x="4521568" y="4233685"/>
                  <a:pt x="4543234" y="4141480"/>
                  <a:pt x="4558379" y="4048002"/>
                </a:cubicBezTo>
                <a:cubicBezTo>
                  <a:pt x="4569850" y="3998639"/>
                  <a:pt x="4590786" y="3955149"/>
                  <a:pt x="4558015" y="3905566"/>
                </a:cubicBezTo>
                <a:cubicBezTo>
                  <a:pt x="4538300" y="3877199"/>
                  <a:pt x="4553615" y="3836270"/>
                  <a:pt x="4557679" y="3800467"/>
                </a:cubicBezTo>
                <a:cubicBezTo>
                  <a:pt x="4590780" y="3612230"/>
                  <a:pt x="4599074" y="3421712"/>
                  <a:pt x="4604555" y="3232475"/>
                </a:cubicBezTo>
                <a:cubicBezTo>
                  <a:pt x="4605057" y="3218665"/>
                  <a:pt x="4606838" y="3207668"/>
                  <a:pt x="4591997" y="3197452"/>
                </a:cubicBezTo>
                <a:close/>
                <a:moveTo>
                  <a:pt x="6452746" y="3122946"/>
                </a:moveTo>
                <a:lnTo>
                  <a:pt x="6453162" y="3130579"/>
                </a:lnTo>
                <a:cubicBezTo>
                  <a:pt x="6454002" y="3144398"/>
                  <a:pt x="6455020" y="3157082"/>
                  <a:pt x="6456587" y="3167050"/>
                </a:cubicBezTo>
                <a:lnTo>
                  <a:pt x="6461451" y="3181937"/>
                </a:lnTo>
                <a:lnTo>
                  <a:pt x="6467043" y="3130919"/>
                </a:lnTo>
                <a:lnTo>
                  <a:pt x="6466334" y="3130706"/>
                </a:lnTo>
                <a:cubicBezTo>
                  <a:pt x="6460900" y="3134825"/>
                  <a:pt x="6459629" y="3169723"/>
                  <a:pt x="6458257" y="3143801"/>
                </a:cubicBezTo>
                <a:cubicBezTo>
                  <a:pt x="6457582" y="3137599"/>
                  <a:pt x="6456467" y="3132892"/>
                  <a:pt x="6455200" y="3129015"/>
                </a:cubicBezTo>
                <a:close/>
                <a:moveTo>
                  <a:pt x="5899755" y="3090904"/>
                </a:moveTo>
                <a:lnTo>
                  <a:pt x="5899749" y="3090971"/>
                </a:lnTo>
                <a:cubicBezTo>
                  <a:pt x="5919838" y="3123943"/>
                  <a:pt x="5908169" y="3206962"/>
                  <a:pt x="5913876" y="3255517"/>
                </a:cubicBezTo>
                <a:cubicBezTo>
                  <a:pt x="5910883" y="3274399"/>
                  <a:pt x="5906986" y="3270802"/>
                  <a:pt x="5902787" y="3259712"/>
                </a:cubicBezTo>
                <a:cubicBezTo>
                  <a:pt x="5907589" y="3285788"/>
                  <a:pt x="5901302" y="3316058"/>
                  <a:pt x="5909097" y="3323253"/>
                </a:cubicBezTo>
                <a:cubicBezTo>
                  <a:pt x="5907008" y="3364613"/>
                  <a:pt x="5904317" y="3390988"/>
                  <a:pt x="5905223" y="3413467"/>
                </a:cubicBezTo>
                <a:cubicBezTo>
                  <a:pt x="5902530" y="3439842"/>
                  <a:pt x="5899538" y="3458724"/>
                  <a:pt x="5889655" y="3492889"/>
                </a:cubicBezTo>
                <a:cubicBezTo>
                  <a:pt x="5882162" y="3493189"/>
                  <a:pt x="5885456" y="3481799"/>
                  <a:pt x="5877964" y="3482098"/>
                </a:cubicBezTo>
                <a:cubicBezTo>
                  <a:pt x="5875272" y="3508474"/>
                  <a:pt x="5874304" y="3531026"/>
                  <a:pt x="5873297" y="3552644"/>
                </a:cubicBezTo>
                <a:lnTo>
                  <a:pt x="5868721" y="3613366"/>
                </a:lnTo>
                <a:lnTo>
                  <a:pt x="5868626" y="3615664"/>
                </a:lnTo>
                <a:cubicBezTo>
                  <a:pt x="5868626" y="3657842"/>
                  <a:pt x="5885498" y="3615664"/>
                  <a:pt x="5902370" y="3649406"/>
                </a:cubicBezTo>
                <a:cubicBezTo>
                  <a:pt x="5893933" y="3691583"/>
                  <a:pt x="5902370" y="3708456"/>
                  <a:pt x="5893933" y="3759069"/>
                </a:cubicBezTo>
                <a:cubicBezTo>
                  <a:pt x="5902370" y="3759071"/>
                  <a:pt x="5910805" y="3742199"/>
                  <a:pt x="5910807" y="3708454"/>
                </a:cubicBezTo>
                <a:cubicBezTo>
                  <a:pt x="5910806" y="3716891"/>
                  <a:pt x="5912915" y="3725327"/>
                  <a:pt x="5913969" y="3735871"/>
                </a:cubicBezTo>
                <a:lnTo>
                  <a:pt x="5913771" y="3738386"/>
                </a:lnTo>
                <a:lnTo>
                  <a:pt x="5919568" y="3702380"/>
                </a:lnTo>
                <a:cubicBezTo>
                  <a:pt x="5922793" y="3683032"/>
                  <a:pt x="5924516" y="3666146"/>
                  <a:pt x="5920803" y="3653480"/>
                </a:cubicBezTo>
                <a:cubicBezTo>
                  <a:pt x="5922843" y="3624570"/>
                  <a:pt x="5929754" y="3637108"/>
                  <a:pt x="5935379" y="3617663"/>
                </a:cubicBezTo>
                <a:cubicBezTo>
                  <a:pt x="5937419" y="3588753"/>
                  <a:pt x="5927953" y="3592333"/>
                  <a:pt x="5927180" y="3573144"/>
                </a:cubicBezTo>
                <a:cubicBezTo>
                  <a:pt x="5938686" y="3540652"/>
                  <a:pt x="5937656" y="3515068"/>
                  <a:pt x="5936885" y="3495878"/>
                </a:cubicBezTo>
                <a:cubicBezTo>
                  <a:pt x="5936112" y="3476689"/>
                  <a:pt x="5932013" y="3454430"/>
                  <a:pt x="5937123" y="3422193"/>
                </a:cubicBezTo>
                <a:cubicBezTo>
                  <a:pt x="5943262" y="3415542"/>
                  <a:pt x="5946073" y="3405820"/>
                  <a:pt x="5949659" y="3415287"/>
                </a:cubicBezTo>
                <a:cubicBezTo>
                  <a:pt x="5952847" y="3375119"/>
                  <a:pt x="5951495" y="3341537"/>
                  <a:pt x="5948577" y="3308820"/>
                </a:cubicBezTo>
                <a:lnTo>
                  <a:pt x="5940173" y="3227623"/>
                </a:lnTo>
                <a:lnTo>
                  <a:pt x="5936112" y="3227623"/>
                </a:lnTo>
                <a:lnTo>
                  <a:pt x="5934113" y="3216005"/>
                </a:lnTo>
                <a:lnTo>
                  <a:pt x="5933300" y="3217735"/>
                </a:lnTo>
                <a:cubicBezTo>
                  <a:pt x="5931445" y="3221411"/>
                  <a:pt x="5929143" y="3223905"/>
                  <a:pt x="5925816" y="3220835"/>
                </a:cubicBezTo>
                <a:cubicBezTo>
                  <a:pt x="5922807" y="3205739"/>
                  <a:pt x="5922115" y="3193554"/>
                  <a:pt x="5922789" y="3182917"/>
                </a:cubicBezTo>
                <a:lnTo>
                  <a:pt x="5925668" y="3166923"/>
                </a:lnTo>
                <a:lnTo>
                  <a:pt x="5922799" y="3150253"/>
                </a:lnTo>
                <a:close/>
                <a:moveTo>
                  <a:pt x="6470079" y="2971783"/>
                </a:moveTo>
                <a:lnTo>
                  <a:pt x="6459848" y="2985189"/>
                </a:lnTo>
                <a:lnTo>
                  <a:pt x="6446665" y="2989730"/>
                </a:lnTo>
                <a:lnTo>
                  <a:pt x="6447438" y="2994236"/>
                </a:lnTo>
                <a:cubicBezTo>
                  <a:pt x="6455446" y="3014611"/>
                  <a:pt x="6450136" y="3019049"/>
                  <a:pt x="6440386" y="3018174"/>
                </a:cubicBezTo>
                <a:cubicBezTo>
                  <a:pt x="6446611" y="3031019"/>
                  <a:pt x="6449095" y="3058268"/>
                  <a:pt x="6450805" y="3087293"/>
                </a:cubicBezTo>
                <a:lnTo>
                  <a:pt x="6451373" y="3097752"/>
                </a:lnTo>
                <a:lnTo>
                  <a:pt x="6456557" y="3096583"/>
                </a:lnTo>
                <a:cubicBezTo>
                  <a:pt x="6460436" y="3093129"/>
                  <a:pt x="6463655" y="3087372"/>
                  <a:pt x="6467490" y="3085383"/>
                </a:cubicBezTo>
                <a:lnTo>
                  <a:pt x="6469775" y="3085600"/>
                </a:lnTo>
                <a:lnTo>
                  <a:pt x="6473655" y="3017169"/>
                </a:lnTo>
                <a:lnTo>
                  <a:pt x="6473968" y="2994029"/>
                </a:lnTo>
                <a:close/>
                <a:moveTo>
                  <a:pt x="5796128" y="2808658"/>
                </a:moveTo>
                <a:lnTo>
                  <a:pt x="5796854" y="2813211"/>
                </a:lnTo>
                <a:cubicBezTo>
                  <a:pt x="5798396" y="2839886"/>
                  <a:pt x="5796605" y="2865287"/>
                  <a:pt x="5790016" y="2888065"/>
                </a:cubicBezTo>
                <a:cubicBezTo>
                  <a:pt x="5810105" y="2921037"/>
                  <a:pt x="5798436" y="3004057"/>
                  <a:pt x="5804143" y="3052612"/>
                </a:cubicBezTo>
                <a:cubicBezTo>
                  <a:pt x="5801150" y="3071493"/>
                  <a:pt x="5797254" y="3067897"/>
                  <a:pt x="5793054" y="3056806"/>
                </a:cubicBezTo>
                <a:cubicBezTo>
                  <a:pt x="5797857" y="3082882"/>
                  <a:pt x="5791569" y="3113152"/>
                  <a:pt x="5799363" y="3120348"/>
                </a:cubicBezTo>
                <a:cubicBezTo>
                  <a:pt x="5797275" y="3161707"/>
                  <a:pt x="5794584" y="3188083"/>
                  <a:pt x="5795489" y="3210561"/>
                </a:cubicBezTo>
                <a:cubicBezTo>
                  <a:pt x="5792798" y="3236936"/>
                  <a:pt x="5789805" y="3255817"/>
                  <a:pt x="5779922" y="3289984"/>
                </a:cubicBezTo>
                <a:cubicBezTo>
                  <a:pt x="5772429" y="3290282"/>
                  <a:pt x="5775723" y="3278894"/>
                  <a:pt x="5768230" y="3279192"/>
                </a:cubicBezTo>
                <a:cubicBezTo>
                  <a:pt x="5762848" y="3331941"/>
                  <a:pt x="5764356" y="3369406"/>
                  <a:pt x="5758672" y="3414663"/>
                </a:cubicBezTo>
                <a:cubicBezTo>
                  <a:pt x="5759576" y="3437141"/>
                  <a:pt x="5758607" y="3459695"/>
                  <a:pt x="5755841" y="3484197"/>
                </a:cubicBezTo>
                <a:lnTo>
                  <a:pt x="5751250" y="3511578"/>
                </a:lnTo>
                <a:lnTo>
                  <a:pt x="5753689" y="3558722"/>
                </a:lnTo>
                <a:cubicBezTo>
                  <a:pt x="5752634" y="3581921"/>
                  <a:pt x="5750526" y="3607228"/>
                  <a:pt x="5750526" y="3632535"/>
                </a:cubicBezTo>
                <a:cubicBezTo>
                  <a:pt x="5792705" y="3674714"/>
                  <a:pt x="5826448" y="3531308"/>
                  <a:pt x="5834884" y="3413208"/>
                </a:cubicBezTo>
                <a:cubicBezTo>
                  <a:pt x="5843319" y="3404771"/>
                  <a:pt x="5851757" y="3413208"/>
                  <a:pt x="5868624" y="3387901"/>
                </a:cubicBezTo>
                <a:cubicBezTo>
                  <a:pt x="5864407" y="3400555"/>
                  <a:pt x="5864408" y="3406882"/>
                  <a:pt x="5866517" y="3410045"/>
                </a:cubicBezTo>
                <a:lnTo>
                  <a:pt x="5867131" y="3410229"/>
                </a:lnTo>
                <a:lnTo>
                  <a:pt x="5872246" y="3386637"/>
                </a:lnTo>
                <a:cubicBezTo>
                  <a:pt x="5873515" y="3371576"/>
                  <a:pt x="5872988" y="3358464"/>
                  <a:pt x="5872535" y="3347224"/>
                </a:cubicBezTo>
                <a:cubicBezTo>
                  <a:pt x="5871631" y="3324746"/>
                  <a:pt x="5866829" y="3298669"/>
                  <a:pt x="5872815" y="3260906"/>
                </a:cubicBezTo>
                <a:cubicBezTo>
                  <a:pt x="5880007" y="3253114"/>
                  <a:pt x="5883301" y="3241726"/>
                  <a:pt x="5887499" y="3252816"/>
                </a:cubicBezTo>
                <a:cubicBezTo>
                  <a:pt x="5893102" y="3182233"/>
                  <a:pt x="5886739" y="3129014"/>
                  <a:pt x="5880163" y="3070525"/>
                </a:cubicBezTo>
                <a:lnTo>
                  <a:pt x="5878087" y="3050101"/>
                </a:lnTo>
                <a:lnTo>
                  <a:pt x="5870867" y="3036635"/>
                </a:lnTo>
                <a:lnTo>
                  <a:pt x="5865140" y="3025482"/>
                </a:lnTo>
                <a:lnTo>
                  <a:pt x="5864600" y="3026174"/>
                </a:lnTo>
                <a:cubicBezTo>
                  <a:pt x="5863166" y="3026994"/>
                  <a:pt x="5861518" y="3026824"/>
                  <a:pt x="5859570" y="3025027"/>
                </a:cubicBezTo>
                <a:lnTo>
                  <a:pt x="5858588" y="3012722"/>
                </a:lnTo>
                <a:lnTo>
                  <a:pt x="5843319" y="2982990"/>
                </a:lnTo>
                <a:cubicBezTo>
                  <a:pt x="5843319" y="2982990"/>
                  <a:pt x="5834884" y="2999862"/>
                  <a:pt x="5834884" y="3016734"/>
                </a:cubicBezTo>
                <a:cubicBezTo>
                  <a:pt x="5818011" y="2982990"/>
                  <a:pt x="5826447" y="2915505"/>
                  <a:pt x="5818012" y="2864891"/>
                </a:cubicBezTo>
                <a:cubicBezTo>
                  <a:pt x="5813794" y="2854346"/>
                  <a:pt x="5809049" y="2842220"/>
                  <a:pt x="5804304" y="2829962"/>
                </a:cubicBezTo>
                <a:close/>
                <a:moveTo>
                  <a:pt x="6508420" y="2779156"/>
                </a:moveTo>
                <a:lnTo>
                  <a:pt x="6507136" y="2780799"/>
                </a:lnTo>
                <a:cubicBezTo>
                  <a:pt x="6504933" y="2782308"/>
                  <a:pt x="6502604" y="2782226"/>
                  <a:pt x="6500134" y="2779246"/>
                </a:cubicBezTo>
                <a:lnTo>
                  <a:pt x="6502399" y="2890359"/>
                </a:lnTo>
                <a:lnTo>
                  <a:pt x="6505686" y="2887611"/>
                </a:lnTo>
                <a:cubicBezTo>
                  <a:pt x="6501246" y="2882298"/>
                  <a:pt x="6502116" y="2872547"/>
                  <a:pt x="6511866" y="2873422"/>
                </a:cubicBezTo>
                <a:lnTo>
                  <a:pt x="6513497" y="2877577"/>
                </a:lnTo>
                <a:lnTo>
                  <a:pt x="6514565" y="2898237"/>
                </a:lnTo>
                <a:cubicBezTo>
                  <a:pt x="6519875" y="2893798"/>
                  <a:pt x="6519875" y="2893798"/>
                  <a:pt x="6519875" y="2893798"/>
                </a:cubicBezTo>
                <a:lnTo>
                  <a:pt x="6513497" y="2877577"/>
                </a:lnTo>
                <a:close/>
                <a:moveTo>
                  <a:pt x="5404661" y="2763661"/>
                </a:moveTo>
                <a:cubicBezTo>
                  <a:pt x="5413098" y="2772097"/>
                  <a:pt x="5413098" y="2780533"/>
                  <a:pt x="5413098" y="2788968"/>
                </a:cubicBezTo>
                <a:lnTo>
                  <a:pt x="5413098" y="2797406"/>
                </a:lnTo>
                <a:lnTo>
                  <a:pt x="5413098" y="2805841"/>
                </a:lnTo>
                <a:lnTo>
                  <a:pt x="5413098" y="2814276"/>
                </a:lnTo>
                <a:cubicBezTo>
                  <a:pt x="5413098" y="2814276"/>
                  <a:pt x="5413098" y="2805841"/>
                  <a:pt x="5404662" y="2797406"/>
                </a:cubicBezTo>
                <a:close/>
                <a:moveTo>
                  <a:pt x="6368014" y="2752114"/>
                </a:moveTo>
                <a:cubicBezTo>
                  <a:pt x="6361883" y="2766999"/>
                  <a:pt x="6357505" y="2781884"/>
                  <a:pt x="6354550" y="2796770"/>
                </a:cubicBezTo>
                <a:lnTo>
                  <a:pt x="6353593" y="2805446"/>
                </a:lnTo>
                <a:lnTo>
                  <a:pt x="6374570" y="2874671"/>
                </a:lnTo>
                <a:cubicBezTo>
                  <a:pt x="6377359" y="2953548"/>
                  <a:pt x="6392599" y="3058113"/>
                  <a:pt x="6409578" y="3143175"/>
                </a:cubicBezTo>
                <a:cubicBezTo>
                  <a:pt x="6409578" y="3143175"/>
                  <a:pt x="6409578" y="3143175"/>
                  <a:pt x="6414888" y="3138739"/>
                </a:cubicBezTo>
                <a:cubicBezTo>
                  <a:pt x="6410448" y="3133425"/>
                  <a:pt x="6411318" y="3123676"/>
                  <a:pt x="6421068" y="3124551"/>
                </a:cubicBezTo>
                <a:lnTo>
                  <a:pt x="6422700" y="3128706"/>
                </a:lnTo>
                <a:lnTo>
                  <a:pt x="6423768" y="3149362"/>
                </a:lnTo>
                <a:cubicBezTo>
                  <a:pt x="6429077" y="3144926"/>
                  <a:pt x="6429077" y="3144926"/>
                  <a:pt x="6429077" y="3144926"/>
                </a:cubicBezTo>
                <a:lnTo>
                  <a:pt x="6422700" y="3128706"/>
                </a:lnTo>
                <a:lnTo>
                  <a:pt x="6417015" y="3018534"/>
                </a:lnTo>
                <a:lnTo>
                  <a:pt x="6414015" y="2972866"/>
                </a:lnTo>
                <a:lnTo>
                  <a:pt x="6406544" y="2951752"/>
                </a:lnTo>
                <a:cubicBezTo>
                  <a:pt x="6399536" y="2902718"/>
                  <a:pt x="6396034" y="2853683"/>
                  <a:pt x="6389030" y="2804652"/>
                </a:cubicBezTo>
                <a:cubicBezTo>
                  <a:pt x="6385527" y="2787139"/>
                  <a:pt x="6378521" y="2769626"/>
                  <a:pt x="6368014" y="2752114"/>
                </a:cubicBezTo>
                <a:close/>
                <a:moveTo>
                  <a:pt x="6478241" y="2723750"/>
                </a:moveTo>
                <a:lnTo>
                  <a:pt x="6481412" y="2772854"/>
                </a:lnTo>
                <a:lnTo>
                  <a:pt x="6481359" y="2778262"/>
                </a:lnTo>
                <a:lnTo>
                  <a:pt x="6492255" y="2843453"/>
                </a:lnTo>
                <a:lnTo>
                  <a:pt x="6492103" y="2836567"/>
                </a:lnTo>
                <a:cubicBezTo>
                  <a:pt x="6492048" y="2801324"/>
                  <a:pt x="6492633" y="2775345"/>
                  <a:pt x="6487688" y="2751180"/>
                </a:cubicBezTo>
                <a:close/>
                <a:moveTo>
                  <a:pt x="6471948" y="2602764"/>
                </a:moveTo>
                <a:lnTo>
                  <a:pt x="6470476" y="2603507"/>
                </a:lnTo>
                <a:lnTo>
                  <a:pt x="6474714" y="2669154"/>
                </a:lnTo>
                <a:lnTo>
                  <a:pt x="6474578" y="2659237"/>
                </a:lnTo>
                <a:cubicBezTo>
                  <a:pt x="6473389" y="2642640"/>
                  <a:pt x="6472642" y="2627182"/>
                  <a:pt x="6476460" y="2609956"/>
                </a:cubicBezTo>
                <a:cubicBezTo>
                  <a:pt x="6474690" y="2605393"/>
                  <a:pt x="6473234" y="2603332"/>
                  <a:pt x="6471948" y="2602764"/>
                </a:cubicBezTo>
                <a:close/>
                <a:moveTo>
                  <a:pt x="6458450" y="2239645"/>
                </a:moveTo>
                <a:cubicBezTo>
                  <a:pt x="6455459" y="2243561"/>
                  <a:pt x="6453724" y="2259548"/>
                  <a:pt x="6450161" y="2257976"/>
                </a:cubicBezTo>
                <a:cubicBezTo>
                  <a:pt x="6441034" y="2261513"/>
                  <a:pt x="6433952" y="2243260"/>
                  <a:pt x="6433952" y="2243260"/>
                </a:cubicBezTo>
                <a:cubicBezTo>
                  <a:pt x="6424825" y="2246796"/>
                  <a:pt x="6430606" y="2302294"/>
                  <a:pt x="6419984" y="2274915"/>
                </a:cubicBezTo>
                <a:lnTo>
                  <a:pt x="6412070" y="2253880"/>
                </a:lnTo>
                <a:lnTo>
                  <a:pt x="6438066" y="2377354"/>
                </a:lnTo>
                <a:lnTo>
                  <a:pt x="6458698" y="2510576"/>
                </a:lnTo>
                <a:lnTo>
                  <a:pt x="6465170" y="2512554"/>
                </a:lnTo>
                <a:cubicBezTo>
                  <a:pt x="6473098" y="2508251"/>
                  <a:pt x="6469603" y="2484017"/>
                  <a:pt x="6466949" y="2477172"/>
                </a:cubicBezTo>
                <a:cubicBezTo>
                  <a:pt x="6485203" y="2470102"/>
                  <a:pt x="6495824" y="2497480"/>
                  <a:pt x="6512779" y="2527655"/>
                </a:cubicBezTo>
                <a:cubicBezTo>
                  <a:pt x="6520415" y="2493203"/>
                  <a:pt x="6487059" y="2380153"/>
                  <a:pt x="6482025" y="2340112"/>
                </a:cubicBezTo>
                <a:cubicBezTo>
                  <a:pt x="6482025" y="2340112"/>
                  <a:pt x="6479231" y="2346442"/>
                  <a:pt x="6479231" y="2346442"/>
                </a:cubicBezTo>
                <a:cubicBezTo>
                  <a:pt x="6482772" y="2355569"/>
                  <a:pt x="6476437" y="2352774"/>
                  <a:pt x="6476437" y="2352774"/>
                </a:cubicBezTo>
                <a:cubicBezTo>
                  <a:pt x="6476437" y="2352774"/>
                  <a:pt x="6472897" y="2343650"/>
                  <a:pt x="6472897" y="2343650"/>
                </a:cubicBezTo>
                <a:cubicBezTo>
                  <a:pt x="6469356" y="2334523"/>
                  <a:pt x="6472151" y="2328192"/>
                  <a:pt x="6472151" y="2328192"/>
                </a:cubicBezTo>
                <a:cubicBezTo>
                  <a:pt x="6472151" y="2328192"/>
                  <a:pt x="6472151" y="2328192"/>
                  <a:pt x="6469356" y="2334523"/>
                </a:cubicBezTo>
                <a:cubicBezTo>
                  <a:pt x="6466563" y="2340854"/>
                  <a:pt x="6454448" y="2282560"/>
                  <a:pt x="6467117" y="2288151"/>
                </a:cubicBezTo>
                <a:cubicBezTo>
                  <a:pt x="6467117" y="2288151"/>
                  <a:pt x="6467117" y="2288151"/>
                  <a:pt x="6460782" y="2285355"/>
                </a:cubicBezTo>
                <a:cubicBezTo>
                  <a:pt x="6460782" y="2285355"/>
                  <a:pt x="6463577" y="2279024"/>
                  <a:pt x="6457242" y="2276229"/>
                </a:cubicBezTo>
                <a:cubicBezTo>
                  <a:pt x="6457242" y="2276229"/>
                  <a:pt x="6460035" y="2269898"/>
                  <a:pt x="6460035" y="2269898"/>
                </a:cubicBezTo>
                <a:cubicBezTo>
                  <a:pt x="6462830" y="2263567"/>
                  <a:pt x="6462830" y="2263567"/>
                  <a:pt x="6462830" y="2263567"/>
                </a:cubicBezTo>
                <a:cubicBezTo>
                  <a:pt x="6462830" y="2263567"/>
                  <a:pt x="6462830" y="2263567"/>
                  <a:pt x="6466369" y="2272693"/>
                </a:cubicBezTo>
                <a:cubicBezTo>
                  <a:pt x="6466369" y="2272693"/>
                  <a:pt x="6466369" y="2272693"/>
                  <a:pt x="6469164" y="2266362"/>
                </a:cubicBezTo>
                <a:cubicBezTo>
                  <a:pt x="6466136" y="2251789"/>
                  <a:pt x="6463830" y="2244153"/>
                  <a:pt x="6461975" y="2240852"/>
                </a:cubicBezTo>
                <a:cubicBezTo>
                  <a:pt x="6460585" y="2238377"/>
                  <a:pt x="6459448" y="2238340"/>
                  <a:pt x="6458450" y="2239645"/>
                </a:cubicBezTo>
                <a:close/>
                <a:moveTo>
                  <a:pt x="6119324" y="1470230"/>
                </a:moveTo>
                <a:cubicBezTo>
                  <a:pt x="6115822" y="1561292"/>
                  <a:pt x="6154350" y="1634845"/>
                  <a:pt x="6182372" y="1708395"/>
                </a:cubicBezTo>
                <a:cubicBezTo>
                  <a:pt x="6189377" y="1722403"/>
                  <a:pt x="6199884" y="1729407"/>
                  <a:pt x="6213896" y="1718901"/>
                </a:cubicBezTo>
                <a:lnTo>
                  <a:pt x="6230856" y="1709003"/>
                </a:lnTo>
                <a:lnTo>
                  <a:pt x="6226890" y="1691895"/>
                </a:lnTo>
                <a:cubicBezTo>
                  <a:pt x="6216009" y="1640162"/>
                  <a:pt x="6210799" y="1608540"/>
                  <a:pt x="6185731" y="1576670"/>
                </a:cubicBezTo>
                <a:cubicBezTo>
                  <a:pt x="6183285" y="1554923"/>
                  <a:pt x="6178063" y="1537891"/>
                  <a:pt x="6173508" y="1521886"/>
                </a:cubicBezTo>
                <a:lnTo>
                  <a:pt x="6172469" y="1515742"/>
                </a:lnTo>
                <a:lnTo>
                  <a:pt x="6170551" y="1514447"/>
                </a:lnTo>
                <a:cubicBezTo>
                  <a:pt x="6154351" y="1500000"/>
                  <a:pt x="6138589" y="1484239"/>
                  <a:pt x="6119324" y="1470230"/>
                </a:cubicBezTo>
                <a:close/>
                <a:moveTo>
                  <a:pt x="6220785" y="1467284"/>
                </a:moveTo>
                <a:lnTo>
                  <a:pt x="6224419" y="1484860"/>
                </a:lnTo>
                <a:cubicBezTo>
                  <a:pt x="6225363" y="1494458"/>
                  <a:pt x="6224677" y="1501829"/>
                  <a:pt x="6221902" y="1506545"/>
                </a:cubicBezTo>
                <a:cubicBezTo>
                  <a:pt x="6228674" y="1507988"/>
                  <a:pt x="6228674" y="1507988"/>
                  <a:pt x="6228674" y="1507988"/>
                </a:cubicBezTo>
                <a:cubicBezTo>
                  <a:pt x="6228674" y="1507988"/>
                  <a:pt x="6228674" y="1507988"/>
                  <a:pt x="6234004" y="1516199"/>
                </a:cubicBezTo>
                <a:cubicBezTo>
                  <a:pt x="6232563" y="1522967"/>
                  <a:pt x="6231122" y="1529734"/>
                  <a:pt x="6229680" y="1536503"/>
                </a:cubicBezTo>
                <a:cubicBezTo>
                  <a:pt x="6229680" y="1536503"/>
                  <a:pt x="6229680" y="1536503"/>
                  <a:pt x="6224350" y="1528292"/>
                </a:cubicBezTo>
                <a:cubicBezTo>
                  <a:pt x="6224350" y="1528292"/>
                  <a:pt x="6224350" y="1528292"/>
                  <a:pt x="6223684" y="1527266"/>
                </a:cubicBezTo>
                <a:lnTo>
                  <a:pt x="6220817" y="1522851"/>
                </a:lnTo>
                <a:lnTo>
                  <a:pt x="6221874" y="1531073"/>
                </a:lnTo>
                <a:lnTo>
                  <a:pt x="6242353" y="1609953"/>
                </a:lnTo>
                <a:cubicBezTo>
                  <a:pt x="6235580" y="1608511"/>
                  <a:pt x="6235144" y="1643795"/>
                  <a:pt x="6223042" y="1634143"/>
                </a:cubicBezTo>
                <a:lnTo>
                  <a:pt x="6239473" y="1705560"/>
                </a:lnTo>
                <a:lnTo>
                  <a:pt x="6250673" y="1702375"/>
                </a:lnTo>
                <a:cubicBezTo>
                  <a:pt x="6280226" y="1699420"/>
                  <a:pt x="6290078" y="1732912"/>
                  <a:pt x="6297961" y="1764435"/>
                </a:cubicBezTo>
                <a:cubicBezTo>
                  <a:pt x="6324230" y="1866004"/>
                  <a:pt x="6349624" y="1967573"/>
                  <a:pt x="6373267" y="2069581"/>
                </a:cubicBezTo>
                <a:lnTo>
                  <a:pt x="6384393" y="2122429"/>
                </a:lnTo>
                <a:lnTo>
                  <a:pt x="6393144" y="2124321"/>
                </a:lnTo>
                <a:cubicBezTo>
                  <a:pt x="6402890" y="2133585"/>
                  <a:pt x="6408237" y="2160056"/>
                  <a:pt x="6418298" y="2175842"/>
                </a:cubicBezTo>
                <a:cubicBezTo>
                  <a:pt x="6424633" y="2178638"/>
                  <a:pt x="6410471" y="2142131"/>
                  <a:pt x="6419599" y="2138595"/>
                </a:cubicBezTo>
                <a:cubicBezTo>
                  <a:pt x="6412518" y="2120343"/>
                  <a:pt x="6408231" y="2095758"/>
                  <a:pt x="6401898" y="2092964"/>
                </a:cubicBezTo>
                <a:cubicBezTo>
                  <a:pt x="6379716" y="1954590"/>
                  <a:pt x="6328103" y="1848610"/>
                  <a:pt x="6319338" y="1731284"/>
                </a:cubicBezTo>
                <a:cubicBezTo>
                  <a:pt x="6308716" y="1703905"/>
                  <a:pt x="6301637" y="1685652"/>
                  <a:pt x="6294555" y="1667400"/>
                </a:cubicBezTo>
                <a:cubicBezTo>
                  <a:pt x="6285979" y="1618233"/>
                  <a:pt x="6286728" y="1633689"/>
                  <a:pt x="6274614" y="1575398"/>
                </a:cubicBezTo>
                <a:cubicBezTo>
                  <a:pt x="6271073" y="1566271"/>
                  <a:pt x="6261945" y="1569807"/>
                  <a:pt x="6261945" y="1569807"/>
                </a:cubicBezTo>
                <a:cubicBezTo>
                  <a:pt x="6246386" y="1536467"/>
                  <a:pt x="6235766" y="1509088"/>
                  <a:pt x="6227264" y="1485482"/>
                </a:cubicBezTo>
                <a:close/>
                <a:moveTo>
                  <a:pt x="6163232" y="1291657"/>
                </a:moveTo>
                <a:lnTo>
                  <a:pt x="6169423" y="1308672"/>
                </a:lnTo>
                <a:lnTo>
                  <a:pt x="6164862" y="1292485"/>
                </a:lnTo>
                <a:close/>
                <a:moveTo>
                  <a:pt x="4999747" y="1084964"/>
                </a:moveTo>
                <a:lnTo>
                  <a:pt x="5004170" y="1092826"/>
                </a:lnTo>
                <a:lnTo>
                  <a:pt x="5000801" y="1092344"/>
                </a:lnTo>
                <a:cubicBezTo>
                  <a:pt x="4999746" y="1091291"/>
                  <a:pt x="4999746" y="1089181"/>
                  <a:pt x="4999747" y="1084964"/>
                </a:cubicBezTo>
                <a:close/>
                <a:moveTo>
                  <a:pt x="4933923" y="1003153"/>
                </a:moveTo>
                <a:lnTo>
                  <a:pt x="4947450" y="1028780"/>
                </a:lnTo>
                <a:lnTo>
                  <a:pt x="4940697" y="1009043"/>
                </a:lnTo>
                <a:close/>
                <a:moveTo>
                  <a:pt x="4932262" y="644497"/>
                </a:moveTo>
                <a:lnTo>
                  <a:pt x="4940697" y="654745"/>
                </a:lnTo>
                <a:lnTo>
                  <a:pt x="4932262" y="646309"/>
                </a:lnTo>
                <a:close/>
                <a:moveTo>
                  <a:pt x="5581482" y="244629"/>
                </a:moveTo>
                <a:cubicBezTo>
                  <a:pt x="5579541" y="245432"/>
                  <a:pt x="5578623" y="247668"/>
                  <a:pt x="5577991" y="250629"/>
                </a:cubicBezTo>
                <a:lnTo>
                  <a:pt x="5577495" y="252297"/>
                </a:lnTo>
                <a:lnTo>
                  <a:pt x="5647778" y="373537"/>
                </a:lnTo>
                <a:cubicBezTo>
                  <a:pt x="5670983" y="417754"/>
                  <a:pt x="5692000" y="463286"/>
                  <a:pt x="5709512" y="510569"/>
                </a:cubicBezTo>
                <a:cubicBezTo>
                  <a:pt x="5776063" y="689191"/>
                  <a:pt x="5863627" y="857308"/>
                  <a:pt x="5951197" y="1025425"/>
                </a:cubicBezTo>
                <a:cubicBezTo>
                  <a:pt x="5956451" y="1006161"/>
                  <a:pt x="5952071" y="961505"/>
                  <a:pt x="5942878" y="913784"/>
                </a:cubicBezTo>
                <a:lnTo>
                  <a:pt x="5930115" y="859785"/>
                </a:lnTo>
                <a:lnTo>
                  <a:pt x="5902782" y="807112"/>
                </a:lnTo>
                <a:cubicBezTo>
                  <a:pt x="5874423" y="753314"/>
                  <a:pt x="5848241" y="701749"/>
                  <a:pt x="5831966" y="645218"/>
                </a:cubicBezTo>
                <a:cubicBezTo>
                  <a:pt x="5815975" y="620586"/>
                  <a:pt x="5805316" y="604166"/>
                  <a:pt x="5794655" y="587744"/>
                </a:cubicBezTo>
                <a:cubicBezTo>
                  <a:pt x="5776216" y="541367"/>
                  <a:pt x="5780106" y="556344"/>
                  <a:pt x="5756339" y="501756"/>
                </a:cubicBezTo>
                <a:cubicBezTo>
                  <a:pt x="5751007" y="493545"/>
                  <a:pt x="5742795" y="498872"/>
                  <a:pt x="5742795" y="498872"/>
                </a:cubicBezTo>
                <a:cubicBezTo>
                  <a:pt x="5698711" y="439955"/>
                  <a:pt x="5678833" y="400346"/>
                  <a:pt x="5657513" y="367504"/>
                </a:cubicBezTo>
                <a:cubicBezTo>
                  <a:pt x="5630862" y="326451"/>
                  <a:pt x="5616312" y="295051"/>
                  <a:pt x="5591104" y="247231"/>
                </a:cubicBezTo>
                <a:cubicBezTo>
                  <a:pt x="5586386" y="244457"/>
                  <a:pt x="5583423" y="243826"/>
                  <a:pt x="5581482" y="244629"/>
                </a:cubicBezTo>
                <a:close/>
                <a:moveTo>
                  <a:pt x="4684964" y="0"/>
                </a:moveTo>
                <a:lnTo>
                  <a:pt x="5380578" y="0"/>
                </a:lnTo>
                <a:lnTo>
                  <a:pt x="5478611" y="117479"/>
                </a:lnTo>
                <a:lnTo>
                  <a:pt x="5500013" y="146283"/>
                </a:lnTo>
                <a:lnTo>
                  <a:pt x="5500055" y="142937"/>
                </a:lnTo>
                <a:cubicBezTo>
                  <a:pt x="5505385" y="151146"/>
                  <a:pt x="5513598" y="145819"/>
                  <a:pt x="5534919" y="178662"/>
                </a:cubicBezTo>
                <a:cubicBezTo>
                  <a:pt x="5515041" y="139053"/>
                  <a:pt x="5481616" y="96559"/>
                  <a:pt x="5448194" y="54062"/>
                </a:cubicBezTo>
                <a:lnTo>
                  <a:pt x="5412460" y="0"/>
                </a:lnTo>
                <a:lnTo>
                  <a:pt x="5476134" y="0"/>
                </a:lnTo>
                <a:lnTo>
                  <a:pt x="5485373" y="12455"/>
                </a:lnTo>
                <a:cubicBezTo>
                  <a:pt x="5516129" y="50844"/>
                  <a:pt x="5544834" y="90565"/>
                  <a:pt x="5571665" y="130771"/>
                </a:cubicBezTo>
                <a:lnTo>
                  <a:pt x="5619902" y="208686"/>
                </a:lnTo>
                <a:lnTo>
                  <a:pt x="5662149" y="253738"/>
                </a:lnTo>
                <a:lnTo>
                  <a:pt x="5686327" y="295355"/>
                </a:lnTo>
                <a:lnTo>
                  <a:pt x="5686913" y="295939"/>
                </a:lnTo>
                <a:lnTo>
                  <a:pt x="5696157" y="311903"/>
                </a:lnTo>
                <a:lnTo>
                  <a:pt x="5731531" y="366614"/>
                </a:lnTo>
                <a:cubicBezTo>
                  <a:pt x="5757825" y="405636"/>
                  <a:pt x="5786052" y="444566"/>
                  <a:pt x="5812509" y="478933"/>
                </a:cubicBezTo>
                <a:cubicBezTo>
                  <a:pt x="5812509" y="478933"/>
                  <a:pt x="5812509" y="478933"/>
                  <a:pt x="5815302" y="472602"/>
                </a:cubicBezTo>
                <a:cubicBezTo>
                  <a:pt x="5808968" y="469807"/>
                  <a:pt x="5805428" y="460680"/>
                  <a:pt x="5814555" y="457145"/>
                </a:cubicBezTo>
                <a:lnTo>
                  <a:pt x="5817860" y="460147"/>
                </a:lnTo>
                <a:lnTo>
                  <a:pt x="5827972" y="478193"/>
                </a:lnTo>
                <a:cubicBezTo>
                  <a:pt x="5830766" y="471862"/>
                  <a:pt x="5830766" y="471862"/>
                  <a:pt x="5830766" y="471862"/>
                </a:cubicBezTo>
                <a:lnTo>
                  <a:pt x="5817860" y="460147"/>
                </a:lnTo>
                <a:lnTo>
                  <a:pt x="5763946" y="363899"/>
                </a:lnTo>
                <a:cubicBezTo>
                  <a:pt x="5742496" y="328904"/>
                  <a:pt x="5723072" y="295751"/>
                  <a:pt x="5712077" y="260643"/>
                </a:cubicBezTo>
                <a:cubicBezTo>
                  <a:pt x="5682453" y="224878"/>
                  <a:pt x="5630286" y="171603"/>
                  <a:pt x="5647795" y="149075"/>
                </a:cubicBezTo>
                <a:cubicBezTo>
                  <a:pt x="5687293" y="196760"/>
                  <a:pt x="5713379" y="223399"/>
                  <a:pt x="5750084" y="277415"/>
                </a:cubicBezTo>
                <a:cubicBezTo>
                  <a:pt x="5743749" y="274620"/>
                  <a:pt x="5740956" y="280951"/>
                  <a:pt x="5737415" y="271824"/>
                </a:cubicBezTo>
                <a:cubicBezTo>
                  <a:pt x="5734621" y="278156"/>
                  <a:pt x="5776912" y="319511"/>
                  <a:pt x="5780454" y="328637"/>
                </a:cubicBezTo>
                <a:cubicBezTo>
                  <a:pt x="5796661" y="343354"/>
                  <a:pt x="5793868" y="349685"/>
                  <a:pt x="5784739" y="353221"/>
                </a:cubicBezTo>
                <a:cubicBezTo>
                  <a:pt x="5807282" y="370734"/>
                  <a:pt x="5841940" y="446537"/>
                  <a:pt x="5865230" y="479507"/>
                </a:cubicBezTo>
                <a:cubicBezTo>
                  <a:pt x="5875105" y="491429"/>
                  <a:pt x="5881440" y="494224"/>
                  <a:pt x="5891313" y="506145"/>
                </a:cubicBezTo>
                <a:cubicBezTo>
                  <a:pt x="5958388" y="611383"/>
                  <a:pt x="6004412" y="730027"/>
                  <a:pt x="6056025" y="836005"/>
                </a:cubicBezTo>
                <a:cubicBezTo>
                  <a:pt x="6076520" y="875305"/>
                  <a:pt x="6122354" y="925785"/>
                  <a:pt x="6104098" y="932857"/>
                </a:cubicBezTo>
                <a:cubicBezTo>
                  <a:pt x="6114718" y="960236"/>
                  <a:pt x="6125341" y="987615"/>
                  <a:pt x="6138008" y="993205"/>
                </a:cubicBezTo>
                <a:cubicBezTo>
                  <a:pt x="6142295" y="1017789"/>
                  <a:pt x="6138754" y="1008663"/>
                  <a:pt x="6123293" y="1009405"/>
                </a:cubicBezTo>
                <a:cubicBezTo>
                  <a:pt x="6079508" y="937134"/>
                  <a:pt x="6046897" y="839540"/>
                  <a:pt x="6012986" y="779192"/>
                </a:cubicBezTo>
                <a:cubicBezTo>
                  <a:pt x="6015781" y="772861"/>
                  <a:pt x="6009445" y="770065"/>
                  <a:pt x="6006652" y="776396"/>
                </a:cubicBezTo>
                <a:cubicBezTo>
                  <a:pt x="6006652" y="776396"/>
                  <a:pt x="6010193" y="785523"/>
                  <a:pt x="6010193" y="785523"/>
                </a:cubicBezTo>
                <a:cubicBezTo>
                  <a:pt x="6020068" y="797446"/>
                  <a:pt x="6017273" y="803776"/>
                  <a:pt x="6014480" y="810107"/>
                </a:cubicBezTo>
                <a:lnTo>
                  <a:pt x="6004788" y="798404"/>
                </a:lnTo>
                <a:lnTo>
                  <a:pt x="6001064" y="789058"/>
                </a:lnTo>
                <a:cubicBezTo>
                  <a:pt x="6004605" y="798185"/>
                  <a:pt x="6004605" y="798185"/>
                  <a:pt x="6004605" y="798185"/>
                </a:cubicBezTo>
                <a:lnTo>
                  <a:pt x="6004788" y="798404"/>
                </a:lnTo>
                <a:lnTo>
                  <a:pt x="6051771" y="916385"/>
                </a:lnTo>
                <a:cubicBezTo>
                  <a:pt x="6070427" y="957710"/>
                  <a:pt x="6090225" y="998593"/>
                  <a:pt x="6109323" y="1041059"/>
                </a:cubicBezTo>
                <a:cubicBezTo>
                  <a:pt x="6153855" y="1128785"/>
                  <a:pt x="6189259" y="1220047"/>
                  <a:pt x="6218330" y="1308516"/>
                </a:cubicBezTo>
                <a:cubicBezTo>
                  <a:pt x="6225408" y="1326767"/>
                  <a:pt x="6235284" y="1338689"/>
                  <a:pt x="6248699" y="1359737"/>
                </a:cubicBezTo>
                <a:cubicBezTo>
                  <a:pt x="6274229" y="1439077"/>
                  <a:pt x="6291930" y="1484709"/>
                  <a:pt x="6317460" y="1564049"/>
                </a:cubicBezTo>
                <a:lnTo>
                  <a:pt x="6327364" y="1565758"/>
                </a:lnTo>
                <a:lnTo>
                  <a:pt x="6405224" y="1840478"/>
                </a:lnTo>
                <a:lnTo>
                  <a:pt x="6402944" y="1841928"/>
                </a:lnTo>
                <a:cubicBezTo>
                  <a:pt x="6401363" y="1841231"/>
                  <a:pt x="6400479" y="1838947"/>
                  <a:pt x="6401876" y="1835782"/>
                </a:cubicBezTo>
                <a:lnTo>
                  <a:pt x="6399693" y="1834088"/>
                </a:lnTo>
                <a:lnTo>
                  <a:pt x="6398335" y="1826656"/>
                </a:lnTo>
                <a:cubicBezTo>
                  <a:pt x="6396938" y="1829822"/>
                  <a:pt x="6397823" y="1832103"/>
                  <a:pt x="6399057" y="1833594"/>
                </a:cubicBezTo>
                <a:lnTo>
                  <a:pt x="6399693" y="1834088"/>
                </a:lnTo>
                <a:lnTo>
                  <a:pt x="6403601" y="1855454"/>
                </a:lnTo>
                <a:cubicBezTo>
                  <a:pt x="6404065" y="1865114"/>
                  <a:pt x="6403741" y="1874425"/>
                  <a:pt x="6404114" y="1882153"/>
                </a:cubicBezTo>
                <a:cubicBezTo>
                  <a:pt x="6426850" y="1967824"/>
                  <a:pt x="6455919" y="2056293"/>
                  <a:pt x="6473067" y="2154626"/>
                </a:cubicBezTo>
                <a:cubicBezTo>
                  <a:pt x="6477354" y="2179210"/>
                  <a:pt x="6481640" y="2203794"/>
                  <a:pt x="6483134" y="2234707"/>
                </a:cubicBezTo>
                <a:cubicBezTo>
                  <a:pt x="6493200" y="2314789"/>
                  <a:pt x="6510347" y="2413122"/>
                  <a:pt x="6520415" y="2493203"/>
                </a:cubicBezTo>
                <a:cubicBezTo>
                  <a:pt x="6527965" y="2553265"/>
                  <a:pt x="6535096" y="2604631"/>
                  <a:pt x="6531980" y="2633394"/>
                </a:cubicBezTo>
                <a:lnTo>
                  <a:pt x="6527593" y="2646575"/>
                </a:lnTo>
                <a:lnTo>
                  <a:pt x="6529126" y="2655889"/>
                </a:lnTo>
                <a:lnTo>
                  <a:pt x="6530629" y="2656552"/>
                </a:lnTo>
                <a:cubicBezTo>
                  <a:pt x="6531421" y="2656903"/>
                  <a:pt x="6531421" y="2656903"/>
                  <a:pt x="6531421" y="2656903"/>
                </a:cubicBezTo>
                <a:cubicBezTo>
                  <a:pt x="6531421" y="2656903"/>
                  <a:pt x="6531421" y="2656903"/>
                  <a:pt x="6534962" y="2666028"/>
                </a:cubicBezTo>
                <a:lnTo>
                  <a:pt x="6531926" y="2672908"/>
                </a:lnTo>
                <a:lnTo>
                  <a:pt x="6533706" y="2683731"/>
                </a:lnTo>
                <a:lnTo>
                  <a:pt x="6528462" y="2680756"/>
                </a:lnTo>
                <a:lnTo>
                  <a:pt x="6526580" y="2685022"/>
                </a:lnTo>
                <a:cubicBezTo>
                  <a:pt x="6526580" y="2685022"/>
                  <a:pt x="6526580" y="2685022"/>
                  <a:pt x="6526136" y="2683881"/>
                </a:cubicBezTo>
                <a:lnTo>
                  <a:pt x="6524812" y="2680466"/>
                </a:lnTo>
                <a:lnTo>
                  <a:pt x="6524804" y="2684545"/>
                </a:lnTo>
                <a:cubicBezTo>
                  <a:pt x="6528033" y="2702572"/>
                  <a:pt x="6538888" y="2735796"/>
                  <a:pt x="6538236" y="2743109"/>
                </a:cubicBezTo>
                <a:cubicBezTo>
                  <a:pt x="6546244" y="2763483"/>
                  <a:pt x="6540935" y="2767921"/>
                  <a:pt x="6531185" y="2767044"/>
                </a:cubicBezTo>
                <a:cubicBezTo>
                  <a:pt x="6543635" y="2792734"/>
                  <a:pt x="6541116" y="2876049"/>
                  <a:pt x="6547385" y="2915923"/>
                </a:cubicBezTo>
                <a:cubicBezTo>
                  <a:pt x="6550954" y="2930986"/>
                  <a:pt x="6555394" y="2936299"/>
                  <a:pt x="6558964" y="2951360"/>
                </a:cubicBezTo>
                <a:cubicBezTo>
                  <a:pt x="6572463" y="3075426"/>
                  <a:pt x="6561154" y="3202178"/>
                  <a:pt x="6560463" y="3320054"/>
                </a:cubicBezTo>
                <a:cubicBezTo>
                  <a:pt x="6561422" y="3364367"/>
                  <a:pt x="6580142" y="3429930"/>
                  <a:pt x="6560643" y="3428182"/>
                </a:cubicBezTo>
                <a:cubicBezTo>
                  <a:pt x="6558034" y="3457430"/>
                  <a:pt x="6555423" y="3486683"/>
                  <a:pt x="6564303" y="3497307"/>
                </a:cubicBezTo>
                <a:cubicBezTo>
                  <a:pt x="6557253" y="3521245"/>
                  <a:pt x="6558122" y="3511495"/>
                  <a:pt x="6543934" y="3505308"/>
                </a:cubicBezTo>
                <a:cubicBezTo>
                  <a:pt x="6536705" y="3421119"/>
                  <a:pt x="6550714" y="3319179"/>
                  <a:pt x="6547053" y="3250053"/>
                </a:cubicBezTo>
                <a:cubicBezTo>
                  <a:pt x="6552364" y="3245615"/>
                  <a:pt x="6547924" y="3240302"/>
                  <a:pt x="6542614" y="3244740"/>
                </a:cubicBezTo>
                <a:cubicBezTo>
                  <a:pt x="6542614" y="3244740"/>
                  <a:pt x="6541744" y="3254490"/>
                  <a:pt x="6541744" y="3254490"/>
                </a:cubicBezTo>
                <a:cubicBezTo>
                  <a:pt x="6545314" y="3269553"/>
                  <a:pt x="6540003" y="3273991"/>
                  <a:pt x="6534694" y="3278429"/>
                </a:cubicBezTo>
                <a:lnTo>
                  <a:pt x="6531190" y="3263643"/>
                </a:lnTo>
                <a:lnTo>
                  <a:pt x="6531994" y="3253615"/>
                </a:lnTo>
                <a:cubicBezTo>
                  <a:pt x="6531124" y="3263366"/>
                  <a:pt x="6531124" y="3263366"/>
                  <a:pt x="6531124" y="3263366"/>
                </a:cubicBezTo>
                <a:lnTo>
                  <a:pt x="6531190" y="3263643"/>
                </a:lnTo>
                <a:lnTo>
                  <a:pt x="6521033" y="3390229"/>
                </a:lnTo>
                <a:cubicBezTo>
                  <a:pt x="6519446" y="3435541"/>
                  <a:pt x="6519078" y="3480963"/>
                  <a:pt x="6517384" y="3527497"/>
                </a:cubicBezTo>
                <a:cubicBezTo>
                  <a:pt x="6518434" y="3625872"/>
                  <a:pt x="6509734" y="3723373"/>
                  <a:pt x="6496595" y="3815563"/>
                </a:cubicBezTo>
                <a:cubicBezTo>
                  <a:pt x="6494852" y="3835063"/>
                  <a:pt x="6498424" y="3850126"/>
                  <a:pt x="6501124" y="3874940"/>
                </a:cubicBezTo>
                <a:cubicBezTo>
                  <a:pt x="6488855" y="3957377"/>
                  <a:pt x="6484504" y="4006129"/>
                  <a:pt x="6472234" y="4088567"/>
                </a:cubicBezTo>
                <a:lnTo>
                  <a:pt x="6480357" y="4094487"/>
                </a:lnTo>
                <a:lnTo>
                  <a:pt x="6428427" y="4375267"/>
                </a:lnTo>
                <a:lnTo>
                  <a:pt x="6425741" y="4375556"/>
                </a:lnTo>
                <a:cubicBezTo>
                  <a:pt x="6424632" y="4374230"/>
                  <a:pt x="6424851" y="4371791"/>
                  <a:pt x="6427506" y="4369573"/>
                </a:cubicBezTo>
                <a:lnTo>
                  <a:pt x="6426300" y="4367087"/>
                </a:lnTo>
                <a:lnTo>
                  <a:pt x="6428376" y="4359822"/>
                </a:lnTo>
                <a:cubicBezTo>
                  <a:pt x="6425720" y="4362041"/>
                  <a:pt x="6425503" y="4364479"/>
                  <a:pt x="6425949" y="4366362"/>
                </a:cubicBezTo>
                <a:lnTo>
                  <a:pt x="6426300" y="4367087"/>
                </a:lnTo>
                <a:lnTo>
                  <a:pt x="6420336" y="4387972"/>
                </a:lnTo>
                <a:cubicBezTo>
                  <a:pt x="6416472" y="4396839"/>
                  <a:pt x="6412054" y="4405041"/>
                  <a:pt x="6408966" y="4412135"/>
                </a:cubicBezTo>
                <a:cubicBezTo>
                  <a:pt x="6391387" y="4499011"/>
                  <a:pt x="6378246" y="4591201"/>
                  <a:pt x="6350047" y="4686953"/>
                </a:cubicBezTo>
                <a:cubicBezTo>
                  <a:pt x="6342997" y="4710891"/>
                  <a:pt x="6335946" y="4734828"/>
                  <a:pt x="6323588" y="4763203"/>
                </a:cubicBezTo>
                <a:cubicBezTo>
                  <a:pt x="6297128" y="4839455"/>
                  <a:pt x="6268928" y="4935206"/>
                  <a:pt x="6242470" y="5011457"/>
                </a:cubicBezTo>
                <a:cubicBezTo>
                  <a:pt x="6229240" y="5049583"/>
                  <a:pt x="6217555" y="5084162"/>
                  <a:pt x="6206632" y="5110210"/>
                </a:cubicBezTo>
                <a:lnTo>
                  <a:pt x="6191507" y="5140673"/>
                </a:lnTo>
                <a:lnTo>
                  <a:pt x="6172300" y="5199455"/>
                </a:lnTo>
                <a:lnTo>
                  <a:pt x="6156345" y="5277115"/>
                </a:lnTo>
                <a:cubicBezTo>
                  <a:pt x="6121202" y="5347784"/>
                  <a:pt x="6084760" y="5446969"/>
                  <a:pt x="6059140" y="5529842"/>
                </a:cubicBezTo>
                <a:cubicBezTo>
                  <a:pt x="6059140" y="5529842"/>
                  <a:pt x="6059140" y="5529842"/>
                  <a:pt x="6065922" y="5528472"/>
                </a:cubicBezTo>
                <a:cubicBezTo>
                  <a:pt x="6064552" y="5521685"/>
                  <a:pt x="6069964" y="5513528"/>
                  <a:pt x="6078119" y="5518945"/>
                </a:cubicBezTo>
                <a:lnTo>
                  <a:pt x="6077573" y="5523376"/>
                </a:lnTo>
                <a:lnTo>
                  <a:pt x="6068664" y="5542046"/>
                </a:lnTo>
                <a:cubicBezTo>
                  <a:pt x="6075448" y="5540675"/>
                  <a:pt x="6075448" y="5540675"/>
                  <a:pt x="6075448" y="5540675"/>
                </a:cubicBezTo>
                <a:lnTo>
                  <a:pt x="6077573" y="5523376"/>
                </a:lnTo>
                <a:lnTo>
                  <a:pt x="6125089" y="5423814"/>
                </a:lnTo>
                <a:cubicBezTo>
                  <a:pt x="6141297" y="5386105"/>
                  <a:pt x="6157174" y="5351113"/>
                  <a:pt x="6179507" y="5321879"/>
                </a:cubicBezTo>
                <a:cubicBezTo>
                  <a:pt x="6191633" y="5277050"/>
                  <a:pt x="6205055" y="5203704"/>
                  <a:pt x="6233557" y="5205010"/>
                </a:cubicBezTo>
                <a:cubicBezTo>
                  <a:pt x="6217393" y="5264783"/>
                  <a:pt x="6210681" y="5301457"/>
                  <a:pt x="6187733" y="5362599"/>
                </a:cubicBezTo>
                <a:cubicBezTo>
                  <a:pt x="6186363" y="5355812"/>
                  <a:pt x="6179580" y="5357183"/>
                  <a:pt x="6184992" y="5349026"/>
                </a:cubicBezTo>
                <a:cubicBezTo>
                  <a:pt x="6178209" y="5350396"/>
                  <a:pt x="6168826" y="5408799"/>
                  <a:pt x="6163414" y="5416956"/>
                </a:cubicBezTo>
                <a:cubicBezTo>
                  <a:pt x="6160743" y="5438684"/>
                  <a:pt x="6153959" y="5440054"/>
                  <a:pt x="6145805" y="5434638"/>
                </a:cubicBezTo>
                <a:cubicBezTo>
                  <a:pt x="6144506" y="5463155"/>
                  <a:pt x="6102581" y="5535195"/>
                  <a:pt x="6089085" y="5573237"/>
                </a:cubicBezTo>
                <a:cubicBezTo>
                  <a:pt x="6085044" y="5588181"/>
                  <a:pt x="6086414" y="5594968"/>
                  <a:pt x="6082373" y="5609909"/>
                </a:cubicBezTo>
                <a:cubicBezTo>
                  <a:pt x="6035107" y="5725408"/>
                  <a:pt x="5964746" y="5831446"/>
                  <a:pt x="5907955" y="5934742"/>
                </a:cubicBezTo>
                <a:cubicBezTo>
                  <a:pt x="5887677" y="5974154"/>
                  <a:pt x="5872883" y="6040713"/>
                  <a:pt x="5856575" y="6029882"/>
                </a:cubicBezTo>
                <a:cubicBezTo>
                  <a:pt x="5840339" y="6054351"/>
                  <a:pt x="5824102" y="6078822"/>
                  <a:pt x="5826843" y="6092393"/>
                </a:cubicBezTo>
                <a:cubicBezTo>
                  <a:pt x="5809236" y="6110077"/>
                  <a:pt x="5814648" y="6101919"/>
                  <a:pt x="5805124" y="6089719"/>
                </a:cubicBezTo>
                <a:cubicBezTo>
                  <a:pt x="5838897" y="6012262"/>
                  <a:pt x="5899801" y="5929325"/>
                  <a:pt x="5929533" y="5866812"/>
                </a:cubicBezTo>
                <a:cubicBezTo>
                  <a:pt x="5936316" y="5865442"/>
                  <a:pt x="5934945" y="5858655"/>
                  <a:pt x="5928163" y="5860025"/>
                </a:cubicBezTo>
                <a:cubicBezTo>
                  <a:pt x="5928163" y="5860025"/>
                  <a:pt x="5922749" y="5868182"/>
                  <a:pt x="5922749" y="5868182"/>
                </a:cubicBezTo>
                <a:cubicBezTo>
                  <a:pt x="5918709" y="5883126"/>
                  <a:pt x="5911926" y="5884496"/>
                  <a:pt x="5905143" y="5885866"/>
                </a:cubicBezTo>
                <a:lnTo>
                  <a:pt x="5909110" y="5871199"/>
                </a:lnTo>
                <a:lnTo>
                  <a:pt x="5914596" y="5862765"/>
                </a:lnTo>
                <a:cubicBezTo>
                  <a:pt x="5909184" y="5870922"/>
                  <a:pt x="5909184" y="5870922"/>
                  <a:pt x="5909184" y="5870922"/>
                </a:cubicBezTo>
                <a:lnTo>
                  <a:pt x="5909110" y="5871199"/>
                </a:lnTo>
                <a:lnTo>
                  <a:pt x="5839843" y="5977637"/>
                </a:lnTo>
                <a:cubicBezTo>
                  <a:pt x="5816850" y="6016715"/>
                  <a:pt x="5794878" y="6056470"/>
                  <a:pt x="5771208" y="6096571"/>
                </a:cubicBezTo>
                <a:cubicBezTo>
                  <a:pt x="5725241" y="6183551"/>
                  <a:pt x="5671120" y="6265118"/>
                  <a:pt x="5615626" y="6339899"/>
                </a:cubicBezTo>
                <a:cubicBezTo>
                  <a:pt x="5604802" y="6356211"/>
                  <a:pt x="5600760" y="6371154"/>
                  <a:pt x="5591306" y="6394255"/>
                </a:cubicBezTo>
                <a:cubicBezTo>
                  <a:pt x="5541227" y="6460877"/>
                  <a:pt x="5514166" y="6501661"/>
                  <a:pt x="5464086" y="6568285"/>
                </a:cubicBezTo>
                <a:lnTo>
                  <a:pt x="5468405" y="6577359"/>
                </a:lnTo>
                <a:lnTo>
                  <a:pt x="5288922" y="6799441"/>
                </a:lnTo>
                <a:lnTo>
                  <a:pt x="5286422" y="6798415"/>
                </a:lnTo>
                <a:cubicBezTo>
                  <a:pt x="5286080" y="6796720"/>
                  <a:pt x="5287433" y="6794680"/>
                  <a:pt x="5290826" y="6793995"/>
                </a:cubicBezTo>
                <a:lnTo>
                  <a:pt x="5290950" y="6791235"/>
                </a:lnTo>
                <a:lnTo>
                  <a:pt x="5296238" y="6785838"/>
                </a:lnTo>
                <a:cubicBezTo>
                  <a:pt x="5292846" y="6786523"/>
                  <a:pt x="5291491" y="6788563"/>
                  <a:pt x="5290987" y="6790431"/>
                </a:cubicBezTo>
                <a:lnTo>
                  <a:pt x="5290950" y="6791235"/>
                </a:lnTo>
                <a:lnTo>
                  <a:pt x="5275753" y="6806752"/>
                </a:lnTo>
                <a:cubicBezTo>
                  <a:pt x="5268129" y="6812705"/>
                  <a:pt x="5260336" y="6817811"/>
                  <a:pt x="5254239" y="6822575"/>
                </a:cubicBezTo>
                <a:lnTo>
                  <a:pt x="5225321" y="6858000"/>
                </a:lnTo>
                <a:lnTo>
                  <a:pt x="5157501" y="6858000"/>
                </a:lnTo>
                <a:lnTo>
                  <a:pt x="5208211" y="6795673"/>
                </a:lnTo>
                <a:cubicBezTo>
                  <a:pt x="5246285" y="6748251"/>
                  <a:pt x="5283178" y="6703716"/>
                  <a:pt x="5328568" y="6666293"/>
                </a:cubicBezTo>
                <a:cubicBezTo>
                  <a:pt x="5344804" y="6641822"/>
                  <a:pt x="5355629" y="6625510"/>
                  <a:pt x="5366453" y="6609197"/>
                </a:cubicBezTo>
                <a:cubicBezTo>
                  <a:pt x="5401667" y="6573829"/>
                  <a:pt x="5389473" y="6583356"/>
                  <a:pt x="5430099" y="6539833"/>
                </a:cubicBezTo>
                <a:cubicBezTo>
                  <a:pt x="5435512" y="6531676"/>
                  <a:pt x="5427358" y="6526259"/>
                  <a:pt x="5427358" y="6526259"/>
                </a:cubicBezTo>
                <a:cubicBezTo>
                  <a:pt x="5463873" y="6462376"/>
                  <a:pt x="5492303" y="6428381"/>
                  <a:pt x="5513952" y="6395753"/>
                </a:cubicBezTo>
                <a:cubicBezTo>
                  <a:pt x="5541014" y="6354970"/>
                  <a:pt x="5564033" y="6329129"/>
                  <a:pt x="5597877" y="6286977"/>
                </a:cubicBezTo>
                <a:cubicBezTo>
                  <a:pt x="5599212" y="6276112"/>
                  <a:pt x="5595478" y="6275100"/>
                  <a:pt x="5589542" y="6276299"/>
                </a:cubicBezTo>
                <a:cubicBezTo>
                  <a:pt x="5586574" y="6276898"/>
                  <a:pt x="5583056" y="6278050"/>
                  <a:pt x="5579347" y="6278801"/>
                </a:cubicBezTo>
                <a:lnTo>
                  <a:pt x="5572013" y="6278854"/>
                </a:lnTo>
                <a:lnTo>
                  <a:pt x="5561199" y="6297181"/>
                </a:lnTo>
                <a:cubicBezTo>
                  <a:pt x="5561198" y="6290257"/>
                  <a:pt x="5554278" y="6290256"/>
                  <a:pt x="5561199" y="6283333"/>
                </a:cubicBezTo>
                <a:cubicBezTo>
                  <a:pt x="5554278" y="6283333"/>
                  <a:pt x="5533518" y="6338722"/>
                  <a:pt x="5526598" y="6345645"/>
                </a:cubicBezTo>
                <a:cubicBezTo>
                  <a:pt x="5519678" y="6366415"/>
                  <a:pt x="5512758" y="6366415"/>
                  <a:pt x="5505837" y="6359491"/>
                </a:cubicBezTo>
                <a:cubicBezTo>
                  <a:pt x="5498917" y="6387186"/>
                  <a:pt x="5443558" y="6449499"/>
                  <a:pt x="5422797" y="6484116"/>
                </a:cubicBezTo>
                <a:cubicBezTo>
                  <a:pt x="5415877" y="6497964"/>
                  <a:pt x="5415878" y="6504888"/>
                  <a:pt x="5408957" y="6518733"/>
                </a:cubicBezTo>
                <a:cubicBezTo>
                  <a:pt x="5339758" y="6622587"/>
                  <a:pt x="5249796" y="6712595"/>
                  <a:pt x="5173676" y="6802601"/>
                </a:cubicBezTo>
                <a:cubicBezTo>
                  <a:pt x="5166756" y="6811255"/>
                  <a:pt x="5159836" y="6821640"/>
                  <a:pt x="5153132" y="6832134"/>
                </a:cubicBezTo>
                <a:lnTo>
                  <a:pt x="5136638" y="6858000"/>
                </a:lnTo>
                <a:lnTo>
                  <a:pt x="5106051" y="6858000"/>
                </a:lnTo>
                <a:lnTo>
                  <a:pt x="5127832" y="6832026"/>
                </a:lnTo>
                <a:cubicBezTo>
                  <a:pt x="5158107" y="6799139"/>
                  <a:pt x="5187517" y="6767983"/>
                  <a:pt x="5208277" y="6740288"/>
                </a:cubicBezTo>
                <a:cubicBezTo>
                  <a:pt x="5215197" y="6740288"/>
                  <a:pt x="5215197" y="6733364"/>
                  <a:pt x="5208277" y="6733364"/>
                </a:cubicBezTo>
                <a:cubicBezTo>
                  <a:pt x="5208277" y="6733364"/>
                  <a:pt x="5201357" y="6740288"/>
                  <a:pt x="5201357" y="6740288"/>
                </a:cubicBezTo>
                <a:cubicBezTo>
                  <a:pt x="5194437" y="6754136"/>
                  <a:pt x="5187517" y="6754136"/>
                  <a:pt x="5180596" y="6754136"/>
                </a:cubicBezTo>
                <a:lnTo>
                  <a:pt x="5187389" y="6740544"/>
                </a:lnTo>
                <a:lnTo>
                  <a:pt x="5194437" y="6733364"/>
                </a:lnTo>
                <a:cubicBezTo>
                  <a:pt x="5187516" y="6740288"/>
                  <a:pt x="5187516" y="6740288"/>
                  <a:pt x="5187516" y="6740288"/>
                </a:cubicBezTo>
                <a:lnTo>
                  <a:pt x="5187389" y="6740544"/>
                </a:lnTo>
                <a:lnTo>
                  <a:pt x="5098421" y="6831161"/>
                </a:lnTo>
                <a:lnTo>
                  <a:pt x="5074751" y="6858000"/>
                </a:lnTo>
                <a:lnTo>
                  <a:pt x="4627783" y="6858000"/>
                </a:lnTo>
                <a:lnTo>
                  <a:pt x="4759894" y="6716663"/>
                </a:lnTo>
                <a:cubicBezTo>
                  <a:pt x="5450268" y="5934815"/>
                  <a:pt x="5893935" y="4941647"/>
                  <a:pt x="5986727" y="3868735"/>
                </a:cubicBezTo>
                <a:cubicBezTo>
                  <a:pt x="5995162" y="3759071"/>
                  <a:pt x="6003598" y="3657840"/>
                  <a:pt x="6003597" y="3548178"/>
                </a:cubicBezTo>
                <a:cubicBezTo>
                  <a:pt x="6003597" y="3548178"/>
                  <a:pt x="6012034" y="3548178"/>
                  <a:pt x="6012034" y="3539742"/>
                </a:cubicBezTo>
                <a:lnTo>
                  <a:pt x="6012033" y="3514433"/>
                </a:lnTo>
                <a:lnTo>
                  <a:pt x="6003597" y="3506001"/>
                </a:lnTo>
                <a:lnTo>
                  <a:pt x="6003597" y="3269799"/>
                </a:lnTo>
                <a:cubicBezTo>
                  <a:pt x="5995162" y="3084217"/>
                  <a:pt x="5978291" y="2907070"/>
                  <a:pt x="5952984" y="2721484"/>
                </a:cubicBezTo>
                <a:cubicBezTo>
                  <a:pt x="5868626" y="2122549"/>
                  <a:pt x="5683041" y="1557361"/>
                  <a:pt x="5404662" y="1051221"/>
                </a:cubicBezTo>
                <a:cubicBezTo>
                  <a:pt x="5261257" y="764409"/>
                  <a:pt x="5075668" y="486032"/>
                  <a:pt x="4873211" y="224525"/>
                </a:cubicBezTo>
                <a:cubicBezTo>
                  <a:pt x="4881646" y="232961"/>
                  <a:pt x="4881646" y="232961"/>
                  <a:pt x="4890083" y="232961"/>
                </a:cubicBezTo>
                <a:cubicBezTo>
                  <a:pt x="4873213" y="207654"/>
                  <a:pt x="4831032" y="157040"/>
                  <a:pt x="4797289" y="114861"/>
                </a:cubicBezTo>
                <a:cubicBezTo>
                  <a:pt x="4771984" y="89556"/>
                  <a:pt x="4755110" y="64247"/>
                  <a:pt x="4738239" y="55811"/>
                </a:cubicBezTo>
                <a:close/>
                <a:moveTo>
                  <a:pt x="0" y="0"/>
                </a:moveTo>
                <a:lnTo>
                  <a:pt x="4229922" y="0"/>
                </a:lnTo>
                <a:lnTo>
                  <a:pt x="4372273" y="157015"/>
                </a:lnTo>
                <a:cubicBezTo>
                  <a:pt x="4431688" y="226187"/>
                  <a:pt x="4489090" y="297230"/>
                  <a:pt x="4543809" y="370769"/>
                </a:cubicBezTo>
                <a:cubicBezTo>
                  <a:pt x="4656128" y="524172"/>
                  <a:pt x="4758013" y="681691"/>
                  <a:pt x="4849592" y="843375"/>
                </a:cubicBezTo>
                <a:lnTo>
                  <a:pt x="4914877" y="967066"/>
                </a:lnTo>
                <a:lnTo>
                  <a:pt x="4925933" y="979122"/>
                </a:lnTo>
                <a:cubicBezTo>
                  <a:pt x="4944916" y="1006408"/>
                  <a:pt x="4963897" y="1049113"/>
                  <a:pt x="4982878" y="1068093"/>
                </a:cubicBezTo>
                <a:cubicBezTo>
                  <a:pt x="4982877" y="1070904"/>
                  <a:pt x="4982877" y="1073716"/>
                  <a:pt x="4982876" y="1076527"/>
                </a:cubicBezTo>
                <a:lnTo>
                  <a:pt x="4982876" y="1084962"/>
                </a:lnTo>
                <a:lnTo>
                  <a:pt x="4991312" y="1084964"/>
                </a:lnTo>
                <a:cubicBezTo>
                  <a:pt x="5008182" y="1110271"/>
                  <a:pt x="4999747" y="1110271"/>
                  <a:pt x="5008183" y="1127139"/>
                </a:cubicBezTo>
                <a:lnTo>
                  <a:pt x="5008183" y="1135577"/>
                </a:lnTo>
                <a:lnTo>
                  <a:pt x="5016618" y="1144015"/>
                </a:lnTo>
                <a:lnTo>
                  <a:pt x="5016619" y="1135576"/>
                </a:lnTo>
                <a:cubicBezTo>
                  <a:pt x="5041926" y="1177757"/>
                  <a:pt x="5050362" y="1203064"/>
                  <a:pt x="5075670" y="1228369"/>
                </a:cubicBezTo>
                <a:lnTo>
                  <a:pt x="5067232" y="1228371"/>
                </a:lnTo>
                <a:lnTo>
                  <a:pt x="5067232" y="1236805"/>
                </a:lnTo>
                <a:cubicBezTo>
                  <a:pt x="5067235" y="1245241"/>
                  <a:pt x="5075669" y="1245241"/>
                  <a:pt x="5075669" y="1245241"/>
                </a:cubicBezTo>
                <a:lnTo>
                  <a:pt x="5084105" y="1245241"/>
                </a:lnTo>
                <a:cubicBezTo>
                  <a:pt x="5084106" y="1248053"/>
                  <a:pt x="5084106" y="1250866"/>
                  <a:pt x="5084107" y="1253677"/>
                </a:cubicBezTo>
                <a:cubicBezTo>
                  <a:pt x="5100976" y="1278984"/>
                  <a:pt x="5092540" y="1287420"/>
                  <a:pt x="5100976" y="1304291"/>
                </a:cubicBezTo>
                <a:cubicBezTo>
                  <a:pt x="5109412" y="1304291"/>
                  <a:pt x="5109411" y="1295855"/>
                  <a:pt x="5117847" y="1312726"/>
                </a:cubicBezTo>
                <a:cubicBezTo>
                  <a:pt x="5117848" y="1321162"/>
                  <a:pt x="5126283" y="1321162"/>
                  <a:pt x="5126282" y="1329598"/>
                </a:cubicBezTo>
                <a:cubicBezTo>
                  <a:pt x="5117847" y="1329598"/>
                  <a:pt x="5117847" y="1329598"/>
                  <a:pt x="5117847" y="1338033"/>
                </a:cubicBezTo>
                <a:lnTo>
                  <a:pt x="5126283" y="1346469"/>
                </a:lnTo>
                <a:cubicBezTo>
                  <a:pt x="5126283" y="1346469"/>
                  <a:pt x="5126285" y="1354905"/>
                  <a:pt x="5134719" y="1354905"/>
                </a:cubicBezTo>
                <a:cubicBezTo>
                  <a:pt x="5143154" y="1371778"/>
                  <a:pt x="5185333" y="1439263"/>
                  <a:pt x="5176898" y="1430824"/>
                </a:cubicBezTo>
                <a:cubicBezTo>
                  <a:pt x="5193769" y="1422391"/>
                  <a:pt x="5151590" y="1405518"/>
                  <a:pt x="5168461" y="1397082"/>
                </a:cubicBezTo>
                <a:cubicBezTo>
                  <a:pt x="5160025" y="1388648"/>
                  <a:pt x="5151590" y="1380211"/>
                  <a:pt x="5143155" y="1363341"/>
                </a:cubicBezTo>
                <a:lnTo>
                  <a:pt x="5143154" y="1354903"/>
                </a:lnTo>
                <a:lnTo>
                  <a:pt x="5143155" y="1346469"/>
                </a:lnTo>
                <a:cubicBezTo>
                  <a:pt x="5143155" y="1338034"/>
                  <a:pt x="5134719" y="1329598"/>
                  <a:pt x="5134719" y="1329598"/>
                </a:cubicBezTo>
                <a:cubicBezTo>
                  <a:pt x="5134719" y="1304291"/>
                  <a:pt x="5109411" y="1295855"/>
                  <a:pt x="5092539" y="1262112"/>
                </a:cubicBezTo>
                <a:cubicBezTo>
                  <a:pt x="5100976" y="1262115"/>
                  <a:pt x="5100976" y="1253677"/>
                  <a:pt x="5092540" y="1245241"/>
                </a:cubicBezTo>
                <a:lnTo>
                  <a:pt x="5092539" y="1236803"/>
                </a:lnTo>
                <a:lnTo>
                  <a:pt x="5092539" y="1219933"/>
                </a:lnTo>
                <a:cubicBezTo>
                  <a:pt x="5084107" y="1219935"/>
                  <a:pt x="5084105" y="1211496"/>
                  <a:pt x="5084107" y="1219935"/>
                </a:cubicBezTo>
                <a:lnTo>
                  <a:pt x="5075668" y="1219935"/>
                </a:lnTo>
                <a:cubicBezTo>
                  <a:pt x="5075669" y="1194627"/>
                  <a:pt x="5058796" y="1203064"/>
                  <a:pt x="5050362" y="1186189"/>
                </a:cubicBezTo>
                <a:cubicBezTo>
                  <a:pt x="5041926" y="1160885"/>
                  <a:pt x="5033490" y="1144012"/>
                  <a:pt x="5025055" y="1135578"/>
                </a:cubicBezTo>
                <a:lnTo>
                  <a:pt x="5025054" y="1127141"/>
                </a:lnTo>
                <a:lnTo>
                  <a:pt x="5025055" y="1118707"/>
                </a:lnTo>
                <a:cubicBezTo>
                  <a:pt x="5016619" y="1110270"/>
                  <a:pt x="5012403" y="1106052"/>
                  <a:pt x="5009238" y="1101833"/>
                </a:cubicBezTo>
                <a:lnTo>
                  <a:pt x="5004170" y="1092826"/>
                </a:lnTo>
                <a:lnTo>
                  <a:pt x="5008183" y="1093400"/>
                </a:lnTo>
                <a:lnTo>
                  <a:pt x="5008182" y="1084964"/>
                </a:lnTo>
                <a:lnTo>
                  <a:pt x="4999746" y="1076527"/>
                </a:lnTo>
                <a:lnTo>
                  <a:pt x="4991312" y="1068091"/>
                </a:lnTo>
                <a:cubicBezTo>
                  <a:pt x="4991314" y="1059657"/>
                  <a:pt x="4991314" y="1059657"/>
                  <a:pt x="4982876" y="1042786"/>
                </a:cubicBezTo>
                <a:cubicBezTo>
                  <a:pt x="4982876" y="1051221"/>
                  <a:pt x="4974440" y="1042787"/>
                  <a:pt x="4966004" y="1025912"/>
                </a:cubicBezTo>
                <a:cubicBezTo>
                  <a:pt x="4974440" y="1025914"/>
                  <a:pt x="4974440" y="1034350"/>
                  <a:pt x="4982876" y="1034349"/>
                </a:cubicBezTo>
                <a:cubicBezTo>
                  <a:pt x="4966005" y="1009043"/>
                  <a:pt x="4966004" y="1025912"/>
                  <a:pt x="4957571" y="1009043"/>
                </a:cubicBezTo>
                <a:cubicBezTo>
                  <a:pt x="4949132" y="983737"/>
                  <a:pt x="4957569" y="1000607"/>
                  <a:pt x="4932262" y="966864"/>
                </a:cubicBezTo>
                <a:cubicBezTo>
                  <a:pt x="4940697" y="958427"/>
                  <a:pt x="4949132" y="966864"/>
                  <a:pt x="4957569" y="966864"/>
                </a:cubicBezTo>
                <a:lnTo>
                  <a:pt x="4923825" y="933123"/>
                </a:lnTo>
                <a:lnTo>
                  <a:pt x="4932261" y="933122"/>
                </a:lnTo>
                <a:lnTo>
                  <a:pt x="4932262" y="924686"/>
                </a:lnTo>
                <a:cubicBezTo>
                  <a:pt x="4932262" y="924686"/>
                  <a:pt x="4923828" y="924686"/>
                  <a:pt x="4923825" y="916250"/>
                </a:cubicBezTo>
                <a:cubicBezTo>
                  <a:pt x="4915392" y="907814"/>
                  <a:pt x="4906952" y="890943"/>
                  <a:pt x="4898518" y="890943"/>
                </a:cubicBezTo>
                <a:cubicBezTo>
                  <a:pt x="4898518" y="890943"/>
                  <a:pt x="4890085" y="882507"/>
                  <a:pt x="4890083" y="874073"/>
                </a:cubicBezTo>
                <a:lnTo>
                  <a:pt x="4881646" y="865638"/>
                </a:lnTo>
                <a:lnTo>
                  <a:pt x="4881647" y="874073"/>
                </a:lnTo>
                <a:lnTo>
                  <a:pt x="4881647" y="882507"/>
                </a:lnTo>
                <a:cubicBezTo>
                  <a:pt x="4856340" y="857200"/>
                  <a:pt x="4847904" y="831895"/>
                  <a:pt x="4839470" y="815023"/>
                </a:cubicBezTo>
                <a:cubicBezTo>
                  <a:pt x="4847904" y="815024"/>
                  <a:pt x="4856341" y="823461"/>
                  <a:pt x="4864776" y="823459"/>
                </a:cubicBezTo>
                <a:cubicBezTo>
                  <a:pt x="4839469" y="781279"/>
                  <a:pt x="4814160" y="739104"/>
                  <a:pt x="4814160" y="772843"/>
                </a:cubicBezTo>
                <a:cubicBezTo>
                  <a:pt x="4797289" y="730666"/>
                  <a:pt x="4797289" y="730666"/>
                  <a:pt x="4771982" y="705360"/>
                </a:cubicBezTo>
                <a:cubicBezTo>
                  <a:pt x="4771982" y="705360"/>
                  <a:pt x="4780421" y="705359"/>
                  <a:pt x="4780419" y="713795"/>
                </a:cubicBezTo>
                <a:lnTo>
                  <a:pt x="4788853" y="713795"/>
                </a:lnTo>
                <a:cubicBezTo>
                  <a:pt x="4797291" y="722229"/>
                  <a:pt x="4797292" y="713795"/>
                  <a:pt x="4797292" y="713795"/>
                </a:cubicBezTo>
                <a:cubicBezTo>
                  <a:pt x="4797289" y="705360"/>
                  <a:pt x="4797289" y="705360"/>
                  <a:pt x="4788854" y="696923"/>
                </a:cubicBezTo>
                <a:lnTo>
                  <a:pt x="4797290" y="696923"/>
                </a:lnTo>
                <a:lnTo>
                  <a:pt x="4805728" y="705359"/>
                </a:lnTo>
                <a:cubicBezTo>
                  <a:pt x="4805727" y="708171"/>
                  <a:pt x="4805727" y="710983"/>
                  <a:pt x="4805726" y="713795"/>
                </a:cubicBezTo>
                <a:lnTo>
                  <a:pt x="4814160" y="722229"/>
                </a:lnTo>
                <a:lnTo>
                  <a:pt x="4822596" y="730666"/>
                </a:lnTo>
                <a:cubicBezTo>
                  <a:pt x="4881647" y="823459"/>
                  <a:pt x="4932262" y="907814"/>
                  <a:pt x="4991311" y="1000607"/>
                </a:cubicBezTo>
                <a:lnTo>
                  <a:pt x="4991312" y="1009043"/>
                </a:lnTo>
                <a:lnTo>
                  <a:pt x="4999746" y="1017476"/>
                </a:lnTo>
                <a:cubicBezTo>
                  <a:pt x="5025057" y="1042786"/>
                  <a:pt x="5016619" y="1042785"/>
                  <a:pt x="5033490" y="1068093"/>
                </a:cubicBezTo>
                <a:cubicBezTo>
                  <a:pt x="5033490" y="1076527"/>
                  <a:pt x="5033489" y="1084964"/>
                  <a:pt x="5041925" y="1093401"/>
                </a:cubicBezTo>
                <a:lnTo>
                  <a:pt x="5050362" y="1101835"/>
                </a:lnTo>
                <a:cubicBezTo>
                  <a:pt x="5067233" y="1127141"/>
                  <a:pt x="5075669" y="1152450"/>
                  <a:pt x="5092540" y="1160885"/>
                </a:cubicBezTo>
                <a:lnTo>
                  <a:pt x="5100975" y="1169321"/>
                </a:lnTo>
                <a:lnTo>
                  <a:pt x="5100976" y="1194627"/>
                </a:lnTo>
                <a:cubicBezTo>
                  <a:pt x="5109412" y="1194627"/>
                  <a:pt x="5126283" y="1236805"/>
                  <a:pt x="5143155" y="1253676"/>
                </a:cubicBezTo>
                <a:lnTo>
                  <a:pt x="5151590" y="1262112"/>
                </a:lnTo>
                <a:lnTo>
                  <a:pt x="5151590" y="1270548"/>
                </a:lnTo>
                <a:cubicBezTo>
                  <a:pt x="5185332" y="1346469"/>
                  <a:pt x="5219076" y="1430825"/>
                  <a:pt x="5261254" y="1506748"/>
                </a:cubicBezTo>
                <a:cubicBezTo>
                  <a:pt x="5261255" y="1515180"/>
                  <a:pt x="5269690" y="1523617"/>
                  <a:pt x="5278126" y="1532055"/>
                </a:cubicBezTo>
                <a:cubicBezTo>
                  <a:pt x="5278126" y="1540489"/>
                  <a:pt x="5278125" y="1548926"/>
                  <a:pt x="5278128" y="1557362"/>
                </a:cubicBezTo>
                <a:cubicBezTo>
                  <a:pt x="5278125" y="1548926"/>
                  <a:pt x="5286562" y="1557361"/>
                  <a:pt x="5294998" y="1557362"/>
                </a:cubicBezTo>
                <a:cubicBezTo>
                  <a:pt x="5294997" y="1565794"/>
                  <a:pt x="5303433" y="1574233"/>
                  <a:pt x="5303433" y="1574233"/>
                </a:cubicBezTo>
                <a:cubicBezTo>
                  <a:pt x="5320305" y="1616412"/>
                  <a:pt x="5328741" y="1658590"/>
                  <a:pt x="5345614" y="1692332"/>
                </a:cubicBezTo>
                <a:cubicBezTo>
                  <a:pt x="5345613" y="1695144"/>
                  <a:pt x="5345613" y="1697956"/>
                  <a:pt x="5345612" y="1700767"/>
                </a:cubicBezTo>
                <a:lnTo>
                  <a:pt x="5345612" y="1717637"/>
                </a:lnTo>
                <a:lnTo>
                  <a:pt x="5354048" y="1717639"/>
                </a:lnTo>
                <a:cubicBezTo>
                  <a:pt x="5379355" y="1768251"/>
                  <a:pt x="5404662" y="1810432"/>
                  <a:pt x="5413098" y="1844173"/>
                </a:cubicBezTo>
                <a:cubicBezTo>
                  <a:pt x="5438404" y="1869479"/>
                  <a:pt x="5455275" y="1945401"/>
                  <a:pt x="5480584" y="2012887"/>
                </a:cubicBezTo>
                <a:cubicBezTo>
                  <a:pt x="5497455" y="2029761"/>
                  <a:pt x="5505890" y="2088808"/>
                  <a:pt x="5514328" y="2105680"/>
                </a:cubicBezTo>
                <a:lnTo>
                  <a:pt x="5514328" y="2114117"/>
                </a:lnTo>
                <a:lnTo>
                  <a:pt x="5514327" y="2122551"/>
                </a:lnTo>
                <a:lnTo>
                  <a:pt x="5514328" y="2130987"/>
                </a:lnTo>
                <a:cubicBezTo>
                  <a:pt x="5522762" y="2139423"/>
                  <a:pt x="5522762" y="2139423"/>
                  <a:pt x="5522762" y="2130987"/>
                </a:cubicBezTo>
                <a:cubicBezTo>
                  <a:pt x="5531197" y="2156294"/>
                  <a:pt x="5531198" y="2139423"/>
                  <a:pt x="5539633" y="2139424"/>
                </a:cubicBezTo>
                <a:cubicBezTo>
                  <a:pt x="5531196" y="2164730"/>
                  <a:pt x="5556505" y="2164730"/>
                  <a:pt x="5556503" y="2198472"/>
                </a:cubicBezTo>
                <a:cubicBezTo>
                  <a:pt x="5564941" y="2190038"/>
                  <a:pt x="5564939" y="2215344"/>
                  <a:pt x="5573376" y="2215344"/>
                </a:cubicBezTo>
                <a:cubicBezTo>
                  <a:pt x="5556504" y="2181601"/>
                  <a:pt x="5548068" y="2122551"/>
                  <a:pt x="5531197" y="2114117"/>
                </a:cubicBezTo>
                <a:lnTo>
                  <a:pt x="5531198" y="2097245"/>
                </a:lnTo>
                <a:lnTo>
                  <a:pt x="5522762" y="2088808"/>
                </a:lnTo>
                <a:cubicBezTo>
                  <a:pt x="5522762" y="2038194"/>
                  <a:pt x="5497455" y="1996017"/>
                  <a:pt x="5480583" y="1953837"/>
                </a:cubicBezTo>
                <a:cubicBezTo>
                  <a:pt x="5438405" y="1844173"/>
                  <a:pt x="5404661" y="1734510"/>
                  <a:pt x="5362484" y="1641717"/>
                </a:cubicBezTo>
                <a:cubicBezTo>
                  <a:pt x="5328740" y="1565794"/>
                  <a:pt x="5294998" y="1447698"/>
                  <a:pt x="5235948" y="1346470"/>
                </a:cubicBezTo>
                <a:cubicBezTo>
                  <a:pt x="5227512" y="1329599"/>
                  <a:pt x="5210641" y="1321163"/>
                  <a:pt x="5210643" y="1304291"/>
                </a:cubicBezTo>
                <a:cubicBezTo>
                  <a:pt x="5168462" y="1228369"/>
                  <a:pt x="5143155" y="1152450"/>
                  <a:pt x="5109412" y="1093400"/>
                </a:cubicBezTo>
                <a:cubicBezTo>
                  <a:pt x="5075669" y="1051221"/>
                  <a:pt x="5092540" y="1076527"/>
                  <a:pt x="5067234" y="1025914"/>
                </a:cubicBezTo>
                <a:cubicBezTo>
                  <a:pt x="5041926" y="966866"/>
                  <a:pt x="5008183" y="916250"/>
                  <a:pt x="4974440" y="882507"/>
                </a:cubicBezTo>
                <a:cubicBezTo>
                  <a:pt x="4940696" y="806586"/>
                  <a:pt x="4856339" y="705359"/>
                  <a:pt x="4814162" y="637873"/>
                </a:cubicBezTo>
                <a:cubicBezTo>
                  <a:pt x="4797289" y="612566"/>
                  <a:pt x="4788854" y="621003"/>
                  <a:pt x="4771983" y="595695"/>
                </a:cubicBezTo>
                <a:cubicBezTo>
                  <a:pt x="4788854" y="587259"/>
                  <a:pt x="4755109" y="545082"/>
                  <a:pt x="4729804" y="519774"/>
                </a:cubicBezTo>
                <a:cubicBezTo>
                  <a:pt x="4729804" y="519774"/>
                  <a:pt x="4721369" y="519774"/>
                  <a:pt x="4712933" y="511338"/>
                </a:cubicBezTo>
                <a:cubicBezTo>
                  <a:pt x="4687626" y="486033"/>
                  <a:pt x="4670753" y="426982"/>
                  <a:pt x="4628576" y="393238"/>
                </a:cubicBezTo>
                <a:cubicBezTo>
                  <a:pt x="4620140" y="384804"/>
                  <a:pt x="4611704" y="393238"/>
                  <a:pt x="4594833" y="376368"/>
                </a:cubicBezTo>
                <a:cubicBezTo>
                  <a:pt x="4594833" y="376368"/>
                  <a:pt x="4594833" y="351062"/>
                  <a:pt x="4577960" y="342623"/>
                </a:cubicBezTo>
                <a:cubicBezTo>
                  <a:pt x="4510475" y="249831"/>
                  <a:pt x="4400810" y="148604"/>
                  <a:pt x="4324890" y="72683"/>
                </a:cubicBezTo>
                <a:cubicBezTo>
                  <a:pt x="4308018" y="55812"/>
                  <a:pt x="4291147" y="36832"/>
                  <a:pt x="4273221" y="16797"/>
                </a:cubicBezTo>
                <a:lnTo>
                  <a:pt x="4257562" y="0"/>
                </a:lnTo>
                <a:lnTo>
                  <a:pt x="4303981" y="0"/>
                </a:lnTo>
                <a:lnTo>
                  <a:pt x="4319485" y="14161"/>
                </a:lnTo>
                <a:cubicBezTo>
                  <a:pt x="4325944" y="20488"/>
                  <a:pt x="4333325" y="28396"/>
                  <a:pt x="4341761" y="38940"/>
                </a:cubicBezTo>
                <a:lnTo>
                  <a:pt x="4333323" y="38940"/>
                </a:lnTo>
                <a:lnTo>
                  <a:pt x="4341761" y="47377"/>
                </a:lnTo>
                <a:cubicBezTo>
                  <a:pt x="4341762" y="64247"/>
                  <a:pt x="4324890" y="38940"/>
                  <a:pt x="4316454" y="38940"/>
                </a:cubicBezTo>
                <a:cubicBezTo>
                  <a:pt x="4333323" y="64247"/>
                  <a:pt x="4341762" y="64247"/>
                  <a:pt x="4358630" y="64247"/>
                </a:cubicBezTo>
                <a:cubicBezTo>
                  <a:pt x="4358633" y="72683"/>
                  <a:pt x="4358633" y="72683"/>
                  <a:pt x="4367067" y="81121"/>
                </a:cubicBezTo>
                <a:cubicBezTo>
                  <a:pt x="4367069" y="89554"/>
                  <a:pt x="4375504" y="89556"/>
                  <a:pt x="4375504" y="89556"/>
                </a:cubicBezTo>
                <a:lnTo>
                  <a:pt x="4383940" y="81120"/>
                </a:lnTo>
                <a:cubicBezTo>
                  <a:pt x="4392373" y="114861"/>
                  <a:pt x="4409246" y="89554"/>
                  <a:pt x="4434553" y="131733"/>
                </a:cubicBezTo>
                <a:lnTo>
                  <a:pt x="4442990" y="140168"/>
                </a:lnTo>
                <a:lnTo>
                  <a:pt x="4451426" y="140168"/>
                </a:lnTo>
                <a:cubicBezTo>
                  <a:pt x="4510474" y="207654"/>
                  <a:pt x="4561090" y="258268"/>
                  <a:pt x="4611704" y="300447"/>
                </a:cubicBezTo>
                <a:cubicBezTo>
                  <a:pt x="4603266" y="300447"/>
                  <a:pt x="4603267" y="334190"/>
                  <a:pt x="4620140" y="325755"/>
                </a:cubicBezTo>
                <a:cubicBezTo>
                  <a:pt x="4611704" y="308881"/>
                  <a:pt x="4628575" y="317318"/>
                  <a:pt x="4637011" y="334188"/>
                </a:cubicBezTo>
                <a:cubicBezTo>
                  <a:pt x="4662316" y="367932"/>
                  <a:pt x="4712933" y="418545"/>
                  <a:pt x="4755110" y="477595"/>
                </a:cubicBezTo>
                <a:cubicBezTo>
                  <a:pt x="4797290" y="528209"/>
                  <a:pt x="4839469" y="587259"/>
                  <a:pt x="4873211" y="629438"/>
                </a:cubicBezTo>
                <a:cubicBezTo>
                  <a:pt x="4864775" y="621002"/>
                  <a:pt x="4873211" y="654745"/>
                  <a:pt x="4881646" y="654745"/>
                </a:cubicBezTo>
                <a:cubicBezTo>
                  <a:pt x="4873211" y="637873"/>
                  <a:pt x="4881647" y="637873"/>
                  <a:pt x="4890082" y="646309"/>
                </a:cubicBezTo>
                <a:cubicBezTo>
                  <a:pt x="4890083" y="663180"/>
                  <a:pt x="4923827" y="705359"/>
                  <a:pt x="4949133" y="739102"/>
                </a:cubicBezTo>
                <a:cubicBezTo>
                  <a:pt x="4974440" y="772843"/>
                  <a:pt x="4999747" y="798150"/>
                  <a:pt x="4991312" y="798150"/>
                </a:cubicBezTo>
                <a:cubicBezTo>
                  <a:pt x="5025055" y="831895"/>
                  <a:pt x="5041926" y="865638"/>
                  <a:pt x="5058797" y="899380"/>
                </a:cubicBezTo>
                <a:cubicBezTo>
                  <a:pt x="5084104" y="941557"/>
                  <a:pt x="5100976" y="983736"/>
                  <a:pt x="5143155" y="1034350"/>
                </a:cubicBezTo>
                <a:lnTo>
                  <a:pt x="5143154" y="1051222"/>
                </a:lnTo>
                <a:cubicBezTo>
                  <a:pt x="5176898" y="1059657"/>
                  <a:pt x="5202205" y="1169322"/>
                  <a:pt x="5227512" y="1203064"/>
                </a:cubicBezTo>
                <a:cubicBezTo>
                  <a:pt x="5235949" y="1211497"/>
                  <a:pt x="5235950" y="1203065"/>
                  <a:pt x="5244383" y="1219935"/>
                </a:cubicBezTo>
                <a:cubicBezTo>
                  <a:pt x="5261254" y="1245241"/>
                  <a:pt x="5261256" y="1270548"/>
                  <a:pt x="5278126" y="1295855"/>
                </a:cubicBezTo>
                <a:cubicBezTo>
                  <a:pt x="5286561" y="1312728"/>
                  <a:pt x="5295000" y="1321162"/>
                  <a:pt x="5311869" y="1338033"/>
                </a:cubicBezTo>
                <a:cubicBezTo>
                  <a:pt x="5337176" y="1388648"/>
                  <a:pt x="5354048" y="1464569"/>
                  <a:pt x="5379354" y="1523620"/>
                </a:cubicBezTo>
                <a:cubicBezTo>
                  <a:pt x="5413098" y="1591105"/>
                  <a:pt x="5446840" y="1692332"/>
                  <a:pt x="5480584" y="1768253"/>
                </a:cubicBezTo>
                <a:cubicBezTo>
                  <a:pt x="5489019" y="1793560"/>
                  <a:pt x="5505891" y="1818865"/>
                  <a:pt x="5514328" y="1835738"/>
                </a:cubicBezTo>
                <a:lnTo>
                  <a:pt x="5505890" y="1827301"/>
                </a:lnTo>
                <a:cubicBezTo>
                  <a:pt x="5514327" y="1861046"/>
                  <a:pt x="5531197" y="1894789"/>
                  <a:pt x="5539634" y="1920094"/>
                </a:cubicBezTo>
                <a:lnTo>
                  <a:pt x="5539634" y="1945401"/>
                </a:lnTo>
                <a:cubicBezTo>
                  <a:pt x="5564941" y="2029760"/>
                  <a:pt x="5598683" y="2139423"/>
                  <a:pt x="5623989" y="2215343"/>
                </a:cubicBezTo>
                <a:lnTo>
                  <a:pt x="5615554" y="2215342"/>
                </a:lnTo>
                <a:lnTo>
                  <a:pt x="5615555" y="2223779"/>
                </a:lnTo>
                <a:lnTo>
                  <a:pt x="5623988" y="2232216"/>
                </a:lnTo>
                <a:cubicBezTo>
                  <a:pt x="5632426" y="2257524"/>
                  <a:pt x="5640861" y="2350315"/>
                  <a:pt x="5649298" y="2325008"/>
                </a:cubicBezTo>
                <a:lnTo>
                  <a:pt x="5649298" y="2333444"/>
                </a:lnTo>
                <a:lnTo>
                  <a:pt x="5649298" y="2341878"/>
                </a:lnTo>
                <a:lnTo>
                  <a:pt x="5657733" y="2341879"/>
                </a:lnTo>
                <a:lnTo>
                  <a:pt x="5657733" y="2333443"/>
                </a:lnTo>
                <a:cubicBezTo>
                  <a:pt x="5674605" y="2325008"/>
                  <a:pt x="5666171" y="2358751"/>
                  <a:pt x="5666169" y="2367185"/>
                </a:cubicBezTo>
                <a:cubicBezTo>
                  <a:pt x="5674605" y="2350315"/>
                  <a:pt x="5691476" y="2400928"/>
                  <a:pt x="5683040" y="2367183"/>
                </a:cubicBezTo>
                <a:cubicBezTo>
                  <a:pt x="5674605" y="2367186"/>
                  <a:pt x="5674605" y="2341878"/>
                  <a:pt x="5674605" y="2341878"/>
                </a:cubicBezTo>
                <a:cubicBezTo>
                  <a:pt x="5683041" y="2358751"/>
                  <a:pt x="5683041" y="2350315"/>
                  <a:pt x="5683040" y="2341879"/>
                </a:cubicBezTo>
                <a:cubicBezTo>
                  <a:pt x="5666171" y="2333443"/>
                  <a:pt x="5666171" y="2299699"/>
                  <a:pt x="5649298" y="2274394"/>
                </a:cubicBezTo>
                <a:lnTo>
                  <a:pt x="5649298" y="2257524"/>
                </a:lnTo>
                <a:lnTo>
                  <a:pt x="5649298" y="2249087"/>
                </a:lnTo>
                <a:lnTo>
                  <a:pt x="5649297" y="2240649"/>
                </a:lnTo>
                <a:lnTo>
                  <a:pt x="5640860" y="2240651"/>
                </a:lnTo>
                <a:cubicBezTo>
                  <a:pt x="5640862" y="2232213"/>
                  <a:pt x="5640862" y="2232213"/>
                  <a:pt x="5640862" y="2223779"/>
                </a:cubicBezTo>
                <a:cubicBezTo>
                  <a:pt x="5649297" y="2215342"/>
                  <a:pt x="5649296" y="2232217"/>
                  <a:pt x="5657734" y="2232217"/>
                </a:cubicBezTo>
                <a:cubicBezTo>
                  <a:pt x="5657734" y="2215345"/>
                  <a:pt x="5649297" y="2215342"/>
                  <a:pt x="5649298" y="2206908"/>
                </a:cubicBezTo>
                <a:lnTo>
                  <a:pt x="5649298" y="2198470"/>
                </a:lnTo>
                <a:lnTo>
                  <a:pt x="5649297" y="2190035"/>
                </a:lnTo>
                <a:lnTo>
                  <a:pt x="5649298" y="2181601"/>
                </a:lnTo>
                <a:lnTo>
                  <a:pt x="5640859" y="2147859"/>
                </a:lnTo>
                <a:lnTo>
                  <a:pt x="5632426" y="2139423"/>
                </a:lnTo>
                <a:cubicBezTo>
                  <a:pt x="5615553" y="2088809"/>
                  <a:pt x="5615555" y="2105681"/>
                  <a:pt x="5607121" y="2055067"/>
                </a:cubicBezTo>
                <a:cubicBezTo>
                  <a:pt x="5607121" y="2046628"/>
                  <a:pt x="5607121" y="2046628"/>
                  <a:pt x="5607118" y="2038194"/>
                </a:cubicBezTo>
                <a:cubicBezTo>
                  <a:pt x="5598683" y="2029760"/>
                  <a:pt x="5598683" y="2029760"/>
                  <a:pt x="5598684" y="2038192"/>
                </a:cubicBezTo>
                <a:cubicBezTo>
                  <a:pt x="5598684" y="2012887"/>
                  <a:pt x="5590248" y="1970710"/>
                  <a:pt x="5573377" y="1962273"/>
                </a:cubicBezTo>
                <a:cubicBezTo>
                  <a:pt x="5581812" y="1979144"/>
                  <a:pt x="5573375" y="1979146"/>
                  <a:pt x="5564941" y="1962273"/>
                </a:cubicBezTo>
                <a:lnTo>
                  <a:pt x="5564941" y="1953837"/>
                </a:lnTo>
                <a:lnTo>
                  <a:pt x="5573376" y="1953838"/>
                </a:lnTo>
                <a:cubicBezTo>
                  <a:pt x="5573375" y="1951025"/>
                  <a:pt x="5573377" y="1948213"/>
                  <a:pt x="5573377" y="1945401"/>
                </a:cubicBezTo>
                <a:lnTo>
                  <a:pt x="5564941" y="1936967"/>
                </a:lnTo>
                <a:cubicBezTo>
                  <a:pt x="5564941" y="1886353"/>
                  <a:pt x="5505889" y="1759817"/>
                  <a:pt x="5489019" y="1700769"/>
                </a:cubicBezTo>
                <a:cubicBezTo>
                  <a:pt x="5480583" y="1667026"/>
                  <a:pt x="5489018" y="1658589"/>
                  <a:pt x="5472148" y="1633282"/>
                </a:cubicBezTo>
                <a:cubicBezTo>
                  <a:pt x="5472148" y="1616412"/>
                  <a:pt x="5455276" y="1607977"/>
                  <a:pt x="5446841" y="1591103"/>
                </a:cubicBezTo>
                <a:cubicBezTo>
                  <a:pt x="5438404" y="1557360"/>
                  <a:pt x="5438404" y="1532053"/>
                  <a:pt x="5413098" y="1523619"/>
                </a:cubicBezTo>
                <a:cubicBezTo>
                  <a:pt x="5362483" y="1363341"/>
                  <a:pt x="5269690" y="1186189"/>
                  <a:pt x="5176900" y="1034350"/>
                </a:cubicBezTo>
                <a:cubicBezTo>
                  <a:pt x="5185335" y="1025912"/>
                  <a:pt x="5185335" y="1025912"/>
                  <a:pt x="5185333" y="1017477"/>
                </a:cubicBezTo>
                <a:cubicBezTo>
                  <a:pt x="5185334" y="1020289"/>
                  <a:pt x="5185334" y="1023100"/>
                  <a:pt x="5185335" y="1025912"/>
                </a:cubicBezTo>
                <a:lnTo>
                  <a:pt x="5193769" y="1025914"/>
                </a:lnTo>
                <a:cubicBezTo>
                  <a:pt x="5193769" y="1025914"/>
                  <a:pt x="5193768" y="1017477"/>
                  <a:pt x="5185332" y="1009044"/>
                </a:cubicBezTo>
                <a:lnTo>
                  <a:pt x="5185332" y="983737"/>
                </a:lnTo>
                <a:cubicBezTo>
                  <a:pt x="5176898" y="992171"/>
                  <a:pt x="5168462" y="983736"/>
                  <a:pt x="5151590" y="958427"/>
                </a:cubicBezTo>
                <a:lnTo>
                  <a:pt x="5151589" y="949995"/>
                </a:lnTo>
                <a:cubicBezTo>
                  <a:pt x="5151589" y="949995"/>
                  <a:pt x="5143156" y="949995"/>
                  <a:pt x="5143155" y="941557"/>
                </a:cubicBezTo>
                <a:lnTo>
                  <a:pt x="5143155" y="933122"/>
                </a:lnTo>
                <a:lnTo>
                  <a:pt x="5134718" y="933123"/>
                </a:lnTo>
                <a:cubicBezTo>
                  <a:pt x="5134719" y="924686"/>
                  <a:pt x="5134719" y="924686"/>
                  <a:pt x="5126283" y="916250"/>
                </a:cubicBezTo>
                <a:cubicBezTo>
                  <a:pt x="5134721" y="899379"/>
                  <a:pt x="5100976" y="874073"/>
                  <a:pt x="5109414" y="874074"/>
                </a:cubicBezTo>
                <a:lnTo>
                  <a:pt x="5117847" y="874073"/>
                </a:lnTo>
                <a:lnTo>
                  <a:pt x="5126285" y="882507"/>
                </a:lnTo>
                <a:cubicBezTo>
                  <a:pt x="5126283" y="874073"/>
                  <a:pt x="5117847" y="874073"/>
                  <a:pt x="5117848" y="865636"/>
                </a:cubicBezTo>
                <a:lnTo>
                  <a:pt x="5109412" y="857200"/>
                </a:lnTo>
                <a:cubicBezTo>
                  <a:pt x="5100976" y="840329"/>
                  <a:pt x="5092540" y="823459"/>
                  <a:pt x="5084104" y="823460"/>
                </a:cubicBezTo>
                <a:lnTo>
                  <a:pt x="5084105" y="815023"/>
                </a:lnTo>
                <a:cubicBezTo>
                  <a:pt x="5084105" y="815023"/>
                  <a:pt x="5084105" y="806586"/>
                  <a:pt x="5075670" y="798150"/>
                </a:cubicBezTo>
                <a:lnTo>
                  <a:pt x="5067233" y="798150"/>
                </a:lnTo>
                <a:lnTo>
                  <a:pt x="5067232" y="806587"/>
                </a:lnTo>
                <a:cubicBezTo>
                  <a:pt x="5067233" y="798150"/>
                  <a:pt x="5067233" y="789717"/>
                  <a:pt x="5058798" y="781279"/>
                </a:cubicBezTo>
                <a:cubicBezTo>
                  <a:pt x="5058797" y="789717"/>
                  <a:pt x="5050364" y="789716"/>
                  <a:pt x="5041925" y="781279"/>
                </a:cubicBezTo>
                <a:cubicBezTo>
                  <a:pt x="5050361" y="781278"/>
                  <a:pt x="5041928" y="772846"/>
                  <a:pt x="5041926" y="764409"/>
                </a:cubicBezTo>
                <a:lnTo>
                  <a:pt x="5033489" y="755973"/>
                </a:lnTo>
                <a:lnTo>
                  <a:pt x="5033489" y="747536"/>
                </a:lnTo>
                <a:lnTo>
                  <a:pt x="5025055" y="747536"/>
                </a:lnTo>
                <a:lnTo>
                  <a:pt x="5025055" y="755973"/>
                </a:lnTo>
                <a:cubicBezTo>
                  <a:pt x="4999747" y="713795"/>
                  <a:pt x="4974442" y="671616"/>
                  <a:pt x="4957570" y="663182"/>
                </a:cubicBezTo>
                <a:cubicBezTo>
                  <a:pt x="4949133" y="654745"/>
                  <a:pt x="4949133" y="654745"/>
                  <a:pt x="4949133" y="646309"/>
                </a:cubicBezTo>
                <a:cubicBezTo>
                  <a:pt x="4940697" y="637873"/>
                  <a:pt x="4940697" y="637873"/>
                  <a:pt x="4932264" y="637873"/>
                </a:cubicBezTo>
                <a:cubicBezTo>
                  <a:pt x="4932263" y="640081"/>
                  <a:pt x="4932263" y="642288"/>
                  <a:pt x="4932262" y="644497"/>
                </a:cubicBezTo>
                <a:lnTo>
                  <a:pt x="4910645" y="618234"/>
                </a:lnTo>
                <a:cubicBezTo>
                  <a:pt x="4886921" y="587787"/>
                  <a:pt x="4877430" y="570388"/>
                  <a:pt x="4839468" y="519774"/>
                </a:cubicBezTo>
                <a:cubicBezTo>
                  <a:pt x="4814159" y="502903"/>
                  <a:pt x="4805728" y="494466"/>
                  <a:pt x="4797289" y="494466"/>
                </a:cubicBezTo>
                <a:lnTo>
                  <a:pt x="4797289" y="469162"/>
                </a:lnTo>
                <a:cubicBezTo>
                  <a:pt x="4780419" y="469159"/>
                  <a:pt x="4780419" y="443852"/>
                  <a:pt x="4755109" y="418545"/>
                </a:cubicBezTo>
                <a:cubicBezTo>
                  <a:pt x="4729804" y="393238"/>
                  <a:pt x="4746678" y="435418"/>
                  <a:pt x="4721368" y="401675"/>
                </a:cubicBezTo>
                <a:cubicBezTo>
                  <a:pt x="4746676" y="418545"/>
                  <a:pt x="4721369" y="384804"/>
                  <a:pt x="4696060" y="359495"/>
                </a:cubicBezTo>
                <a:lnTo>
                  <a:pt x="4704496" y="359495"/>
                </a:lnTo>
                <a:cubicBezTo>
                  <a:pt x="4712932" y="367932"/>
                  <a:pt x="4721370" y="376368"/>
                  <a:pt x="4721369" y="367932"/>
                </a:cubicBezTo>
                <a:cubicBezTo>
                  <a:pt x="4721369" y="367932"/>
                  <a:pt x="4721369" y="359495"/>
                  <a:pt x="4712933" y="351061"/>
                </a:cubicBezTo>
                <a:lnTo>
                  <a:pt x="4704497" y="342625"/>
                </a:lnTo>
                <a:cubicBezTo>
                  <a:pt x="4712932" y="342625"/>
                  <a:pt x="4721369" y="367932"/>
                  <a:pt x="4729804" y="359495"/>
                </a:cubicBezTo>
                <a:cubicBezTo>
                  <a:pt x="4712932" y="342625"/>
                  <a:pt x="4704497" y="325754"/>
                  <a:pt x="4696060" y="325754"/>
                </a:cubicBezTo>
                <a:cubicBezTo>
                  <a:pt x="4687627" y="325755"/>
                  <a:pt x="4687627" y="325755"/>
                  <a:pt x="4687626" y="317318"/>
                </a:cubicBezTo>
                <a:cubicBezTo>
                  <a:pt x="4679192" y="308881"/>
                  <a:pt x="4670753" y="300448"/>
                  <a:pt x="4662317" y="300447"/>
                </a:cubicBezTo>
                <a:cubicBezTo>
                  <a:pt x="4662317" y="300447"/>
                  <a:pt x="4662317" y="308882"/>
                  <a:pt x="4670754" y="317320"/>
                </a:cubicBezTo>
                <a:lnTo>
                  <a:pt x="4670753" y="325755"/>
                </a:lnTo>
                <a:cubicBezTo>
                  <a:pt x="4653882" y="317319"/>
                  <a:pt x="4653882" y="334188"/>
                  <a:pt x="4645447" y="300448"/>
                </a:cubicBezTo>
                <a:cubicBezTo>
                  <a:pt x="4637010" y="308882"/>
                  <a:pt x="4653883" y="325754"/>
                  <a:pt x="4653882" y="334188"/>
                </a:cubicBezTo>
                <a:cubicBezTo>
                  <a:pt x="4628576" y="300447"/>
                  <a:pt x="4637009" y="292011"/>
                  <a:pt x="4620140" y="275141"/>
                </a:cubicBezTo>
                <a:cubicBezTo>
                  <a:pt x="4628578" y="275140"/>
                  <a:pt x="4628578" y="283575"/>
                  <a:pt x="4628578" y="283575"/>
                </a:cubicBezTo>
                <a:cubicBezTo>
                  <a:pt x="4637009" y="292011"/>
                  <a:pt x="4637009" y="292011"/>
                  <a:pt x="4645446" y="283575"/>
                </a:cubicBezTo>
                <a:lnTo>
                  <a:pt x="4628576" y="266706"/>
                </a:lnTo>
                <a:cubicBezTo>
                  <a:pt x="4645447" y="275142"/>
                  <a:pt x="4645447" y="266704"/>
                  <a:pt x="4628576" y="258268"/>
                </a:cubicBezTo>
                <a:cubicBezTo>
                  <a:pt x="4628577" y="255456"/>
                  <a:pt x="4628577" y="252643"/>
                  <a:pt x="4628578" y="249831"/>
                </a:cubicBezTo>
                <a:cubicBezTo>
                  <a:pt x="4637010" y="258268"/>
                  <a:pt x="4637010" y="249831"/>
                  <a:pt x="4637010" y="249831"/>
                </a:cubicBezTo>
                <a:cubicBezTo>
                  <a:pt x="4628575" y="241395"/>
                  <a:pt x="4628575" y="241395"/>
                  <a:pt x="4620140" y="241397"/>
                </a:cubicBezTo>
                <a:lnTo>
                  <a:pt x="4611704" y="232961"/>
                </a:lnTo>
                <a:lnTo>
                  <a:pt x="4594835" y="199218"/>
                </a:lnTo>
                <a:lnTo>
                  <a:pt x="4603267" y="207654"/>
                </a:lnTo>
                <a:cubicBezTo>
                  <a:pt x="4611703" y="216090"/>
                  <a:pt x="4620140" y="216090"/>
                  <a:pt x="4620140" y="216090"/>
                </a:cubicBezTo>
                <a:cubicBezTo>
                  <a:pt x="4620139" y="207656"/>
                  <a:pt x="4611704" y="199218"/>
                  <a:pt x="4603267" y="190783"/>
                </a:cubicBezTo>
                <a:lnTo>
                  <a:pt x="4594832" y="182347"/>
                </a:lnTo>
                <a:lnTo>
                  <a:pt x="4586397" y="173911"/>
                </a:lnTo>
                <a:cubicBezTo>
                  <a:pt x="4577961" y="165475"/>
                  <a:pt x="4569526" y="165475"/>
                  <a:pt x="4569526" y="173913"/>
                </a:cubicBezTo>
                <a:cubicBezTo>
                  <a:pt x="4569526" y="173913"/>
                  <a:pt x="4569525" y="182347"/>
                  <a:pt x="4577960" y="190784"/>
                </a:cubicBezTo>
                <a:lnTo>
                  <a:pt x="4586396" y="190783"/>
                </a:lnTo>
                <a:lnTo>
                  <a:pt x="4594835" y="199218"/>
                </a:lnTo>
                <a:cubicBezTo>
                  <a:pt x="4552654" y="182347"/>
                  <a:pt x="4586399" y="207656"/>
                  <a:pt x="4603267" y="232961"/>
                </a:cubicBezTo>
                <a:lnTo>
                  <a:pt x="4594833" y="224525"/>
                </a:lnTo>
                <a:cubicBezTo>
                  <a:pt x="4594833" y="227338"/>
                  <a:pt x="4594833" y="230149"/>
                  <a:pt x="4594835" y="232961"/>
                </a:cubicBezTo>
                <a:cubicBezTo>
                  <a:pt x="4594833" y="235772"/>
                  <a:pt x="4594834" y="238584"/>
                  <a:pt x="4594833" y="241395"/>
                </a:cubicBezTo>
                <a:lnTo>
                  <a:pt x="4603266" y="241396"/>
                </a:lnTo>
                <a:lnTo>
                  <a:pt x="4611704" y="249833"/>
                </a:lnTo>
                <a:lnTo>
                  <a:pt x="4603267" y="249831"/>
                </a:lnTo>
                <a:lnTo>
                  <a:pt x="4611704" y="258268"/>
                </a:lnTo>
                <a:lnTo>
                  <a:pt x="4611703" y="266704"/>
                </a:lnTo>
                <a:cubicBezTo>
                  <a:pt x="4586397" y="258268"/>
                  <a:pt x="4577960" y="241397"/>
                  <a:pt x="4552654" y="207654"/>
                </a:cubicBezTo>
                <a:lnTo>
                  <a:pt x="4561090" y="207654"/>
                </a:lnTo>
                <a:lnTo>
                  <a:pt x="4569525" y="207654"/>
                </a:lnTo>
                <a:lnTo>
                  <a:pt x="4561090" y="199218"/>
                </a:lnTo>
                <a:lnTo>
                  <a:pt x="4552654" y="199219"/>
                </a:lnTo>
                <a:lnTo>
                  <a:pt x="4544217" y="190783"/>
                </a:lnTo>
                <a:cubicBezTo>
                  <a:pt x="4535785" y="182348"/>
                  <a:pt x="4544217" y="173913"/>
                  <a:pt x="4527347" y="157040"/>
                </a:cubicBezTo>
                <a:lnTo>
                  <a:pt x="4527346" y="148604"/>
                </a:lnTo>
                <a:cubicBezTo>
                  <a:pt x="4518911" y="148604"/>
                  <a:pt x="4518910" y="140168"/>
                  <a:pt x="4518910" y="140168"/>
                </a:cubicBezTo>
                <a:lnTo>
                  <a:pt x="4510474" y="140168"/>
                </a:lnTo>
                <a:lnTo>
                  <a:pt x="4510474" y="148604"/>
                </a:lnTo>
                <a:cubicBezTo>
                  <a:pt x="4493604" y="131734"/>
                  <a:pt x="4493604" y="106427"/>
                  <a:pt x="4476732" y="106427"/>
                </a:cubicBezTo>
                <a:cubicBezTo>
                  <a:pt x="4476732" y="106427"/>
                  <a:pt x="4468297" y="106427"/>
                  <a:pt x="4468297" y="97990"/>
                </a:cubicBezTo>
                <a:lnTo>
                  <a:pt x="4459861" y="97990"/>
                </a:lnTo>
                <a:lnTo>
                  <a:pt x="4459861" y="106428"/>
                </a:lnTo>
                <a:cubicBezTo>
                  <a:pt x="4426117" y="47377"/>
                  <a:pt x="4442992" y="89554"/>
                  <a:pt x="4426117" y="89554"/>
                </a:cubicBezTo>
                <a:cubicBezTo>
                  <a:pt x="4421899" y="72683"/>
                  <a:pt x="4407137" y="51593"/>
                  <a:pt x="4388156" y="29450"/>
                </a:cubicBezTo>
                <a:lnTo>
                  <a:pt x="4360109" y="0"/>
                </a:lnTo>
                <a:lnTo>
                  <a:pt x="4638592" y="0"/>
                </a:lnTo>
                <a:lnTo>
                  <a:pt x="4699158" y="62995"/>
                </a:lnTo>
                <a:cubicBezTo>
                  <a:pt x="4971672" y="360550"/>
                  <a:pt x="5209586" y="692705"/>
                  <a:pt x="5404662" y="1051221"/>
                </a:cubicBezTo>
                <a:cubicBezTo>
                  <a:pt x="5699912" y="1626956"/>
                  <a:pt x="5885366" y="2260817"/>
                  <a:pt x="5938418" y="2935851"/>
                </a:cubicBezTo>
                <a:lnTo>
                  <a:pt x="5947253" y="3112842"/>
                </a:lnTo>
                <a:lnTo>
                  <a:pt x="5951125" y="3133338"/>
                </a:lnTo>
                <a:cubicBezTo>
                  <a:pt x="5947799" y="3130267"/>
                  <a:pt x="5947799" y="3130267"/>
                  <a:pt x="5950868" y="3126941"/>
                </a:cubicBezTo>
                <a:cubicBezTo>
                  <a:pt x="5950611" y="3120546"/>
                  <a:pt x="5953680" y="3117220"/>
                  <a:pt x="5953938" y="3123616"/>
                </a:cubicBezTo>
                <a:cubicBezTo>
                  <a:pt x="5953938" y="3123616"/>
                  <a:pt x="5957523" y="3133084"/>
                  <a:pt x="5954453" y="3136408"/>
                </a:cubicBezTo>
                <a:cubicBezTo>
                  <a:pt x="5954453" y="3136408"/>
                  <a:pt x="5957779" y="3139480"/>
                  <a:pt x="5957779" y="3139480"/>
                </a:cubicBezTo>
                <a:cubicBezTo>
                  <a:pt x="5957779" y="3139480"/>
                  <a:pt x="5957779" y="3139480"/>
                  <a:pt x="5954710" y="3142804"/>
                </a:cubicBezTo>
                <a:cubicBezTo>
                  <a:pt x="5966236" y="3190395"/>
                  <a:pt x="5971363" y="3238241"/>
                  <a:pt x="5960116" y="3277128"/>
                </a:cubicBezTo>
                <a:cubicBezTo>
                  <a:pt x="5977265" y="3305275"/>
                  <a:pt x="5967303" y="3376144"/>
                  <a:pt x="5972174" y="3417593"/>
                </a:cubicBezTo>
                <a:cubicBezTo>
                  <a:pt x="5969620" y="3433712"/>
                  <a:pt x="5966293" y="3430640"/>
                  <a:pt x="5962709" y="3421173"/>
                </a:cubicBezTo>
                <a:cubicBezTo>
                  <a:pt x="5966808" y="3443433"/>
                  <a:pt x="5961440" y="3469273"/>
                  <a:pt x="5968094" y="3475415"/>
                </a:cubicBezTo>
                <a:cubicBezTo>
                  <a:pt x="5966312" y="3510722"/>
                  <a:pt x="5964014" y="3533237"/>
                  <a:pt x="5964787" y="3552426"/>
                </a:cubicBezTo>
                <a:cubicBezTo>
                  <a:pt x="5962490" y="3574940"/>
                  <a:pt x="5959935" y="3591059"/>
                  <a:pt x="5951498" y="3620225"/>
                </a:cubicBezTo>
                <a:cubicBezTo>
                  <a:pt x="5945102" y="3620480"/>
                  <a:pt x="5947914" y="3610758"/>
                  <a:pt x="5941518" y="3611013"/>
                </a:cubicBezTo>
                <a:cubicBezTo>
                  <a:pt x="5936923" y="3656042"/>
                  <a:pt x="5938210" y="3688023"/>
                  <a:pt x="5933358" y="3726657"/>
                </a:cubicBezTo>
                <a:lnTo>
                  <a:pt x="5932401" y="3750159"/>
                </a:lnTo>
                <a:lnTo>
                  <a:pt x="5936112" y="3742197"/>
                </a:lnTo>
                <a:lnTo>
                  <a:pt x="5931041" y="3783572"/>
                </a:lnTo>
                <a:lnTo>
                  <a:pt x="5930942" y="3786013"/>
                </a:lnTo>
                <a:lnTo>
                  <a:pt x="5930199" y="3790443"/>
                </a:lnTo>
                <a:lnTo>
                  <a:pt x="5909750" y="3957308"/>
                </a:lnTo>
                <a:cubicBezTo>
                  <a:pt x="5900259" y="4029011"/>
                  <a:pt x="5889716" y="4100713"/>
                  <a:pt x="5877062" y="4172416"/>
                </a:cubicBezTo>
                <a:cubicBezTo>
                  <a:pt x="5877062" y="4189290"/>
                  <a:pt x="5877061" y="4206160"/>
                  <a:pt x="5868625" y="4214595"/>
                </a:cubicBezTo>
                <a:cubicBezTo>
                  <a:pt x="5811685" y="4534097"/>
                  <a:pt x="5724197" y="4842625"/>
                  <a:pt x="5609277" y="5137233"/>
                </a:cubicBezTo>
                <a:lnTo>
                  <a:pt x="5491924" y="5411666"/>
                </a:lnTo>
                <a:lnTo>
                  <a:pt x="5491547" y="5414872"/>
                </a:lnTo>
                <a:cubicBezTo>
                  <a:pt x="5490882" y="5418118"/>
                  <a:pt x="5489618" y="5421648"/>
                  <a:pt x="5487221" y="5422780"/>
                </a:cubicBezTo>
                <a:cubicBezTo>
                  <a:pt x="5487221" y="5422780"/>
                  <a:pt x="5489486" y="5427576"/>
                  <a:pt x="5489486" y="5427576"/>
                </a:cubicBezTo>
                <a:cubicBezTo>
                  <a:pt x="5489486" y="5427576"/>
                  <a:pt x="5489486" y="5427576"/>
                  <a:pt x="5484693" y="5429840"/>
                </a:cubicBezTo>
                <a:cubicBezTo>
                  <a:pt x="5476322" y="5486587"/>
                  <a:pt x="5460891" y="5540803"/>
                  <a:pt x="5431604" y="5578103"/>
                </a:cubicBezTo>
                <a:cubicBezTo>
                  <a:pt x="5437875" y="5616199"/>
                  <a:pt x="5395949" y="5688799"/>
                  <a:pt x="5383045" y="5735954"/>
                </a:cubicBezTo>
                <a:cubicBezTo>
                  <a:pt x="5373196" y="5752339"/>
                  <a:pt x="5370931" y="5747543"/>
                  <a:pt x="5371193" y="5735689"/>
                </a:cubicBezTo>
                <a:cubicBezTo>
                  <a:pt x="5365875" y="5761664"/>
                  <a:pt x="5348704" y="5787374"/>
                  <a:pt x="5353234" y="5796964"/>
                </a:cubicBezTo>
                <a:cubicBezTo>
                  <a:pt x="5335800" y="5834529"/>
                  <a:pt x="5323423" y="5857974"/>
                  <a:pt x="5315838" y="5879154"/>
                </a:cubicBezTo>
                <a:cubicBezTo>
                  <a:pt x="5303461" y="5902599"/>
                  <a:pt x="5293610" y="5918984"/>
                  <a:pt x="5271646" y="5946958"/>
                </a:cubicBezTo>
                <a:cubicBezTo>
                  <a:pt x="5264588" y="5944427"/>
                  <a:pt x="5271909" y="5935102"/>
                  <a:pt x="5264849" y="5932571"/>
                </a:cubicBezTo>
                <a:cubicBezTo>
                  <a:pt x="5240094" y="5979461"/>
                  <a:pt x="5227454" y="6014761"/>
                  <a:pt x="5205226" y="6054591"/>
                </a:cubicBezTo>
                <a:cubicBezTo>
                  <a:pt x="5190059" y="6096952"/>
                  <a:pt x="5167831" y="6136781"/>
                  <a:pt x="5133488" y="6188200"/>
                </a:cubicBezTo>
                <a:cubicBezTo>
                  <a:pt x="5148394" y="6157694"/>
                  <a:pt x="5131486" y="6171548"/>
                  <a:pt x="5117105" y="6178342"/>
                </a:cubicBezTo>
                <a:cubicBezTo>
                  <a:pt x="5112311" y="6180607"/>
                  <a:pt x="5109783" y="6187667"/>
                  <a:pt x="5104989" y="6189932"/>
                </a:cubicBezTo>
                <a:cubicBezTo>
                  <a:pt x="5104989" y="6189932"/>
                  <a:pt x="5102724" y="6185136"/>
                  <a:pt x="5105252" y="6178076"/>
                </a:cubicBezTo>
                <a:cubicBezTo>
                  <a:pt x="5105252" y="6178076"/>
                  <a:pt x="5105252" y="6178076"/>
                  <a:pt x="5107780" y="6171017"/>
                </a:cubicBezTo>
                <a:cubicBezTo>
                  <a:pt x="5102724" y="6185136"/>
                  <a:pt x="5095927" y="6170750"/>
                  <a:pt x="5110570" y="6152101"/>
                </a:cubicBezTo>
                <a:cubicBezTo>
                  <a:pt x="5110570" y="6152101"/>
                  <a:pt x="5110570" y="6152101"/>
                  <a:pt x="5117630" y="6154631"/>
                </a:cubicBezTo>
                <a:cubicBezTo>
                  <a:pt x="5122423" y="6152366"/>
                  <a:pt x="5124951" y="6145306"/>
                  <a:pt x="5124951" y="6145306"/>
                </a:cubicBezTo>
                <a:cubicBezTo>
                  <a:pt x="5132010" y="6147837"/>
                  <a:pt x="5127217" y="6150102"/>
                  <a:pt x="5124689" y="6157162"/>
                </a:cubicBezTo>
                <a:cubicBezTo>
                  <a:pt x="5124689" y="6157162"/>
                  <a:pt x="5124689" y="6157162"/>
                  <a:pt x="5122160" y="6164222"/>
                </a:cubicBezTo>
                <a:cubicBezTo>
                  <a:pt x="5141597" y="6143308"/>
                  <a:pt x="5166353" y="6096419"/>
                  <a:pt x="5161821" y="6086827"/>
                </a:cubicBezTo>
                <a:cubicBezTo>
                  <a:pt x="5186577" y="6039938"/>
                  <a:pt x="5220658" y="6000375"/>
                  <a:pt x="5223710" y="5969604"/>
                </a:cubicBezTo>
                <a:cubicBezTo>
                  <a:pt x="5238616" y="5939099"/>
                  <a:pt x="5240620" y="5955750"/>
                  <a:pt x="5255262" y="5937100"/>
                </a:cubicBezTo>
                <a:cubicBezTo>
                  <a:pt x="5270168" y="5906595"/>
                  <a:pt x="5258316" y="5906330"/>
                  <a:pt x="5265899" y="5885149"/>
                </a:cubicBezTo>
                <a:cubicBezTo>
                  <a:pt x="5292658" y="5854910"/>
                  <a:pt x="5302771" y="5826670"/>
                  <a:pt x="5310355" y="5805490"/>
                </a:cubicBezTo>
                <a:cubicBezTo>
                  <a:pt x="5317939" y="5784310"/>
                  <a:pt x="5323258" y="5758334"/>
                  <a:pt x="5342957" y="5725565"/>
                </a:cubicBezTo>
                <a:cubicBezTo>
                  <a:pt x="5352544" y="5721035"/>
                  <a:pt x="5359865" y="5711711"/>
                  <a:pt x="5359603" y="5723566"/>
                </a:cubicBezTo>
                <a:cubicBezTo>
                  <a:pt x="5380698" y="5681339"/>
                  <a:pt x="5393970" y="5644274"/>
                  <a:pt x="5405162" y="5607458"/>
                </a:cubicBezTo>
                <a:lnTo>
                  <a:pt x="5419834" y="5556614"/>
                </a:lnTo>
                <a:lnTo>
                  <a:pt x="5343783" y="5707015"/>
                </a:lnTo>
                <a:cubicBezTo>
                  <a:pt x="5137377" y="6084780"/>
                  <a:pt x="4883032" y="6432513"/>
                  <a:pt x="4588841" y="6742552"/>
                </a:cubicBezTo>
                <a:lnTo>
                  <a:pt x="4469515" y="6858000"/>
                </a:lnTo>
                <a:lnTo>
                  <a:pt x="4102414" y="6858000"/>
                </a:lnTo>
                <a:lnTo>
                  <a:pt x="4156175" y="6787476"/>
                </a:lnTo>
                <a:cubicBezTo>
                  <a:pt x="4215224" y="6694684"/>
                  <a:pt x="4274274" y="6610327"/>
                  <a:pt x="4333324" y="6525971"/>
                </a:cubicBezTo>
                <a:cubicBezTo>
                  <a:pt x="4350199" y="6525971"/>
                  <a:pt x="4350197" y="6534407"/>
                  <a:pt x="4350197" y="6551277"/>
                </a:cubicBezTo>
                <a:cubicBezTo>
                  <a:pt x="4392373" y="6475355"/>
                  <a:pt x="4426118" y="6424743"/>
                  <a:pt x="4451424" y="6365693"/>
                </a:cubicBezTo>
                <a:cubicBezTo>
                  <a:pt x="4476730" y="6321404"/>
                  <a:pt x="4497293" y="6277118"/>
                  <a:pt x="4527346" y="6225714"/>
                </a:cubicBezTo>
                <a:lnTo>
                  <a:pt x="4556321" y="6179312"/>
                </a:lnTo>
                <a:lnTo>
                  <a:pt x="4561089" y="6180105"/>
                </a:lnTo>
                <a:cubicBezTo>
                  <a:pt x="4561089" y="6180105"/>
                  <a:pt x="4569528" y="6180107"/>
                  <a:pt x="4577961" y="6171673"/>
                </a:cubicBezTo>
                <a:lnTo>
                  <a:pt x="4586396" y="6171671"/>
                </a:lnTo>
                <a:cubicBezTo>
                  <a:pt x="4594833" y="6154801"/>
                  <a:pt x="4611704" y="6137929"/>
                  <a:pt x="4603267" y="6129493"/>
                </a:cubicBezTo>
                <a:cubicBezTo>
                  <a:pt x="4611704" y="6129493"/>
                  <a:pt x="4620140" y="6121059"/>
                  <a:pt x="4620139" y="6112623"/>
                </a:cubicBezTo>
                <a:lnTo>
                  <a:pt x="4620140" y="6104185"/>
                </a:lnTo>
                <a:lnTo>
                  <a:pt x="4611704" y="6104186"/>
                </a:lnTo>
                <a:cubicBezTo>
                  <a:pt x="4628575" y="6083098"/>
                  <a:pt x="4637011" y="6066227"/>
                  <a:pt x="4645446" y="6049356"/>
                </a:cubicBezTo>
                <a:lnTo>
                  <a:pt x="4658579" y="6024607"/>
                </a:lnTo>
                <a:lnTo>
                  <a:pt x="4657191" y="6022823"/>
                </a:lnTo>
                <a:cubicBezTo>
                  <a:pt x="4653015" y="6023181"/>
                  <a:pt x="4645022" y="6028074"/>
                  <a:pt x="4637720" y="6031225"/>
                </a:cubicBezTo>
                <a:cubicBezTo>
                  <a:pt x="4632853" y="6033324"/>
                  <a:pt x="4630086" y="6040295"/>
                  <a:pt x="4625218" y="6042395"/>
                </a:cubicBezTo>
                <a:lnTo>
                  <a:pt x="4625358" y="6039920"/>
                </a:lnTo>
                <a:lnTo>
                  <a:pt x="4603267" y="6062007"/>
                </a:lnTo>
                <a:cubicBezTo>
                  <a:pt x="4611704" y="6053573"/>
                  <a:pt x="4620140" y="6045137"/>
                  <a:pt x="4620139" y="6036700"/>
                </a:cubicBezTo>
                <a:cubicBezTo>
                  <a:pt x="4586397" y="6078878"/>
                  <a:pt x="4544217" y="6129493"/>
                  <a:pt x="4502039" y="6188543"/>
                </a:cubicBezTo>
                <a:cubicBezTo>
                  <a:pt x="4459860" y="6247593"/>
                  <a:pt x="4417681" y="6306643"/>
                  <a:pt x="4383940" y="6357257"/>
                </a:cubicBezTo>
                <a:cubicBezTo>
                  <a:pt x="4383939" y="6348819"/>
                  <a:pt x="4375504" y="6348821"/>
                  <a:pt x="4367067" y="6357256"/>
                </a:cubicBezTo>
                <a:cubicBezTo>
                  <a:pt x="4324889" y="6407871"/>
                  <a:pt x="4291146" y="6450050"/>
                  <a:pt x="4240530" y="6492227"/>
                </a:cubicBezTo>
                <a:cubicBezTo>
                  <a:pt x="4248967" y="6509098"/>
                  <a:pt x="4206790" y="6525971"/>
                  <a:pt x="4189918" y="6542842"/>
                </a:cubicBezTo>
                <a:cubicBezTo>
                  <a:pt x="4181480" y="6551277"/>
                  <a:pt x="4189918" y="6559714"/>
                  <a:pt x="4173045" y="6568148"/>
                </a:cubicBezTo>
                <a:cubicBezTo>
                  <a:pt x="4173044" y="6576584"/>
                  <a:pt x="4147738" y="6585021"/>
                  <a:pt x="4130868" y="6601891"/>
                </a:cubicBezTo>
                <a:cubicBezTo>
                  <a:pt x="4105561" y="6627198"/>
                  <a:pt x="4080254" y="6660939"/>
                  <a:pt x="4054944" y="6686246"/>
                </a:cubicBezTo>
                <a:cubicBezTo>
                  <a:pt x="4021201" y="6719991"/>
                  <a:pt x="4021201" y="6728426"/>
                  <a:pt x="3979024" y="6762169"/>
                </a:cubicBezTo>
                <a:cubicBezTo>
                  <a:pt x="3960044" y="6783258"/>
                  <a:pt x="3938427" y="6803820"/>
                  <a:pt x="3916151" y="6823459"/>
                </a:cubicBezTo>
                <a:lnTo>
                  <a:pt x="3874750" y="6858000"/>
                </a:lnTo>
                <a:lnTo>
                  <a:pt x="3809992" y="6858000"/>
                </a:lnTo>
                <a:lnTo>
                  <a:pt x="3835617" y="6838089"/>
                </a:lnTo>
                <a:cubicBezTo>
                  <a:pt x="3945281" y="6753734"/>
                  <a:pt x="4046511" y="6660941"/>
                  <a:pt x="4139304" y="6576584"/>
                </a:cubicBezTo>
                <a:cubicBezTo>
                  <a:pt x="4113995" y="6576584"/>
                  <a:pt x="4080253" y="6635634"/>
                  <a:pt x="4046510" y="6652505"/>
                </a:cubicBezTo>
                <a:cubicBezTo>
                  <a:pt x="4046511" y="6660941"/>
                  <a:pt x="4029637" y="6660942"/>
                  <a:pt x="4021202" y="6660941"/>
                </a:cubicBezTo>
                <a:cubicBezTo>
                  <a:pt x="3962152" y="6711555"/>
                  <a:pt x="3886231" y="6779041"/>
                  <a:pt x="3810311" y="6829655"/>
                </a:cubicBezTo>
                <a:lnTo>
                  <a:pt x="3774445" y="6858000"/>
                </a:lnTo>
                <a:lnTo>
                  <a:pt x="3720522" y="6858000"/>
                </a:lnTo>
                <a:lnTo>
                  <a:pt x="3734388" y="6846525"/>
                </a:lnTo>
                <a:cubicBezTo>
                  <a:pt x="3759695" y="6829655"/>
                  <a:pt x="3785001" y="6821219"/>
                  <a:pt x="3768132" y="6821217"/>
                </a:cubicBezTo>
                <a:cubicBezTo>
                  <a:pt x="3793438" y="6795912"/>
                  <a:pt x="3827182" y="6770605"/>
                  <a:pt x="3869358" y="6745298"/>
                </a:cubicBezTo>
                <a:cubicBezTo>
                  <a:pt x="3877794" y="6736862"/>
                  <a:pt x="3894670" y="6719991"/>
                  <a:pt x="3911538" y="6711555"/>
                </a:cubicBezTo>
                <a:lnTo>
                  <a:pt x="3919975" y="6711555"/>
                </a:lnTo>
                <a:lnTo>
                  <a:pt x="3928411" y="6703118"/>
                </a:lnTo>
                <a:lnTo>
                  <a:pt x="3928411" y="6694684"/>
                </a:lnTo>
                <a:lnTo>
                  <a:pt x="3936845" y="6694684"/>
                </a:lnTo>
                <a:cubicBezTo>
                  <a:pt x="3995895" y="6644071"/>
                  <a:pt x="4054944" y="6593455"/>
                  <a:pt x="4097124" y="6551277"/>
                </a:cubicBezTo>
                <a:cubicBezTo>
                  <a:pt x="4105561" y="6551277"/>
                  <a:pt x="4113995" y="6551277"/>
                  <a:pt x="4113995" y="6542841"/>
                </a:cubicBezTo>
                <a:lnTo>
                  <a:pt x="4122431" y="6542841"/>
                </a:lnTo>
                <a:cubicBezTo>
                  <a:pt x="4122431" y="6542841"/>
                  <a:pt x="4130867" y="6542841"/>
                  <a:pt x="4130869" y="6534407"/>
                </a:cubicBezTo>
                <a:cubicBezTo>
                  <a:pt x="4130868" y="6531595"/>
                  <a:pt x="4130867" y="6528783"/>
                  <a:pt x="4130868" y="6525971"/>
                </a:cubicBezTo>
                <a:cubicBezTo>
                  <a:pt x="4156175" y="6500664"/>
                  <a:pt x="4215225" y="6450050"/>
                  <a:pt x="4189919" y="6458484"/>
                </a:cubicBezTo>
                <a:lnTo>
                  <a:pt x="4198354" y="6450050"/>
                </a:lnTo>
                <a:cubicBezTo>
                  <a:pt x="4206788" y="6450048"/>
                  <a:pt x="4206790" y="6433178"/>
                  <a:pt x="4206790" y="6433178"/>
                </a:cubicBezTo>
                <a:lnTo>
                  <a:pt x="4190270" y="6433178"/>
                </a:lnTo>
                <a:lnTo>
                  <a:pt x="4207843" y="6416307"/>
                </a:lnTo>
                <a:lnTo>
                  <a:pt x="4215199" y="6391088"/>
                </a:lnTo>
                <a:cubicBezTo>
                  <a:pt x="4215259" y="6391032"/>
                  <a:pt x="4215318" y="6390975"/>
                  <a:pt x="4215378" y="6390919"/>
                </a:cubicBezTo>
                <a:lnTo>
                  <a:pt x="4244751" y="6375183"/>
                </a:lnTo>
                <a:cubicBezTo>
                  <a:pt x="4253186" y="6365692"/>
                  <a:pt x="4261622" y="6353038"/>
                  <a:pt x="4274275" y="6340386"/>
                </a:cubicBezTo>
                <a:lnTo>
                  <a:pt x="4282710" y="6340386"/>
                </a:lnTo>
                <a:cubicBezTo>
                  <a:pt x="4282712" y="6331950"/>
                  <a:pt x="4291146" y="6331950"/>
                  <a:pt x="4282712" y="6331950"/>
                </a:cubicBezTo>
                <a:cubicBezTo>
                  <a:pt x="4282712" y="6329138"/>
                  <a:pt x="4282711" y="6326326"/>
                  <a:pt x="4282711" y="6323514"/>
                </a:cubicBezTo>
                <a:cubicBezTo>
                  <a:pt x="4291147" y="6315079"/>
                  <a:pt x="4299581" y="6315079"/>
                  <a:pt x="4308018" y="6315078"/>
                </a:cubicBezTo>
                <a:lnTo>
                  <a:pt x="4299581" y="6323514"/>
                </a:lnTo>
                <a:cubicBezTo>
                  <a:pt x="4291146" y="6331950"/>
                  <a:pt x="4291147" y="6340386"/>
                  <a:pt x="4291147" y="6340386"/>
                </a:cubicBezTo>
                <a:cubicBezTo>
                  <a:pt x="4299583" y="6340386"/>
                  <a:pt x="4308017" y="6340384"/>
                  <a:pt x="4308019" y="6331950"/>
                </a:cubicBezTo>
                <a:lnTo>
                  <a:pt x="4316453" y="6331950"/>
                </a:lnTo>
                <a:cubicBezTo>
                  <a:pt x="4316454" y="6340386"/>
                  <a:pt x="4274274" y="6365693"/>
                  <a:pt x="4282711" y="6374128"/>
                </a:cubicBezTo>
                <a:cubicBezTo>
                  <a:pt x="4358631" y="6289771"/>
                  <a:pt x="4459860" y="6196979"/>
                  <a:pt x="4544217" y="6104187"/>
                </a:cubicBezTo>
                <a:cubicBezTo>
                  <a:pt x="4552653" y="6095750"/>
                  <a:pt x="4561090" y="6078880"/>
                  <a:pt x="4569526" y="6070442"/>
                </a:cubicBezTo>
                <a:lnTo>
                  <a:pt x="4577961" y="6062009"/>
                </a:lnTo>
                <a:cubicBezTo>
                  <a:pt x="4611704" y="6024048"/>
                  <a:pt x="4647556" y="5979761"/>
                  <a:pt x="4683408" y="5931256"/>
                </a:cubicBezTo>
                <a:lnTo>
                  <a:pt x="4748312" y="5835198"/>
                </a:lnTo>
                <a:lnTo>
                  <a:pt x="4751363" y="5826231"/>
                </a:lnTo>
                <a:cubicBezTo>
                  <a:pt x="4759329" y="5811241"/>
                  <a:pt x="4763672" y="5807923"/>
                  <a:pt x="4767931" y="5806085"/>
                </a:cubicBezTo>
                <a:lnTo>
                  <a:pt x="4768003" y="5806053"/>
                </a:lnTo>
                <a:lnTo>
                  <a:pt x="4788853" y="5775196"/>
                </a:lnTo>
                <a:lnTo>
                  <a:pt x="4792070" y="5772856"/>
                </a:lnTo>
                <a:lnTo>
                  <a:pt x="4793063" y="5765638"/>
                </a:lnTo>
                <a:cubicBezTo>
                  <a:pt x="4793133" y="5759110"/>
                  <a:pt x="4792249" y="5753715"/>
                  <a:pt x="4796398" y="5743259"/>
                </a:cubicBezTo>
                <a:cubicBezTo>
                  <a:pt x="4824170" y="5713949"/>
                  <a:pt x="4835236" y="5686068"/>
                  <a:pt x="4843536" y="5665159"/>
                </a:cubicBezTo>
                <a:cubicBezTo>
                  <a:pt x="4851836" y="5644248"/>
                  <a:pt x="4858035" y="5618468"/>
                  <a:pt x="4878837" y="5586387"/>
                </a:cubicBezTo>
                <a:cubicBezTo>
                  <a:pt x="4888572" y="5582186"/>
                  <a:pt x="4896207" y="5573116"/>
                  <a:pt x="4895541" y="5584956"/>
                </a:cubicBezTo>
                <a:cubicBezTo>
                  <a:pt x="4940577" y="5501985"/>
                  <a:pt x="4953640" y="5438585"/>
                  <a:pt x="4981973" y="5357045"/>
                </a:cubicBezTo>
                <a:cubicBezTo>
                  <a:pt x="4977105" y="5359145"/>
                  <a:pt x="4966704" y="5375186"/>
                  <a:pt x="4962502" y="5365447"/>
                </a:cubicBezTo>
                <a:cubicBezTo>
                  <a:pt x="4978331" y="5295077"/>
                  <a:pt x="5011740" y="5292214"/>
                  <a:pt x="5038742" y="5234354"/>
                </a:cubicBezTo>
                <a:cubicBezTo>
                  <a:pt x="5047812" y="5241993"/>
                  <a:pt x="5029775" y="5267103"/>
                  <a:pt x="5031211" y="5283813"/>
                </a:cubicBezTo>
                <a:cubicBezTo>
                  <a:pt x="5029110" y="5278944"/>
                  <a:pt x="5029110" y="5278944"/>
                  <a:pt x="5033979" y="5276843"/>
                </a:cubicBezTo>
                <a:cubicBezTo>
                  <a:pt x="5036744" y="5269873"/>
                  <a:pt x="5041612" y="5267773"/>
                  <a:pt x="5038846" y="5274743"/>
                </a:cubicBezTo>
                <a:cubicBezTo>
                  <a:pt x="5038846" y="5274743"/>
                  <a:pt x="5038180" y="5286582"/>
                  <a:pt x="5033312" y="5288683"/>
                </a:cubicBezTo>
                <a:cubicBezTo>
                  <a:pt x="5033312" y="5288683"/>
                  <a:pt x="5035413" y="5293552"/>
                  <a:pt x="5035413" y="5293552"/>
                </a:cubicBezTo>
                <a:cubicBezTo>
                  <a:pt x="5035413" y="5293552"/>
                  <a:pt x="5035413" y="5293552"/>
                  <a:pt x="5030545" y="5295653"/>
                </a:cubicBezTo>
                <a:cubicBezTo>
                  <a:pt x="5020249" y="5352082"/>
                  <a:pt x="5002985" y="5405743"/>
                  <a:pt x="4972446" y="5442024"/>
                </a:cubicBezTo>
                <a:cubicBezTo>
                  <a:pt x="4977419" y="5480313"/>
                  <a:pt x="4933047" y="5551444"/>
                  <a:pt x="4918549" y="5598134"/>
                </a:cubicBezTo>
                <a:cubicBezTo>
                  <a:pt x="4908148" y="5614175"/>
                  <a:pt x="4906047" y="5609305"/>
                  <a:pt x="4906713" y="5597465"/>
                </a:cubicBezTo>
                <a:cubicBezTo>
                  <a:pt x="4900514" y="5623245"/>
                  <a:pt x="4882478" y="5648356"/>
                  <a:pt x="4886681" y="5658095"/>
                </a:cubicBezTo>
                <a:cubicBezTo>
                  <a:pt x="4867979" y="5695045"/>
                  <a:pt x="4854812" y="5718056"/>
                  <a:pt x="4846511" y="5738966"/>
                </a:cubicBezTo>
                <a:cubicBezTo>
                  <a:pt x="4833344" y="5761976"/>
                  <a:pt x="4822943" y="5778017"/>
                  <a:pt x="4800039" y="5805228"/>
                </a:cubicBezTo>
                <a:cubicBezTo>
                  <a:pt x="4796555" y="5803844"/>
                  <a:pt x="4796721" y="5800883"/>
                  <a:pt x="4796888" y="5797923"/>
                </a:cubicBezTo>
                <a:lnTo>
                  <a:pt x="4793961" y="5791139"/>
                </a:lnTo>
                <a:lnTo>
                  <a:pt x="4788854" y="5800502"/>
                </a:lnTo>
                <a:lnTo>
                  <a:pt x="4788524" y="5800530"/>
                </a:lnTo>
                <a:lnTo>
                  <a:pt x="4772434" y="5831127"/>
                </a:lnTo>
                <a:lnTo>
                  <a:pt x="4771983" y="5834245"/>
                </a:lnTo>
                <a:lnTo>
                  <a:pt x="4770615" y="5834587"/>
                </a:lnTo>
                <a:lnTo>
                  <a:pt x="4763546" y="5848027"/>
                </a:lnTo>
                <a:lnTo>
                  <a:pt x="4763547" y="5851116"/>
                </a:lnTo>
                <a:cubicBezTo>
                  <a:pt x="4755109" y="5876421"/>
                  <a:pt x="4721369" y="5935473"/>
                  <a:pt x="4729804" y="5927037"/>
                </a:cubicBezTo>
                <a:cubicBezTo>
                  <a:pt x="4729804" y="5918602"/>
                  <a:pt x="4738242" y="5918602"/>
                  <a:pt x="4738240" y="5910164"/>
                </a:cubicBezTo>
                <a:cubicBezTo>
                  <a:pt x="4738242" y="5918602"/>
                  <a:pt x="4738240" y="5927039"/>
                  <a:pt x="4738240" y="5927039"/>
                </a:cubicBezTo>
                <a:cubicBezTo>
                  <a:pt x="4738240" y="5927039"/>
                  <a:pt x="4746676" y="5927038"/>
                  <a:pt x="4755110" y="5918603"/>
                </a:cubicBezTo>
                <a:cubicBezTo>
                  <a:pt x="4755110" y="5921414"/>
                  <a:pt x="4755110" y="5924227"/>
                  <a:pt x="4755112" y="5927039"/>
                </a:cubicBezTo>
                <a:cubicBezTo>
                  <a:pt x="4755112" y="5927039"/>
                  <a:pt x="4746676" y="5927038"/>
                  <a:pt x="4746676" y="5935473"/>
                </a:cubicBezTo>
                <a:cubicBezTo>
                  <a:pt x="4746676" y="5938284"/>
                  <a:pt x="4746677" y="5941096"/>
                  <a:pt x="4746678" y="5943907"/>
                </a:cubicBezTo>
                <a:cubicBezTo>
                  <a:pt x="4729804" y="5969216"/>
                  <a:pt x="4721369" y="5986087"/>
                  <a:pt x="4721368" y="5994521"/>
                </a:cubicBezTo>
                <a:lnTo>
                  <a:pt x="4721369" y="6002959"/>
                </a:lnTo>
                <a:lnTo>
                  <a:pt x="4729804" y="5994523"/>
                </a:lnTo>
                <a:cubicBezTo>
                  <a:pt x="4721369" y="6002959"/>
                  <a:pt x="4729804" y="6002959"/>
                  <a:pt x="4738240" y="5994523"/>
                </a:cubicBezTo>
                <a:cubicBezTo>
                  <a:pt x="4696060" y="6053573"/>
                  <a:pt x="4679190" y="6095752"/>
                  <a:pt x="4653883" y="6146366"/>
                </a:cubicBezTo>
                <a:cubicBezTo>
                  <a:pt x="4628575" y="6188543"/>
                  <a:pt x="4603266" y="6230723"/>
                  <a:pt x="4561090" y="6289771"/>
                </a:cubicBezTo>
                <a:cubicBezTo>
                  <a:pt x="4569526" y="6281334"/>
                  <a:pt x="4569526" y="6289770"/>
                  <a:pt x="4561089" y="6298205"/>
                </a:cubicBezTo>
                <a:lnTo>
                  <a:pt x="4552654" y="6298207"/>
                </a:lnTo>
                <a:lnTo>
                  <a:pt x="4552653" y="6306643"/>
                </a:lnTo>
                <a:lnTo>
                  <a:pt x="4544217" y="6315080"/>
                </a:lnTo>
                <a:lnTo>
                  <a:pt x="4527347" y="6340384"/>
                </a:lnTo>
                <a:cubicBezTo>
                  <a:pt x="4535782" y="6340386"/>
                  <a:pt x="4527347" y="6348821"/>
                  <a:pt x="4527349" y="6357257"/>
                </a:cubicBezTo>
                <a:cubicBezTo>
                  <a:pt x="4544217" y="6340387"/>
                  <a:pt x="4535782" y="6340386"/>
                  <a:pt x="4544216" y="6323514"/>
                </a:cubicBezTo>
                <a:lnTo>
                  <a:pt x="4552655" y="6323514"/>
                </a:lnTo>
                <a:cubicBezTo>
                  <a:pt x="4552655" y="6326326"/>
                  <a:pt x="4552654" y="6329138"/>
                  <a:pt x="4552653" y="6331950"/>
                </a:cubicBezTo>
                <a:cubicBezTo>
                  <a:pt x="4561090" y="6331950"/>
                  <a:pt x="4561089" y="6323512"/>
                  <a:pt x="4561089" y="6323512"/>
                </a:cubicBezTo>
                <a:lnTo>
                  <a:pt x="4561090" y="6315079"/>
                </a:lnTo>
                <a:lnTo>
                  <a:pt x="4569526" y="6306641"/>
                </a:lnTo>
                <a:cubicBezTo>
                  <a:pt x="4577961" y="6298207"/>
                  <a:pt x="4577961" y="6272900"/>
                  <a:pt x="4586397" y="6281336"/>
                </a:cubicBezTo>
                <a:cubicBezTo>
                  <a:pt x="4603267" y="6272900"/>
                  <a:pt x="4577961" y="6272900"/>
                  <a:pt x="4586397" y="6264464"/>
                </a:cubicBezTo>
                <a:cubicBezTo>
                  <a:pt x="4594833" y="6256029"/>
                  <a:pt x="4594833" y="6264464"/>
                  <a:pt x="4603267" y="6264464"/>
                </a:cubicBezTo>
                <a:cubicBezTo>
                  <a:pt x="4611704" y="6247593"/>
                  <a:pt x="4628576" y="6205416"/>
                  <a:pt x="4628576" y="6205416"/>
                </a:cubicBezTo>
                <a:cubicBezTo>
                  <a:pt x="4645449" y="6171671"/>
                  <a:pt x="4687626" y="6121059"/>
                  <a:pt x="4696061" y="6104186"/>
                </a:cubicBezTo>
                <a:cubicBezTo>
                  <a:pt x="4704497" y="6095752"/>
                  <a:pt x="4696061" y="6104186"/>
                  <a:pt x="4687626" y="6104185"/>
                </a:cubicBezTo>
                <a:cubicBezTo>
                  <a:pt x="4696061" y="6104186"/>
                  <a:pt x="4704496" y="6087316"/>
                  <a:pt x="4704496" y="6087316"/>
                </a:cubicBezTo>
                <a:lnTo>
                  <a:pt x="4704497" y="6070444"/>
                </a:lnTo>
                <a:cubicBezTo>
                  <a:pt x="4712933" y="6062009"/>
                  <a:pt x="4712935" y="6078880"/>
                  <a:pt x="4712933" y="6070444"/>
                </a:cubicBezTo>
                <a:cubicBezTo>
                  <a:pt x="4729803" y="6062009"/>
                  <a:pt x="4712933" y="6045137"/>
                  <a:pt x="4729804" y="6053573"/>
                </a:cubicBezTo>
                <a:cubicBezTo>
                  <a:pt x="4736130" y="6028266"/>
                  <a:pt x="4751949" y="5983979"/>
                  <a:pt x="4770138" y="5956299"/>
                </a:cubicBezTo>
                <a:lnTo>
                  <a:pt x="4783304" y="5941648"/>
                </a:lnTo>
                <a:lnTo>
                  <a:pt x="4783581" y="5941799"/>
                </a:lnTo>
                <a:cubicBezTo>
                  <a:pt x="4786745" y="5941800"/>
                  <a:pt x="4788854" y="5939691"/>
                  <a:pt x="4788853" y="5935473"/>
                </a:cubicBezTo>
                <a:lnTo>
                  <a:pt x="4783304" y="5941648"/>
                </a:lnTo>
                <a:lnTo>
                  <a:pt x="4771983" y="5935471"/>
                </a:lnTo>
                <a:cubicBezTo>
                  <a:pt x="4814160" y="5876423"/>
                  <a:pt x="4864778" y="5783632"/>
                  <a:pt x="4873212" y="5749889"/>
                </a:cubicBezTo>
                <a:cubicBezTo>
                  <a:pt x="4881647" y="5733018"/>
                  <a:pt x="4949133" y="5640225"/>
                  <a:pt x="4949133" y="5598046"/>
                </a:cubicBezTo>
                <a:cubicBezTo>
                  <a:pt x="4957569" y="5581173"/>
                  <a:pt x="4949133" y="5598046"/>
                  <a:pt x="4957571" y="5598047"/>
                </a:cubicBezTo>
                <a:cubicBezTo>
                  <a:pt x="4957571" y="5572739"/>
                  <a:pt x="4991311" y="5522125"/>
                  <a:pt x="5008183" y="5496818"/>
                </a:cubicBezTo>
                <a:cubicBezTo>
                  <a:pt x="5008183" y="5496818"/>
                  <a:pt x="4999747" y="5513691"/>
                  <a:pt x="5008182" y="5522123"/>
                </a:cubicBezTo>
                <a:cubicBezTo>
                  <a:pt x="5025054" y="5463075"/>
                  <a:pt x="5016619" y="5479947"/>
                  <a:pt x="4999747" y="5488384"/>
                </a:cubicBezTo>
                <a:cubicBezTo>
                  <a:pt x="5033490" y="5420898"/>
                  <a:pt x="5033490" y="5412461"/>
                  <a:pt x="5067232" y="5378718"/>
                </a:cubicBezTo>
                <a:lnTo>
                  <a:pt x="5075669" y="5370283"/>
                </a:lnTo>
                <a:lnTo>
                  <a:pt x="5075669" y="5361848"/>
                </a:lnTo>
                <a:lnTo>
                  <a:pt x="5067234" y="5361848"/>
                </a:lnTo>
                <a:cubicBezTo>
                  <a:pt x="5067234" y="5361848"/>
                  <a:pt x="5067233" y="5353409"/>
                  <a:pt x="5075669" y="5344976"/>
                </a:cubicBezTo>
                <a:cubicBezTo>
                  <a:pt x="5075670" y="5347788"/>
                  <a:pt x="5075670" y="5350600"/>
                  <a:pt x="5075671" y="5353411"/>
                </a:cubicBezTo>
                <a:lnTo>
                  <a:pt x="5084105" y="5353411"/>
                </a:lnTo>
                <a:lnTo>
                  <a:pt x="5084105" y="5336541"/>
                </a:lnTo>
                <a:lnTo>
                  <a:pt x="5092541" y="5328103"/>
                </a:lnTo>
                <a:cubicBezTo>
                  <a:pt x="5100976" y="5319670"/>
                  <a:pt x="5117848" y="5277491"/>
                  <a:pt x="5092541" y="5302798"/>
                </a:cubicBezTo>
                <a:cubicBezTo>
                  <a:pt x="5100976" y="5294363"/>
                  <a:pt x="5100976" y="5294363"/>
                  <a:pt x="5100978" y="5285927"/>
                </a:cubicBezTo>
                <a:cubicBezTo>
                  <a:pt x="5100978" y="5285927"/>
                  <a:pt x="5092539" y="5285927"/>
                  <a:pt x="5092541" y="5294363"/>
                </a:cubicBezTo>
                <a:cubicBezTo>
                  <a:pt x="5092541" y="5294363"/>
                  <a:pt x="5084105" y="5294363"/>
                  <a:pt x="5084105" y="5302796"/>
                </a:cubicBezTo>
                <a:lnTo>
                  <a:pt x="5084105" y="5285927"/>
                </a:lnTo>
                <a:cubicBezTo>
                  <a:pt x="5092540" y="5277491"/>
                  <a:pt x="5100976" y="5260620"/>
                  <a:pt x="5109412" y="5235313"/>
                </a:cubicBezTo>
                <a:cubicBezTo>
                  <a:pt x="5126283" y="5201570"/>
                  <a:pt x="5143156" y="5167827"/>
                  <a:pt x="5151589" y="5142520"/>
                </a:cubicBezTo>
                <a:lnTo>
                  <a:pt x="5160025" y="5134084"/>
                </a:lnTo>
                <a:lnTo>
                  <a:pt x="5160025" y="5125649"/>
                </a:lnTo>
                <a:cubicBezTo>
                  <a:pt x="5160025" y="5108777"/>
                  <a:pt x="5168461" y="5091906"/>
                  <a:pt x="5176898" y="5083470"/>
                </a:cubicBezTo>
                <a:cubicBezTo>
                  <a:pt x="5176897" y="5075036"/>
                  <a:pt x="5185332" y="5058163"/>
                  <a:pt x="5185333" y="5049729"/>
                </a:cubicBezTo>
                <a:cubicBezTo>
                  <a:pt x="5193769" y="5032856"/>
                  <a:pt x="5210641" y="5007550"/>
                  <a:pt x="5219076" y="4990679"/>
                </a:cubicBezTo>
                <a:lnTo>
                  <a:pt x="5227514" y="4990679"/>
                </a:lnTo>
                <a:cubicBezTo>
                  <a:pt x="5227512" y="4982241"/>
                  <a:pt x="5227512" y="4982241"/>
                  <a:pt x="5227511" y="4973806"/>
                </a:cubicBezTo>
                <a:lnTo>
                  <a:pt x="5227512" y="4965372"/>
                </a:lnTo>
                <a:lnTo>
                  <a:pt x="5219077" y="4973806"/>
                </a:lnTo>
                <a:cubicBezTo>
                  <a:pt x="5227512" y="4956934"/>
                  <a:pt x="5252821" y="4931627"/>
                  <a:pt x="5244383" y="4914756"/>
                </a:cubicBezTo>
                <a:cubicBezTo>
                  <a:pt x="5252819" y="4914756"/>
                  <a:pt x="5252819" y="4914756"/>
                  <a:pt x="5252819" y="4906320"/>
                </a:cubicBezTo>
                <a:cubicBezTo>
                  <a:pt x="5261255" y="4897886"/>
                  <a:pt x="5252821" y="4897886"/>
                  <a:pt x="5252821" y="4897886"/>
                </a:cubicBezTo>
                <a:cubicBezTo>
                  <a:pt x="5269693" y="4872579"/>
                  <a:pt x="5252819" y="4847272"/>
                  <a:pt x="5269691" y="4838836"/>
                </a:cubicBezTo>
                <a:lnTo>
                  <a:pt x="5269691" y="4847272"/>
                </a:lnTo>
                <a:cubicBezTo>
                  <a:pt x="5261255" y="4864143"/>
                  <a:pt x="5261255" y="4872579"/>
                  <a:pt x="5269693" y="4872579"/>
                </a:cubicBezTo>
                <a:cubicBezTo>
                  <a:pt x="5269693" y="4872579"/>
                  <a:pt x="5278127" y="4864143"/>
                  <a:pt x="5278126" y="4855707"/>
                </a:cubicBezTo>
                <a:lnTo>
                  <a:pt x="5286562" y="4847272"/>
                </a:lnTo>
                <a:cubicBezTo>
                  <a:pt x="5303433" y="4847270"/>
                  <a:pt x="5294998" y="4872579"/>
                  <a:pt x="5278125" y="4881015"/>
                </a:cubicBezTo>
                <a:cubicBezTo>
                  <a:pt x="5294998" y="4872579"/>
                  <a:pt x="5286561" y="4914756"/>
                  <a:pt x="5294998" y="4889450"/>
                </a:cubicBezTo>
                <a:cubicBezTo>
                  <a:pt x="5278126" y="4872579"/>
                  <a:pt x="5328740" y="4864144"/>
                  <a:pt x="5320304" y="4830400"/>
                </a:cubicBezTo>
                <a:lnTo>
                  <a:pt x="5328741" y="4821963"/>
                </a:lnTo>
                <a:lnTo>
                  <a:pt x="5328741" y="4813530"/>
                </a:lnTo>
                <a:lnTo>
                  <a:pt x="5328741" y="4805093"/>
                </a:lnTo>
                <a:lnTo>
                  <a:pt x="5320305" y="4813527"/>
                </a:lnTo>
                <a:cubicBezTo>
                  <a:pt x="5320304" y="4805093"/>
                  <a:pt x="5328740" y="4788222"/>
                  <a:pt x="5320305" y="4788222"/>
                </a:cubicBezTo>
                <a:lnTo>
                  <a:pt x="5311868" y="4779784"/>
                </a:lnTo>
                <a:cubicBezTo>
                  <a:pt x="5303434" y="4796658"/>
                  <a:pt x="5303433" y="4805093"/>
                  <a:pt x="5294998" y="4821963"/>
                </a:cubicBezTo>
                <a:lnTo>
                  <a:pt x="5294998" y="4813529"/>
                </a:lnTo>
                <a:cubicBezTo>
                  <a:pt x="5294997" y="4805093"/>
                  <a:pt x="5294998" y="4796657"/>
                  <a:pt x="5286562" y="4796658"/>
                </a:cubicBezTo>
                <a:lnTo>
                  <a:pt x="5279291" y="4811201"/>
                </a:lnTo>
                <a:lnTo>
                  <a:pt x="5280235" y="4795603"/>
                </a:lnTo>
                <a:cubicBezTo>
                  <a:pt x="5284454" y="4784004"/>
                  <a:pt x="5290780" y="4771350"/>
                  <a:pt x="5294997" y="4754479"/>
                </a:cubicBezTo>
                <a:cubicBezTo>
                  <a:pt x="5261254" y="4805093"/>
                  <a:pt x="5286562" y="4746045"/>
                  <a:pt x="5269690" y="4729170"/>
                </a:cubicBezTo>
                <a:lnTo>
                  <a:pt x="5278128" y="4737607"/>
                </a:lnTo>
                <a:lnTo>
                  <a:pt x="5286561" y="4737608"/>
                </a:lnTo>
                <a:cubicBezTo>
                  <a:pt x="5286562" y="4746045"/>
                  <a:pt x="5286562" y="4746045"/>
                  <a:pt x="5294998" y="4737608"/>
                </a:cubicBezTo>
                <a:cubicBezTo>
                  <a:pt x="5294998" y="4737608"/>
                  <a:pt x="5294997" y="4729170"/>
                  <a:pt x="5294999" y="4720736"/>
                </a:cubicBezTo>
                <a:lnTo>
                  <a:pt x="5295000" y="4712301"/>
                </a:lnTo>
                <a:cubicBezTo>
                  <a:pt x="5303434" y="4703863"/>
                  <a:pt x="5311869" y="4712299"/>
                  <a:pt x="5311869" y="4695429"/>
                </a:cubicBezTo>
                <a:lnTo>
                  <a:pt x="5311869" y="4712299"/>
                </a:lnTo>
                <a:cubicBezTo>
                  <a:pt x="5311869" y="4720736"/>
                  <a:pt x="5320306" y="4720735"/>
                  <a:pt x="5320307" y="4712301"/>
                </a:cubicBezTo>
                <a:cubicBezTo>
                  <a:pt x="5328740" y="4712301"/>
                  <a:pt x="5328743" y="4703863"/>
                  <a:pt x="5328740" y="4695429"/>
                </a:cubicBezTo>
                <a:lnTo>
                  <a:pt x="5328740" y="4678557"/>
                </a:lnTo>
                <a:cubicBezTo>
                  <a:pt x="5328741" y="4661688"/>
                  <a:pt x="5320305" y="4644813"/>
                  <a:pt x="5311871" y="4661688"/>
                </a:cubicBezTo>
                <a:cubicBezTo>
                  <a:pt x="5311869" y="4653253"/>
                  <a:pt x="5311869" y="4653253"/>
                  <a:pt x="5303433" y="4653252"/>
                </a:cubicBezTo>
                <a:lnTo>
                  <a:pt x="5294998" y="4661688"/>
                </a:lnTo>
                <a:cubicBezTo>
                  <a:pt x="5294999" y="4653250"/>
                  <a:pt x="5303434" y="4636379"/>
                  <a:pt x="5303432" y="4619508"/>
                </a:cubicBezTo>
                <a:cubicBezTo>
                  <a:pt x="5303434" y="4636379"/>
                  <a:pt x="5294999" y="4653250"/>
                  <a:pt x="5303432" y="4644816"/>
                </a:cubicBezTo>
                <a:cubicBezTo>
                  <a:pt x="5320304" y="4636382"/>
                  <a:pt x="5303432" y="4619508"/>
                  <a:pt x="5320305" y="4611072"/>
                </a:cubicBezTo>
                <a:lnTo>
                  <a:pt x="5328743" y="4611070"/>
                </a:lnTo>
                <a:cubicBezTo>
                  <a:pt x="5328741" y="4608259"/>
                  <a:pt x="5328742" y="4605448"/>
                  <a:pt x="5328741" y="4602637"/>
                </a:cubicBezTo>
                <a:lnTo>
                  <a:pt x="5328741" y="4594202"/>
                </a:lnTo>
                <a:lnTo>
                  <a:pt x="5320304" y="4594202"/>
                </a:lnTo>
                <a:lnTo>
                  <a:pt x="5337175" y="4577331"/>
                </a:lnTo>
                <a:cubicBezTo>
                  <a:pt x="5328740" y="4560457"/>
                  <a:pt x="5337176" y="4543586"/>
                  <a:pt x="5337175" y="4526717"/>
                </a:cubicBezTo>
                <a:cubicBezTo>
                  <a:pt x="5337178" y="4535152"/>
                  <a:pt x="5337176" y="4543586"/>
                  <a:pt x="5337176" y="4543586"/>
                </a:cubicBezTo>
                <a:cubicBezTo>
                  <a:pt x="5345612" y="4509845"/>
                  <a:pt x="5337176" y="4518279"/>
                  <a:pt x="5354048" y="4492974"/>
                </a:cubicBezTo>
                <a:lnTo>
                  <a:pt x="5362484" y="4501408"/>
                </a:lnTo>
                <a:lnTo>
                  <a:pt x="5362484" y="4492972"/>
                </a:lnTo>
                <a:lnTo>
                  <a:pt x="5370918" y="4492974"/>
                </a:lnTo>
                <a:cubicBezTo>
                  <a:pt x="5354048" y="4543588"/>
                  <a:pt x="5370919" y="4501408"/>
                  <a:pt x="5379355" y="4501407"/>
                </a:cubicBezTo>
                <a:cubicBezTo>
                  <a:pt x="5370919" y="4526717"/>
                  <a:pt x="5362484" y="4552024"/>
                  <a:pt x="5362484" y="4577331"/>
                </a:cubicBezTo>
                <a:lnTo>
                  <a:pt x="5354048" y="4577331"/>
                </a:lnTo>
                <a:cubicBezTo>
                  <a:pt x="5345611" y="4594200"/>
                  <a:pt x="5345612" y="4602638"/>
                  <a:pt x="5345612" y="4611072"/>
                </a:cubicBezTo>
                <a:cubicBezTo>
                  <a:pt x="5354048" y="4594202"/>
                  <a:pt x="5354048" y="4585765"/>
                  <a:pt x="5362483" y="4585763"/>
                </a:cubicBezTo>
                <a:cubicBezTo>
                  <a:pt x="5354048" y="4611072"/>
                  <a:pt x="5362483" y="4611070"/>
                  <a:pt x="5354047" y="4627944"/>
                </a:cubicBezTo>
                <a:lnTo>
                  <a:pt x="5345611" y="4636382"/>
                </a:lnTo>
                <a:lnTo>
                  <a:pt x="5345612" y="4644813"/>
                </a:lnTo>
                <a:lnTo>
                  <a:pt x="5354047" y="4653250"/>
                </a:lnTo>
                <a:lnTo>
                  <a:pt x="5362483" y="4644815"/>
                </a:lnTo>
                <a:cubicBezTo>
                  <a:pt x="5370917" y="4644815"/>
                  <a:pt x="5370918" y="4636379"/>
                  <a:pt x="5370919" y="4627945"/>
                </a:cubicBezTo>
                <a:lnTo>
                  <a:pt x="5370919" y="4619508"/>
                </a:lnTo>
                <a:lnTo>
                  <a:pt x="5362483" y="4619508"/>
                </a:lnTo>
                <a:cubicBezTo>
                  <a:pt x="5362484" y="4594202"/>
                  <a:pt x="5387791" y="4535150"/>
                  <a:pt x="5387791" y="4501408"/>
                </a:cubicBezTo>
                <a:lnTo>
                  <a:pt x="5396225" y="4492972"/>
                </a:lnTo>
                <a:cubicBezTo>
                  <a:pt x="5396224" y="4490161"/>
                  <a:pt x="5396224" y="4487349"/>
                  <a:pt x="5396224" y="4484538"/>
                </a:cubicBezTo>
                <a:cubicBezTo>
                  <a:pt x="5396224" y="4481726"/>
                  <a:pt x="5396224" y="4478914"/>
                  <a:pt x="5396225" y="4476102"/>
                </a:cubicBezTo>
                <a:cubicBezTo>
                  <a:pt x="5396226" y="4459231"/>
                  <a:pt x="5404662" y="4433924"/>
                  <a:pt x="5413098" y="4425488"/>
                </a:cubicBezTo>
                <a:lnTo>
                  <a:pt x="5404662" y="4425486"/>
                </a:lnTo>
                <a:lnTo>
                  <a:pt x="5413098" y="4417053"/>
                </a:lnTo>
                <a:cubicBezTo>
                  <a:pt x="5413098" y="4417053"/>
                  <a:pt x="5421534" y="4408617"/>
                  <a:pt x="5421533" y="4400179"/>
                </a:cubicBezTo>
                <a:lnTo>
                  <a:pt x="5413097" y="4391743"/>
                </a:lnTo>
                <a:cubicBezTo>
                  <a:pt x="5415207" y="4370655"/>
                  <a:pt x="5418370" y="4352203"/>
                  <a:pt x="5421797" y="4335463"/>
                </a:cubicBezTo>
                <a:lnTo>
                  <a:pt x="5430069" y="4298454"/>
                </a:lnTo>
                <a:lnTo>
                  <a:pt x="5422231" y="4304885"/>
                </a:lnTo>
                <a:cubicBezTo>
                  <a:pt x="5417998" y="4308077"/>
                  <a:pt x="5416957" y="4315503"/>
                  <a:pt x="5412724" y="4318695"/>
                </a:cubicBezTo>
                <a:cubicBezTo>
                  <a:pt x="5412724" y="4318695"/>
                  <a:pt x="5409531" y="4314460"/>
                  <a:pt x="5410571" y="4307033"/>
                </a:cubicBezTo>
                <a:cubicBezTo>
                  <a:pt x="5410571" y="4307033"/>
                  <a:pt x="5410571" y="4307033"/>
                  <a:pt x="5411613" y="4299607"/>
                </a:cubicBezTo>
                <a:cubicBezTo>
                  <a:pt x="5409531" y="4314460"/>
                  <a:pt x="5399952" y="4301755"/>
                  <a:pt x="5410500" y="4280519"/>
                </a:cubicBezTo>
                <a:cubicBezTo>
                  <a:pt x="5410500" y="4280519"/>
                  <a:pt x="5410500" y="4280519"/>
                  <a:pt x="5417926" y="4281562"/>
                </a:cubicBezTo>
                <a:cubicBezTo>
                  <a:pt x="5422159" y="4278371"/>
                  <a:pt x="5423199" y="4270944"/>
                  <a:pt x="5423199" y="4270944"/>
                </a:cubicBezTo>
                <a:cubicBezTo>
                  <a:pt x="5430626" y="4271987"/>
                  <a:pt x="5426393" y="4275179"/>
                  <a:pt x="5425352" y="4282606"/>
                </a:cubicBezTo>
                <a:cubicBezTo>
                  <a:pt x="5425352" y="4282606"/>
                  <a:pt x="5425352" y="4282606"/>
                  <a:pt x="5424312" y="4290032"/>
                </a:cubicBezTo>
                <a:cubicBezTo>
                  <a:pt x="5428006" y="4283925"/>
                  <a:pt x="5431697" y="4276161"/>
                  <a:pt x="5435055" y="4267818"/>
                </a:cubicBezTo>
                <a:lnTo>
                  <a:pt x="5436591" y="4263308"/>
                </a:lnTo>
                <a:lnTo>
                  <a:pt x="5439195" y="4248207"/>
                </a:lnTo>
                <a:cubicBezTo>
                  <a:pt x="5440513" y="4234630"/>
                  <a:pt x="5440514" y="4220923"/>
                  <a:pt x="5438405" y="4206160"/>
                </a:cubicBezTo>
                <a:cubicBezTo>
                  <a:pt x="5446840" y="4206161"/>
                  <a:pt x="5446841" y="4197726"/>
                  <a:pt x="5446841" y="4189290"/>
                </a:cubicBezTo>
                <a:lnTo>
                  <a:pt x="5446841" y="4180852"/>
                </a:lnTo>
                <a:lnTo>
                  <a:pt x="5438404" y="4180854"/>
                </a:lnTo>
                <a:cubicBezTo>
                  <a:pt x="5455276" y="4172417"/>
                  <a:pt x="5455276" y="4147110"/>
                  <a:pt x="5455276" y="4130240"/>
                </a:cubicBezTo>
                <a:lnTo>
                  <a:pt x="5455276" y="4121804"/>
                </a:lnTo>
                <a:lnTo>
                  <a:pt x="5455276" y="4104933"/>
                </a:lnTo>
                <a:lnTo>
                  <a:pt x="5455276" y="4096497"/>
                </a:lnTo>
                <a:cubicBezTo>
                  <a:pt x="5455276" y="4096497"/>
                  <a:pt x="5463712" y="4096495"/>
                  <a:pt x="5463712" y="4088062"/>
                </a:cubicBezTo>
                <a:cubicBezTo>
                  <a:pt x="5463710" y="4085250"/>
                  <a:pt x="5463710" y="4082438"/>
                  <a:pt x="5463710" y="4079626"/>
                </a:cubicBezTo>
                <a:cubicBezTo>
                  <a:pt x="5455276" y="4062752"/>
                  <a:pt x="5480584" y="4029012"/>
                  <a:pt x="5463711" y="4029012"/>
                </a:cubicBezTo>
                <a:lnTo>
                  <a:pt x="5463712" y="4020574"/>
                </a:lnTo>
                <a:lnTo>
                  <a:pt x="5463712" y="4003705"/>
                </a:lnTo>
                <a:lnTo>
                  <a:pt x="5463712" y="3995269"/>
                </a:lnTo>
                <a:cubicBezTo>
                  <a:pt x="5480584" y="3986830"/>
                  <a:pt x="5463712" y="3953088"/>
                  <a:pt x="5463711" y="3936219"/>
                </a:cubicBezTo>
                <a:cubicBezTo>
                  <a:pt x="5463711" y="3910912"/>
                  <a:pt x="5480584" y="3927783"/>
                  <a:pt x="5480582" y="3902476"/>
                </a:cubicBezTo>
                <a:cubicBezTo>
                  <a:pt x="5480582" y="3902476"/>
                  <a:pt x="5480584" y="3894040"/>
                  <a:pt x="5489019" y="3894042"/>
                </a:cubicBezTo>
                <a:lnTo>
                  <a:pt x="5489019" y="3885606"/>
                </a:lnTo>
                <a:cubicBezTo>
                  <a:pt x="5489019" y="3877167"/>
                  <a:pt x="5489019" y="3877167"/>
                  <a:pt x="5480583" y="3885606"/>
                </a:cubicBezTo>
                <a:lnTo>
                  <a:pt x="5480584" y="3894040"/>
                </a:lnTo>
                <a:cubicBezTo>
                  <a:pt x="5472148" y="3877169"/>
                  <a:pt x="5480583" y="3860299"/>
                  <a:pt x="5472148" y="3860298"/>
                </a:cubicBezTo>
                <a:cubicBezTo>
                  <a:pt x="5480582" y="3834992"/>
                  <a:pt x="5480583" y="3860299"/>
                  <a:pt x="5489019" y="3860299"/>
                </a:cubicBezTo>
                <a:lnTo>
                  <a:pt x="5496941" y="3868220"/>
                </a:lnTo>
                <a:lnTo>
                  <a:pt x="5493896" y="3915262"/>
                </a:lnTo>
                <a:cubicBezTo>
                  <a:pt x="5492709" y="3963109"/>
                  <a:pt x="5497455" y="3993159"/>
                  <a:pt x="5497452" y="4037447"/>
                </a:cubicBezTo>
                <a:cubicBezTo>
                  <a:pt x="5497452" y="4037447"/>
                  <a:pt x="5489019" y="4037445"/>
                  <a:pt x="5489016" y="4045883"/>
                </a:cubicBezTo>
                <a:cubicBezTo>
                  <a:pt x="5489018" y="4048695"/>
                  <a:pt x="5489018" y="4051507"/>
                  <a:pt x="5489019" y="4054319"/>
                </a:cubicBezTo>
                <a:lnTo>
                  <a:pt x="5489386" y="4063858"/>
                </a:lnTo>
                <a:lnTo>
                  <a:pt x="5490041" y="4061970"/>
                </a:lnTo>
                <a:cubicBezTo>
                  <a:pt x="5495580" y="4051566"/>
                  <a:pt x="5500564" y="4056526"/>
                  <a:pt x="5508475" y="4040599"/>
                </a:cubicBezTo>
                <a:cubicBezTo>
                  <a:pt x="5516870" y="4007701"/>
                  <a:pt x="5505210" y="4009850"/>
                  <a:pt x="5508331" y="3987570"/>
                </a:cubicBezTo>
                <a:cubicBezTo>
                  <a:pt x="5528386" y="3952524"/>
                  <a:pt x="5532548" y="3922818"/>
                  <a:pt x="5535669" y="3900538"/>
                </a:cubicBezTo>
                <a:cubicBezTo>
                  <a:pt x="5538790" y="3878259"/>
                  <a:pt x="5538719" y="3851745"/>
                  <a:pt x="5551347" y="3815654"/>
                </a:cubicBezTo>
                <a:cubicBezTo>
                  <a:pt x="5559813" y="3809271"/>
                  <a:pt x="5565086" y="3798653"/>
                  <a:pt x="5567239" y="3810315"/>
                </a:cubicBezTo>
                <a:cubicBezTo>
                  <a:pt x="5591384" y="3719048"/>
                  <a:pt x="5589087" y="3654357"/>
                  <a:pt x="5597339" y="3568431"/>
                </a:cubicBezTo>
                <a:cubicBezTo>
                  <a:pt x="5593106" y="3571622"/>
                  <a:pt x="5586792" y="3589667"/>
                  <a:pt x="5580406" y="3581198"/>
                </a:cubicBezTo>
                <a:cubicBezTo>
                  <a:pt x="5579150" y="3509080"/>
                  <a:pt x="5610936" y="3498401"/>
                  <a:pt x="5623492" y="3435797"/>
                </a:cubicBezTo>
                <a:cubicBezTo>
                  <a:pt x="5634111" y="3441075"/>
                  <a:pt x="5622523" y="3469738"/>
                  <a:pt x="5627870" y="3485634"/>
                </a:cubicBezTo>
                <a:cubicBezTo>
                  <a:pt x="5624676" y="3481400"/>
                  <a:pt x="5624676" y="3481400"/>
                  <a:pt x="5628909" y="3478208"/>
                </a:cubicBezTo>
                <a:cubicBezTo>
                  <a:pt x="5629950" y="3470782"/>
                  <a:pt x="5634183" y="3467589"/>
                  <a:pt x="5633142" y="3475016"/>
                </a:cubicBezTo>
                <a:cubicBezTo>
                  <a:pt x="5633142" y="3475016"/>
                  <a:pt x="5635295" y="3486677"/>
                  <a:pt x="5631062" y="3489870"/>
                </a:cubicBezTo>
                <a:cubicBezTo>
                  <a:pt x="5631062" y="3489870"/>
                  <a:pt x="5634255" y="3494104"/>
                  <a:pt x="5634255" y="3494104"/>
                </a:cubicBezTo>
                <a:cubicBezTo>
                  <a:pt x="5634255" y="3494104"/>
                  <a:pt x="5634255" y="3494104"/>
                  <a:pt x="5630021" y="3497296"/>
                </a:cubicBezTo>
                <a:cubicBezTo>
                  <a:pt x="5633357" y="3554560"/>
                  <a:pt x="5629268" y="3610781"/>
                  <a:pt x="5608173" y="3653253"/>
                </a:cubicBezTo>
                <a:cubicBezTo>
                  <a:pt x="5622056" y="3689281"/>
                  <a:pt x="5595760" y="3768886"/>
                  <a:pt x="5592710" y="3817680"/>
                </a:cubicBezTo>
                <a:cubicBezTo>
                  <a:pt x="5586396" y="3835725"/>
                  <a:pt x="5583204" y="3831490"/>
                  <a:pt x="5581051" y="3819828"/>
                </a:cubicBezTo>
                <a:cubicBezTo>
                  <a:pt x="5581123" y="3846343"/>
                  <a:pt x="5569535" y="3875005"/>
                  <a:pt x="5575920" y="3883475"/>
                </a:cubicBezTo>
                <a:cubicBezTo>
                  <a:pt x="5571203" y="3903637"/>
                  <a:pt x="5567006" y="3920086"/>
                  <a:pt x="5563598" y="3934280"/>
                </a:cubicBezTo>
                <a:lnTo>
                  <a:pt x="5562972" y="3937349"/>
                </a:lnTo>
                <a:lnTo>
                  <a:pt x="5571794" y="3923038"/>
                </a:lnTo>
                <a:cubicBezTo>
                  <a:pt x="5593939" y="3878751"/>
                  <a:pt x="5611337" y="3820229"/>
                  <a:pt x="5623989" y="3775941"/>
                </a:cubicBezTo>
                <a:lnTo>
                  <a:pt x="5632426" y="3767506"/>
                </a:lnTo>
                <a:cubicBezTo>
                  <a:pt x="5632426" y="3767506"/>
                  <a:pt x="5640861" y="3767506"/>
                  <a:pt x="5640861" y="3759071"/>
                </a:cubicBezTo>
                <a:lnTo>
                  <a:pt x="5649298" y="3767505"/>
                </a:lnTo>
                <a:lnTo>
                  <a:pt x="5649298" y="3742197"/>
                </a:lnTo>
                <a:cubicBezTo>
                  <a:pt x="5666171" y="3691585"/>
                  <a:pt x="5674605" y="3624099"/>
                  <a:pt x="5683041" y="3581921"/>
                </a:cubicBezTo>
                <a:cubicBezTo>
                  <a:pt x="5691475" y="3573485"/>
                  <a:pt x="5691476" y="3590358"/>
                  <a:pt x="5691475" y="3598792"/>
                </a:cubicBezTo>
                <a:cubicBezTo>
                  <a:pt x="5698857" y="3576649"/>
                  <a:pt x="5712697" y="3496378"/>
                  <a:pt x="5732996" y="3493610"/>
                </a:cubicBezTo>
                <a:lnTo>
                  <a:pt x="5733449" y="3493806"/>
                </a:lnTo>
                <a:lnTo>
                  <a:pt x="5734014" y="3473633"/>
                </a:lnTo>
                <a:cubicBezTo>
                  <a:pt x="5733582" y="3467260"/>
                  <a:pt x="5732457" y="3462613"/>
                  <a:pt x="5730509" y="3460815"/>
                </a:cubicBezTo>
                <a:cubicBezTo>
                  <a:pt x="5735891" y="3408066"/>
                  <a:pt x="5752664" y="3358615"/>
                  <a:pt x="5743964" y="3328941"/>
                </a:cubicBezTo>
                <a:cubicBezTo>
                  <a:pt x="5746354" y="3295074"/>
                  <a:pt x="5754450" y="3309761"/>
                  <a:pt x="5761038" y="3286983"/>
                </a:cubicBezTo>
                <a:cubicBezTo>
                  <a:pt x="5763428" y="3253117"/>
                  <a:pt x="5752340" y="3257310"/>
                  <a:pt x="5751435" y="3234831"/>
                </a:cubicBezTo>
                <a:cubicBezTo>
                  <a:pt x="5764914" y="3196770"/>
                  <a:pt x="5763707" y="3166797"/>
                  <a:pt x="5762802" y="3144319"/>
                </a:cubicBezTo>
                <a:cubicBezTo>
                  <a:pt x="5761898" y="3121840"/>
                  <a:pt x="5757096" y="3095764"/>
                  <a:pt x="5763082" y="3058000"/>
                </a:cubicBezTo>
                <a:cubicBezTo>
                  <a:pt x="5770274" y="3050209"/>
                  <a:pt x="5773568" y="3038820"/>
                  <a:pt x="5777766" y="3049910"/>
                </a:cubicBezTo>
                <a:cubicBezTo>
                  <a:pt x="5785236" y="2955800"/>
                  <a:pt x="5771435" y="2892557"/>
                  <a:pt x="5764220" y="2806537"/>
                </a:cubicBezTo>
                <a:lnTo>
                  <a:pt x="5759877" y="2815776"/>
                </a:lnTo>
                <a:lnTo>
                  <a:pt x="5758962" y="2839583"/>
                </a:lnTo>
                <a:cubicBezTo>
                  <a:pt x="5750526" y="2839583"/>
                  <a:pt x="5750526" y="2831148"/>
                  <a:pt x="5750526" y="2831148"/>
                </a:cubicBezTo>
                <a:lnTo>
                  <a:pt x="5750526" y="2822713"/>
                </a:lnTo>
                <a:lnTo>
                  <a:pt x="5750526" y="2822277"/>
                </a:lnTo>
                <a:lnTo>
                  <a:pt x="5749837" y="2822120"/>
                </a:lnTo>
                <a:lnTo>
                  <a:pt x="5747894" y="2797782"/>
                </a:lnTo>
                <a:lnTo>
                  <a:pt x="5743144" y="2798460"/>
                </a:lnTo>
                <a:cubicBezTo>
                  <a:pt x="5742089" y="2799515"/>
                  <a:pt x="5742090" y="2801624"/>
                  <a:pt x="5742091" y="2805842"/>
                </a:cubicBezTo>
                <a:lnTo>
                  <a:pt x="5742091" y="2814279"/>
                </a:lnTo>
                <a:lnTo>
                  <a:pt x="5742090" y="2822713"/>
                </a:lnTo>
                <a:cubicBezTo>
                  <a:pt x="5725221" y="2772097"/>
                  <a:pt x="5725221" y="2839583"/>
                  <a:pt x="5733655" y="2848019"/>
                </a:cubicBezTo>
                <a:lnTo>
                  <a:pt x="5742090" y="2856452"/>
                </a:lnTo>
                <a:lnTo>
                  <a:pt x="5742091" y="2848019"/>
                </a:lnTo>
                <a:lnTo>
                  <a:pt x="5750526" y="2839583"/>
                </a:lnTo>
                <a:lnTo>
                  <a:pt x="5750526" y="2864888"/>
                </a:lnTo>
                <a:lnTo>
                  <a:pt x="5750525" y="2873326"/>
                </a:lnTo>
                <a:cubicBezTo>
                  <a:pt x="5750526" y="2932374"/>
                  <a:pt x="5733655" y="2974554"/>
                  <a:pt x="5708345" y="2940812"/>
                </a:cubicBezTo>
                <a:cubicBezTo>
                  <a:pt x="5708348" y="2898633"/>
                  <a:pt x="5699912" y="2898632"/>
                  <a:pt x="5699912" y="2839583"/>
                </a:cubicBezTo>
                <a:cubicBezTo>
                  <a:pt x="5695694" y="2837474"/>
                  <a:pt x="5692531" y="2838002"/>
                  <a:pt x="5689894" y="2840110"/>
                </a:cubicBezTo>
                <a:lnTo>
                  <a:pt x="5683185" y="2849917"/>
                </a:lnTo>
                <a:lnTo>
                  <a:pt x="5682885" y="2853046"/>
                </a:lnTo>
                <a:cubicBezTo>
                  <a:pt x="5682333" y="2855285"/>
                  <a:pt x="5681574" y="2856372"/>
                  <a:pt x="5680651" y="2856536"/>
                </a:cubicBezTo>
                <a:lnTo>
                  <a:pt x="5680060" y="2855859"/>
                </a:lnTo>
                <a:lnTo>
                  <a:pt x="5676293" y="2863103"/>
                </a:lnTo>
                <a:lnTo>
                  <a:pt x="5680760" y="2886509"/>
                </a:lnTo>
                <a:cubicBezTo>
                  <a:pt x="5682357" y="2898126"/>
                  <a:pt x="5684002" y="2907354"/>
                  <a:pt x="5688352" y="2910389"/>
                </a:cubicBezTo>
                <a:cubicBezTo>
                  <a:pt x="5691903" y="2951650"/>
                  <a:pt x="5692821" y="2978146"/>
                  <a:pt x="5696772" y="3000293"/>
                </a:cubicBezTo>
                <a:cubicBezTo>
                  <a:pt x="5697689" y="3026790"/>
                  <a:pt x="5697290" y="3045902"/>
                  <a:pt x="5692141" y="3081094"/>
                </a:cubicBezTo>
                <a:cubicBezTo>
                  <a:pt x="5684759" y="3082408"/>
                  <a:pt x="5686474" y="3070677"/>
                  <a:pt x="5679091" y="3071991"/>
                </a:cubicBezTo>
                <a:cubicBezTo>
                  <a:pt x="5680926" y="3124983"/>
                  <a:pt x="5687511" y="3161895"/>
                  <a:pt x="5688029" y="3207504"/>
                </a:cubicBezTo>
                <a:cubicBezTo>
                  <a:pt x="5695930" y="3251800"/>
                  <a:pt x="5696448" y="3297408"/>
                  <a:pt x="5692217" y="3359096"/>
                </a:cubicBezTo>
                <a:cubicBezTo>
                  <a:pt x="5689982" y="3325218"/>
                  <a:pt x="5682200" y="3345644"/>
                  <a:pt x="5673101" y="3358689"/>
                </a:cubicBezTo>
                <a:cubicBezTo>
                  <a:pt x="5670067" y="3363038"/>
                  <a:pt x="5671384" y="3370421"/>
                  <a:pt x="5668351" y="3374768"/>
                </a:cubicBezTo>
                <a:cubicBezTo>
                  <a:pt x="5668351" y="3374768"/>
                  <a:pt x="5664001" y="3371734"/>
                  <a:pt x="5662684" y="3364351"/>
                </a:cubicBezTo>
                <a:cubicBezTo>
                  <a:pt x="5662684" y="3364351"/>
                  <a:pt x="5662684" y="3364351"/>
                  <a:pt x="5661368" y="3356969"/>
                </a:cubicBezTo>
                <a:cubicBezTo>
                  <a:pt x="5664001" y="3371734"/>
                  <a:pt x="5650952" y="3362631"/>
                  <a:pt x="5654384" y="3339170"/>
                </a:cubicBezTo>
                <a:cubicBezTo>
                  <a:pt x="5654384" y="3339170"/>
                  <a:pt x="5654384" y="3339170"/>
                  <a:pt x="5661768" y="3337856"/>
                </a:cubicBezTo>
                <a:cubicBezTo>
                  <a:pt x="5664800" y="3333508"/>
                  <a:pt x="5663483" y="3326125"/>
                  <a:pt x="5663483" y="3326125"/>
                </a:cubicBezTo>
                <a:cubicBezTo>
                  <a:pt x="5670866" y="3324812"/>
                  <a:pt x="5667833" y="3329160"/>
                  <a:pt x="5669150" y="3336542"/>
                </a:cubicBezTo>
                <a:cubicBezTo>
                  <a:pt x="5669150" y="3336542"/>
                  <a:pt x="5669150" y="3336542"/>
                  <a:pt x="5670467" y="3343924"/>
                </a:cubicBezTo>
                <a:cubicBezTo>
                  <a:pt x="5676933" y="3316115"/>
                  <a:pt x="5675097" y="3263123"/>
                  <a:pt x="5666398" y="3257055"/>
                </a:cubicBezTo>
                <a:cubicBezTo>
                  <a:pt x="5664562" y="3204063"/>
                  <a:pt x="5674461" y="3152792"/>
                  <a:pt x="5661810" y="3124576"/>
                </a:cubicBezTo>
                <a:cubicBezTo>
                  <a:pt x="5659576" y="3090699"/>
                  <a:pt x="5669592" y="3104149"/>
                  <a:pt x="5673025" y="3080687"/>
                </a:cubicBezTo>
                <a:cubicBezTo>
                  <a:pt x="5670791" y="3046809"/>
                  <a:pt x="5660375" y="3052471"/>
                  <a:pt x="5656425" y="3030323"/>
                </a:cubicBezTo>
                <a:cubicBezTo>
                  <a:pt x="5664606" y="2990784"/>
                  <a:pt x="5659339" y="2961253"/>
                  <a:pt x="5655388" y="2939106"/>
                </a:cubicBezTo>
                <a:cubicBezTo>
                  <a:pt x="5651437" y="2916958"/>
                  <a:pt x="5643136" y="2891777"/>
                  <a:pt x="5643936" y="2853549"/>
                </a:cubicBezTo>
                <a:cubicBezTo>
                  <a:pt x="5650002" y="2844854"/>
                  <a:pt x="5651718" y="2833123"/>
                  <a:pt x="5657385" y="2843539"/>
                </a:cubicBezTo>
                <a:lnTo>
                  <a:pt x="5657146" y="2841276"/>
                </a:lnTo>
                <a:lnTo>
                  <a:pt x="5648243" y="2809663"/>
                </a:lnTo>
                <a:cubicBezTo>
                  <a:pt x="5630844" y="2742046"/>
                  <a:pt x="5613444" y="2670868"/>
                  <a:pt x="5581811" y="2670869"/>
                </a:cubicBezTo>
                <a:lnTo>
                  <a:pt x="5581812" y="2662431"/>
                </a:lnTo>
                <a:lnTo>
                  <a:pt x="5581812" y="2645563"/>
                </a:lnTo>
                <a:cubicBezTo>
                  <a:pt x="5573376" y="2637125"/>
                  <a:pt x="5573377" y="2628693"/>
                  <a:pt x="5573376" y="2637125"/>
                </a:cubicBezTo>
                <a:cubicBezTo>
                  <a:pt x="5564941" y="2620256"/>
                  <a:pt x="5564941" y="2594949"/>
                  <a:pt x="5548068" y="2544335"/>
                </a:cubicBezTo>
                <a:cubicBezTo>
                  <a:pt x="5539634" y="2527464"/>
                  <a:pt x="5539633" y="2519026"/>
                  <a:pt x="5539634" y="2510592"/>
                </a:cubicBezTo>
                <a:lnTo>
                  <a:pt x="5531197" y="2502157"/>
                </a:lnTo>
                <a:lnTo>
                  <a:pt x="5531198" y="2493721"/>
                </a:lnTo>
                <a:cubicBezTo>
                  <a:pt x="5531197" y="2485283"/>
                  <a:pt x="5522761" y="2493721"/>
                  <a:pt x="5522761" y="2493721"/>
                </a:cubicBezTo>
                <a:lnTo>
                  <a:pt x="5522762" y="2485285"/>
                </a:lnTo>
                <a:cubicBezTo>
                  <a:pt x="5514328" y="2485285"/>
                  <a:pt x="5514327" y="2451540"/>
                  <a:pt x="5505889" y="2451543"/>
                </a:cubicBezTo>
                <a:cubicBezTo>
                  <a:pt x="5514328" y="2493720"/>
                  <a:pt x="5505891" y="2459978"/>
                  <a:pt x="5497455" y="2476850"/>
                </a:cubicBezTo>
                <a:cubicBezTo>
                  <a:pt x="5489018" y="2426235"/>
                  <a:pt x="5489019" y="2493720"/>
                  <a:pt x="5480584" y="2459978"/>
                </a:cubicBezTo>
                <a:cubicBezTo>
                  <a:pt x="5472147" y="2409365"/>
                  <a:pt x="5463710" y="2409365"/>
                  <a:pt x="5472147" y="2384058"/>
                </a:cubicBezTo>
                <a:cubicBezTo>
                  <a:pt x="5446841" y="2384058"/>
                  <a:pt x="5429967" y="2265958"/>
                  <a:pt x="5404661" y="2181601"/>
                </a:cubicBezTo>
                <a:cubicBezTo>
                  <a:pt x="5404661" y="2173166"/>
                  <a:pt x="5396224" y="2156292"/>
                  <a:pt x="5387791" y="2130985"/>
                </a:cubicBezTo>
                <a:cubicBezTo>
                  <a:pt x="5362483" y="2055067"/>
                  <a:pt x="5345614" y="2004453"/>
                  <a:pt x="5328740" y="1962273"/>
                </a:cubicBezTo>
                <a:cubicBezTo>
                  <a:pt x="5320306" y="1945401"/>
                  <a:pt x="5328741" y="1953837"/>
                  <a:pt x="5328741" y="1936967"/>
                </a:cubicBezTo>
                <a:cubicBezTo>
                  <a:pt x="5320305" y="1936965"/>
                  <a:pt x="5311870" y="1928530"/>
                  <a:pt x="5311869" y="1920096"/>
                </a:cubicBezTo>
                <a:lnTo>
                  <a:pt x="5320307" y="1911660"/>
                </a:lnTo>
                <a:cubicBezTo>
                  <a:pt x="5294997" y="1869480"/>
                  <a:pt x="5303433" y="1861047"/>
                  <a:pt x="5269693" y="1793560"/>
                </a:cubicBezTo>
                <a:lnTo>
                  <a:pt x="5286562" y="1793561"/>
                </a:lnTo>
                <a:cubicBezTo>
                  <a:pt x="5269690" y="1751383"/>
                  <a:pt x="5261255" y="1734510"/>
                  <a:pt x="5261255" y="1768254"/>
                </a:cubicBezTo>
                <a:cubicBezTo>
                  <a:pt x="5244383" y="1742947"/>
                  <a:pt x="5261255" y="1734510"/>
                  <a:pt x="5235948" y="1709201"/>
                </a:cubicBezTo>
                <a:cubicBezTo>
                  <a:pt x="5244383" y="1717640"/>
                  <a:pt x="5244382" y="1709203"/>
                  <a:pt x="5235947" y="1700769"/>
                </a:cubicBezTo>
                <a:lnTo>
                  <a:pt x="5244383" y="1700769"/>
                </a:lnTo>
                <a:cubicBezTo>
                  <a:pt x="5252818" y="1709203"/>
                  <a:pt x="5252819" y="1700767"/>
                  <a:pt x="5252819" y="1700767"/>
                </a:cubicBezTo>
                <a:lnTo>
                  <a:pt x="5252819" y="1692332"/>
                </a:lnTo>
                <a:cubicBezTo>
                  <a:pt x="5269693" y="1726076"/>
                  <a:pt x="5261254" y="1675460"/>
                  <a:pt x="5244383" y="1650153"/>
                </a:cubicBezTo>
                <a:lnTo>
                  <a:pt x="5252818" y="1650152"/>
                </a:lnTo>
                <a:lnTo>
                  <a:pt x="5252819" y="1641718"/>
                </a:lnTo>
                <a:lnTo>
                  <a:pt x="5244385" y="1633283"/>
                </a:lnTo>
                <a:cubicBezTo>
                  <a:pt x="5227512" y="1591105"/>
                  <a:pt x="5202205" y="1532055"/>
                  <a:pt x="5176900" y="1473003"/>
                </a:cubicBezTo>
                <a:cubicBezTo>
                  <a:pt x="5143155" y="1413955"/>
                  <a:pt x="5109412" y="1354905"/>
                  <a:pt x="5084104" y="1312727"/>
                </a:cubicBezTo>
                <a:cubicBezTo>
                  <a:pt x="5079886" y="1295857"/>
                  <a:pt x="5069343" y="1274766"/>
                  <a:pt x="5055633" y="1250514"/>
                </a:cubicBezTo>
                <a:lnTo>
                  <a:pt x="5041658" y="1226599"/>
                </a:lnTo>
                <a:lnTo>
                  <a:pt x="5093541" y="1340967"/>
                </a:lnTo>
                <a:cubicBezTo>
                  <a:pt x="5235732" y="1681085"/>
                  <a:pt x="5337210" y="2038049"/>
                  <a:pt x="5398999" y="2412246"/>
                </a:cubicBezTo>
                <a:cubicBezTo>
                  <a:pt x="5422890" y="2554151"/>
                  <a:pt x="5460842" y="2689651"/>
                  <a:pt x="5458394" y="2833367"/>
                </a:cubicBezTo>
                <a:cubicBezTo>
                  <a:pt x="5457892" y="2847175"/>
                  <a:pt x="5464297" y="2861234"/>
                  <a:pt x="5448705" y="2871734"/>
                </a:cubicBezTo>
                <a:cubicBezTo>
                  <a:pt x="5433365" y="2875326"/>
                  <a:pt x="5431053" y="2862798"/>
                  <a:pt x="5431304" y="2855892"/>
                </a:cubicBezTo>
                <a:cubicBezTo>
                  <a:pt x="5385690" y="2397937"/>
                  <a:pt x="5249309" y="1964347"/>
                  <a:pt x="5100400" y="1533070"/>
                </a:cubicBezTo>
                <a:cubicBezTo>
                  <a:pt x="5024275" y="1306308"/>
                  <a:pt x="4903157" y="1100041"/>
                  <a:pt x="4793286" y="888652"/>
                </a:cubicBezTo>
                <a:cubicBezTo>
                  <a:pt x="4778948" y="864625"/>
                  <a:pt x="4766140" y="836507"/>
                  <a:pt x="4754611" y="811200"/>
                </a:cubicBezTo>
                <a:cubicBezTo>
                  <a:pt x="4747700" y="801616"/>
                  <a:pt x="4747255" y="785266"/>
                  <a:pt x="4736788" y="782554"/>
                </a:cubicBezTo>
                <a:cubicBezTo>
                  <a:pt x="4733299" y="781651"/>
                  <a:pt x="4728696" y="782261"/>
                  <a:pt x="4722369" y="785144"/>
                </a:cubicBezTo>
                <a:cubicBezTo>
                  <a:pt x="4697061" y="796672"/>
                  <a:pt x="4707559" y="812263"/>
                  <a:pt x="4716525" y="831944"/>
                </a:cubicBezTo>
                <a:cubicBezTo>
                  <a:pt x="4773879" y="928050"/>
                  <a:pt x="4829707" y="1028246"/>
                  <a:pt x="4878628" y="1128191"/>
                </a:cubicBezTo>
                <a:cubicBezTo>
                  <a:pt x="4928929" y="1233026"/>
                  <a:pt x="4975663" y="1338424"/>
                  <a:pt x="5018643" y="1444415"/>
                </a:cubicBezTo>
                <a:lnTo>
                  <a:pt x="5107372" y="1685936"/>
                </a:lnTo>
                <a:lnTo>
                  <a:pt x="5109411" y="1683895"/>
                </a:lnTo>
                <a:cubicBezTo>
                  <a:pt x="5126283" y="1717639"/>
                  <a:pt x="5134721" y="1751382"/>
                  <a:pt x="5151590" y="1785122"/>
                </a:cubicBezTo>
                <a:lnTo>
                  <a:pt x="5143154" y="1785122"/>
                </a:lnTo>
                <a:cubicBezTo>
                  <a:pt x="5143154" y="1776689"/>
                  <a:pt x="5134719" y="1759817"/>
                  <a:pt x="5134721" y="1751382"/>
                </a:cubicBezTo>
                <a:lnTo>
                  <a:pt x="5122261" y="1726462"/>
                </a:lnTo>
                <a:lnTo>
                  <a:pt x="5136116" y="1764180"/>
                </a:lnTo>
                <a:lnTo>
                  <a:pt x="5157687" y="1838582"/>
                </a:lnTo>
                <a:lnTo>
                  <a:pt x="5167407" y="1843119"/>
                </a:lnTo>
                <a:cubicBezTo>
                  <a:pt x="5170572" y="1844173"/>
                  <a:pt x="5172680" y="1844174"/>
                  <a:pt x="5176898" y="1844173"/>
                </a:cubicBezTo>
                <a:cubicBezTo>
                  <a:pt x="5176900" y="1852608"/>
                  <a:pt x="5176898" y="1861046"/>
                  <a:pt x="5176898" y="1861046"/>
                </a:cubicBezTo>
                <a:cubicBezTo>
                  <a:pt x="5168464" y="1861046"/>
                  <a:pt x="5168461" y="1852610"/>
                  <a:pt x="5168464" y="1861046"/>
                </a:cubicBezTo>
                <a:lnTo>
                  <a:pt x="5168463" y="1869480"/>
                </a:lnTo>
                <a:cubicBezTo>
                  <a:pt x="5168463" y="1871571"/>
                  <a:pt x="5168462" y="1873663"/>
                  <a:pt x="5168462" y="1875756"/>
                </a:cubicBezTo>
                <a:lnTo>
                  <a:pt x="5229895" y="2087656"/>
                </a:lnTo>
                <a:lnTo>
                  <a:pt x="5242098" y="2145617"/>
                </a:lnTo>
                <a:lnTo>
                  <a:pt x="5261255" y="2173166"/>
                </a:lnTo>
                <a:cubicBezTo>
                  <a:pt x="5252821" y="2198470"/>
                  <a:pt x="5261254" y="2206906"/>
                  <a:pt x="5278125" y="2215342"/>
                </a:cubicBezTo>
                <a:cubicBezTo>
                  <a:pt x="5278126" y="2232217"/>
                  <a:pt x="5278128" y="2249087"/>
                  <a:pt x="5286562" y="2265959"/>
                </a:cubicBezTo>
                <a:cubicBezTo>
                  <a:pt x="5294998" y="2282828"/>
                  <a:pt x="5294997" y="2308137"/>
                  <a:pt x="5303433" y="2325006"/>
                </a:cubicBezTo>
                <a:cubicBezTo>
                  <a:pt x="5311869" y="2350315"/>
                  <a:pt x="5311869" y="2384057"/>
                  <a:pt x="5320305" y="2409365"/>
                </a:cubicBezTo>
                <a:cubicBezTo>
                  <a:pt x="5320305" y="2426235"/>
                  <a:pt x="5328740" y="2451540"/>
                  <a:pt x="5337176" y="2459978"/>
                </a:cubicBezTo>
                <a:lnTo>
                  <a:pt x="5337176" y="2468415"/>
                </a:lnTo>
                <a:cubicBezTo>
                  <a:pt x="5345612" y="2493721"/>
                  <a:pt x="5345611" y="2510592"/>
                  <a:pt x="5354048" y="2535897"/>
                </a:cubicBezTo>
                <a:cubicBezTo>
                  <a:pt x="5354047" y="2552771"/>
                  <a:pt x="5362484" y="2569640"/>
                  <a:pt x="5370919" y="2594947"/>
                </a:cubicBezTo>
                <a:cubicBezTo>
                  <a:pt x="5362484" y="2620254"/>
                  <a:pt x="5370919" y="2620254"/>
                  <a:pt x="5379353" y="2620256"/>
                </a:cubicBezTo>
                <a:cubicBezTo>
                  <a:pt x="5379354" y="2623070"/>
                  <a:pt x="5379353" y="2625880"/>
                  <a:pt x="5379355" y="2628692"/>
                </a:cubicBezTo>
                <a:cubicBezTo>
                  <a:pt x="5379355" y="2637128"/>
                  <a:pt x="5370919" y="2645563"/>
                  <a:pt x="5370919" y="2653998"/>
                </a:cubicBezTo>
                <a:lnTo>
                  <a:pt x="5370919" y="2662431"/>
                </a:lnTo>
                <a:cubicBezTo>
                  <a:pt x="5370919" y="2670868"/>
                  <a:pt x="5370919" y="2670868"/>
                  <a:pt x="5379355" y="2679304"/>
                </a:cubicBezTo>
                <a:lnTo>
                  <a:pt x="5387791" y="2679306"/>
                </a:lnTo>
                <a:lnTo>
                  <a:pt x="5387790" y="2721484"/>
                </a:lnTo>
                <a:lnTo>
                  <a:pt x="5396226" y="2729919"/>
                </a:lnTo>
                <a:lnTo>
                  <a:pt x="5396226" y="2721484"/>
                </a:lnTo>
                <a:lnTo>
                  <a:pt x="5387791" y="2679306"/>
                </a:lnTo>
                <a:lnTo>
                  <a:pt x="5396226" y="2679306"/>
                </a:lnTo>
                <a:lnTo>
                  <a:pt x="5396225" y="2696176"/>
                </a:lnTo>
                <a:lnTo>
                  <a:pt x="5396226" y="2704613"/>
                </a:lnTo>
                <a:cubicBezTo>
                  <a:pt x="5396226" y="2713048"/>
                  <a:pt x="5404662" y="2721481"/>
                  <a:pt x="5404662" y="2729919"/>
                </a:cubicBezTo>
                <a:lnTo>
                  <a:pt x="5404661" y="2763661"/>
                </a:lnTo>
                <a:lnTo>
                  <a:pt x="5396224" y="2755225"/>
                </a:lnTo>
                <a:cubicBezTo>
                  <a:pt x="5396224" y="2755225"/>
                  <a:pt x="5396226" y="2763663"/>
                  <a:pt x="5396225" y="2772097"/>
                </a:cubicBezTo>
                <a:cubicBezTo>
                  <a:pt x="5396225" y="2772097"/>
                  <a:pt x="5396224" y="2780533"/>
                  <a:pt x="5396225" y="2788969"/>
                </a:cubicBezTo>
                <a:cubicBezTo>
                  <a:pt x="5404662" y="2797406"/>
                  <a:pt x="5404661" y="2805841"/>
                  <a:pt x="5404662" y="2814279"/>
                </a:cubicBezTo>
                <a:lnTo>
                  <a:pt x="5404661" y="2831146"/>
                </a:lnTo>
                <a:lnTo>
                  <a:pt x="5413098" y="2839583"/>
                </a:lnTo>
                <a:cubicBezTo>
                  <a:pt x="5413097" y="2848019"/>
                  <a:pt x="5421533" y="2856455"/>
                  <a:pt x="5421533" y="2864890"/>
                </a:cubicBezTo>
                <a:lnTo>
                  <a:pt x="5421534" y="2881764"/>
                </a:lnTo>
                <a:cubicBezTo>
                  <a:pt x="5413098" y="2881764"/>
                  <a:pt x="5413098" y="2881764"/>
                  <a:pt x="5413098" y="2890197"/>
                </a:cubicBezTo>
                <a:lnTo>
                  <a:pt x="5421534" y="2898631"/>
                </a:lnTo>
                <a:cubicBezTo>
                  <a:pt x="5421534" y="2898631"/>
                  <a:pt x="5421533" y="2907070"/>
                  <a:pt x="5413098" y="2915506"/>
                </a:cubicBezTo>
                <a:lnTo>
                  <a:pt x="5421534" y="2932377"/>
                </a:lnTo>
                <a:lnTo>
                  <a:pt x="5429969" y="2923940"/>
                </a:lnTo>
                <a:lnTo>
                  <a:pt x="5429969" y="2949247"/>
                </a:lnTo>
                <a:cubicBezTo>
                  <a:pt x="5429968" y="2952060"/>
                  <a:pt x="5429968" y="2954872"/>
                  <a:pt x="5429967" y="2957684"/>
                </a:cubicBezTo>
                <a:cubicBezTo>
                  <a:pt x="5438405" y="2974555"/>
                  <a:pt x="5438405" y="2982988"/>
                  <a:pt x="5438405" y="2991425"/>
                </a:cubicBezTo>
                <a:lnTo>
                  <a:pt x="5438405" y="3025167"/>
                </a:lnTo>
                <a:lnTo>
                  <a:pt x="5438405" y="3050476"/>
                </a:lnTo>
                <a:lnTo>
                  <a:pt x="5438405" y="3101088"/>
                </a:lnTo>
                <a:cubicBezTo>
                  <a:pt x="5438403" y="3109525"/>
                  <a:pt x="5429969" y="3117961"/>
                  <a:pt x="5429969" y="3126398"/>
                </a:cubicBezTo>
                <a:lnTo>
                  <a:pt x="5421534" y="3117961"/>
                </a:lnTo>
                <a:lnTo>
                  <a:pt x="5413096" y="3109525"/>
                </a:lnTo>
                <a:cubicBezTo>
                  <a:pt x="5413097" y="3112337"/>
                  <a:pt x="5413097" y="3115150"/>
                  <a:pt x="5413098" y="3117961"/>
                </a:cubicBezTo>
                <a:lnTo>
                  <a:pt x="5413098" y="3126395"/>
                </a:lnTo>
                <a:lnTo>
                  <a:pt x="5421533" y="3134833"/>
                </a:lnTo>
                <a:lnTo>
                  <a:pt x="5429969" y="3143265"/>
                </a:lnTo>
                <a:lnTo>
                  <a:pt x="5438404" y="3143266"/>
                </a:lnTo>
                <a:cubicBezTo>
                  <a:pt x="5438405" y="3134833"/>
                  <a:pt x="5446841" y="3117961"/>
                  <a:pt x="5446840" y="3101088"/>
                </a:cubicBezTo>
                <a:cubicBezTo>
                  <a:pt x="5446840" y="3098278"/>
                  <a:pt x="5446840" y="3095466"/>
                  <a:pt x="5446838" y="3092654"/>
                </a:cubicBezTo>
                <a:cubicBezTo>
                  <a:pt x="5446841" y="3084217"/>
                  <a:pt x="5438404" y="3067347"/>
                  <a:pt x="5446840" y="3058912"/>
                </a:cubicBezTo>
                <a:lnTo>
                  <a:pt x="5446841" y="3042041"/>
                </a:lnTo>
                <a:cubicBezTo>
                  <a:pt x="5455276" y="3050475"/>
                  <a:pt x="5455275" y="3067346"/>
                  <a:pt x="5455276" y="3084216"/>
                </a:cubicBezTo>
                <a:cubicBezTo>
                  <a:pt x="5455276" y="3101088"/>
                  <a:pt x="5455276" y="3117961"/>
                  <a:pt x="5463712" y="3134833"/>
                </a:cubicBezTo>
                <a:cubicBezTo>
                  <a:pt x="5463712" y="3143265"/>
                  <a:pt x="5455276" y="3143266"/>
                  <a:pt x="5455276" y="3151703"/>
                </a:cubicBezTo>
                <a:lnTo>
                  <a:pt x="5455276" y="3168573"/>
                </a:lnTo>
                <a:cubicBezTo>
                  <a:pt x="5455276" y="3185442"/>
                  <a:pt x="5455276" y="3193880"/>
                  <a:pt x="5455273" y="3210751"/>
                </a:cubicBezTo>
                <a:lnTo>
                  <a:pt x="5446841" y="3202314"/>
                </a:lnTo>
                <a:cubicBezTo>
                  <a:pt x="5446841" y="3193880"/>
                  <a:pt x="5446841" y="3193880"/>
                  <a:pt x="5438405" y="3202316"/>
                </a:cubicBezTo>
                <a:lnTo>
                  <a:pt x="5438405" y="3210751"/>
                </a:lnTo>
                <a:lnTo>
                  <a:pt x="5438405" y="3219184"/>
                </a:lnTo>
                <a:lnTo>
                  <a:pt x="5446841" y="3227621"/>
                </a:lnTo>
                <a:lnTo>
                  <a:pt x="5446840" y="3236060"/>
                </a:lnTo>
                <a:lnTo>
                  <a:pt x="5446841" y="3244494"/>
                </a:lnTo>
                <a:cubicBezTo>
                  <a:pt x="5446841" y="3252928"/>
                  <a:pt x="5455275" y="3269801"/>
                  <a:pt x="5455276" y="3278235"/>
                </a:cubicBezTo>
                <a:cubicBezTo>
                  <a:pt x="5455276" y="3303542"/>
                  <a:pt x="5463712" y="3311978"/>
                  <a:pt x="5455276" y="3320416"/>
                </a:cubicBezTo>
                <a:cubicBezTo>
                  <a:pt x="5446841" y="3320415"/>
                  <a:pt x="5446841" y="3328851"/>
                  <a:pt x="5446841" y="3328851"/>
                </a:cubicBezTo>
                <a:cubicBezTo>
                  <a:pt x="5446841" y="3328851"/>
                  <a:pt x="5438403" y="3328851"/>
                  <a:pt x="5438403" y="3320416"/>
                </a:cubicBezTo>
                <a:cubicBezTo>
                  <a:pt x="5438405" y="3286671"/>
                  <a:pt x="5438405" y="3252930"/>
                  <a:pt x="5429968" y="3219187"/>
                </a:cubicBezTo>
                <a:lnTo>
                  <a:pt x="5429969" y="3210749"/>
                </a:lnTo>
                <a:cubicBezTo>
                  <a:pt x="5421534" y="3210749"/>
                  <a:pt x="5421534" y="3219187"/>
                  <a:pt x="5421534" y="3219187"/>
                </a:cubicBezTo>
                <a:cubicBezTo>
                  <a:pt x="5429968" y="3252929"/>
                  <a:pt x="5429968" y="3286673"/>
                  <a:pt x="5429969" y="3320416"/>
                </a:cubicBezTo>
                <a:cubicBezTo>
                  <a:pt x="5421534" y="3320416"/>
                  <a:pt x="5413097" y="3320415"/>
                  <a:pt x="5404661" y="3337285"/>
                </a:cubicBezTo>
                <a:cubicBezTo>
                  <a:pt x="5404661" y="3379464"/>
                  <a:pt x="5387791" y="3387901"/>
                  <a:pt x="5387791" y="3430080"/>
                </a:cubicBezTo>
                <a:cubicBezTo>
                  <a:pt x="5345611" y="3539744"/>
                  <a:pt x="5328741" y="3674713"/>
                  <a:pt x="5320304" y="3767504"/>
                </a:cubicBezTo>
                <a:lnTo>
                  <a:pt x="5320305" y="3775942"/>
                </a:lnTo>
                <a:lnTo>
                  <a:pt x="5320305" y="3784378"/>
                </a:lnTo>
                <a:cubicBezTo>
                  <a:pt x="5328740" y="3784378"/>
                  <a:pt x="5328740" y="3784378"/>
                  <a:pt x="5328741" y="3775940"/>
                </a:cubicBezTo>
                <a:cubicBezTo>
                  <a:pt x="5337175" y="3683147"/>
                  <a:pt x="5354047" y="3556613"/>
                  <a:pt x="5396226" y="3446949"/>
                </a:cubicBezTo>
                <a:lnTo>
                  <a:pt x="5396226" y="3455387"/>
                </a:lnTo>
                <a:cubicBezTo>
                  <a:pt x="5404661" y="3455385"/>
                  <a:pt x="5404662" y="3446951"/>
                  <a:pt x="5413098" y="3438513"/>
                </a:cubicBezTo>
                <a:lnTo>
                  <a:pt x="5413098" y="3463820"/>
                </a:lnTo>
                <a:lnTo>
                  <a:pt x="5404662" y="3463821"/>
                </a:lnTo>
                <a:lnTo>
                  <a:pt x="5404662" y="3472258"/>
                </a:lnTo>
                <a:lnTo>
                  <a:pt x="5404661" y="3480692"/>
                </a:lnTo>
                <a:lnTo>
                  <a:pt x="5413098" y="3480691"/>
                </a:lnTo>
                <a:cubicBezTo>
                  <a:pt x="5404660" y="3497563"/>
                  <a:pt x="5404662" y="3514435"/>
                  <a:pt x="5404662" y="3522869"/>
                </a:cubicBezTo>
                <a:lnTo>
                  <a:pt x="5404662" y="3539744"/>
                </a:lnTo>
                <a:cubicBezTo>
                  <a:pt x="5404662" y="3548176"/>
                  <a:pt x="5404660" y="3556614"/>
                  <a:pt x="5404662" y="3565051"/>
                </a:cubicBezTo>
                <a:lnTo>
                  <a:pt x="5404662" y="3573483"/>
                </a:lnTo>
                <a:cubicBezTo>
                  <a:pt x="5396224" y="3573485"/>
                  <a:pt x="5396224" y="3573485"/>
                  <a:pt x="5396226" y="3581921"/>
                </a:cubicBezTo>
                <a:lnTo>
                  <a:pt x="5396226" y="3598792"/>
                </a:lnTo>
                <a:lnTo>
                  <a:pt x="5404662" y="3607228"/>
                </a:lnTo>
                <a:cubicBezTo>
                  <a:pt x="5413098" y="3674713"/>
                  <a:pt x="5413098" y="3742198"/>
                  <a:pt x="5404662" y="3809683"/>
                </a:cubicBezTo>
                <a:cubicBezTo>
                  <a:pt x="5396226" y="3843426"/>
                  <a:pt x="5396226" y="3868735"/>
                  <a:pt x="5387791" y="3902475"/>
                </a:cubicBezTo>
                <a:cubicBezTo>
                  <a:pt x="5387791" y="3902475"/>
                  <a:pt x="5396226" y="3902476"/>
                  <a:pt x="5396226" y="3894042"/>
                </a:cubicBezTo>
                <a:cubicBezTo>
                  <a:pt x="5387791" y="3953090"/>
                  <a:pt x="5387791" y="4003705"/>
                  <a:pt x="5379355" y="4062754"/>
                </a:cubicBezTo>
                <a:lnTo>
                  <a:pt x="5387791" y="4071190"/>
                </a:lnTo>
                <a:cubicBezTo>
                  <a:pt x="5387790" y="4088061"/>
                  <a:pt x="5379355" y="4096495"/>
                  <a:pt x="5379355" y="4113369"/>
                </a:cubicBezTo>
                <a:cubicBezTo>
                  <a:pt x="5379355" y="4104933"/>
                  <a:pt x="5370919" y="4113368"/>
                  <a:pt x="5370919" y="4121804"/>
                </a:cubicBezTo>
                <a:cubicBezTo>
                  <a:pt x="5379355" y="4121802"/>
                  <a:pt x="5379355" y="4130239"/>
                  <a:pt x="5379355" y="4138676"/>
                </a:cubicBezTo>
                <a:cubicBezTo>
                  <a:pt x="5379355" y="4155546"/>
                  <a:pt x="5370917" y="4172417"/>
                  <a:pt x="5370918" y="4189288"/>
                </a:cubicBezTo>
                <a:cubicBezTo>
                  <a:pt x="5370918" y="4192101"/>
                  <a:pt x="5370918" y="4194913"/>
                  <a:pt x="5370916" y="4197726"/>
                </a:cubicBezTo>
                <a:cubicBezTo>
                  <a:pt x="5370918" y="4206160"/>
                  <a:pt x="5362484" y="4214597"/>
                  <a:pt x="5362483" y="4223033"/>
                </a:cubicBezTo>
                <a:lnTo>
                  <a:pt x="5362484" y="4231465"/>
                </a:lnTo>
                <a:lnTo>
                  <a:pt x="5362484" y="4239904"/>
                </a:lnTo>
                <a:cubicBezTo>
                  <a:pt x="5354048" y="4290517"/>
                  <a:pt x="5337175" y="4341131"/>
                  <a:pt x="5328741" y="4383310"/>
                </a:cubicBezTo>
                <a:cubicBezTo>
                  <a:pt x="5328741" y="4383310"/>
                  <a:pt x="5337176" y="4400179"/>
                  <a:pt x="5328741" y="4408617"/>
                </a:cubicBezTo>
                <a:cubicBezTo>
                  <a:pt x="5328742" y="4411429"/>
                  <a:pt x="5328741" y="4414241"/>
                  <a:pt x="5328743" y="4417053"/>
                </a:cubicBezTo>
                <a:cubicBezTo>
                  <a:pt x="5328741" y="4408617"/>
                  <a:pt x="5328741" y="4433924"/>
                  <a:pt x="5328743" y="4450795"/>
                </a:cubicBezTo>
                <a:cubicBezTo>
                  <a:pt x="5320305" y="4484536"/>
                  <a:pt x="5303434" y="4518279"/>
                  <a:pt x="5294997" y="4543588"/>
                </a:cubicBezTo>
                <a:cubicBezTo>
                  <a:pt x="5252819" y="4686995"/>
                  <a:pt x="5219075" y="4796658"/>
                  <a:pt x="5185332" y="4897886"/>
                </a:cubicBezTo>
                <a:lnTo>
                  <a:pt x="5185333" y="4906322"/>
                </a:lnTo>
                <a:lnTo>
                  <a:pt x="5176898" y="4914756"/>
                </a:lnTo>
                <a:cubicBezTo>
                  <a:pt x="5155808" y="4952718"/>
                  <a:pt x="5134719" y="4988568"/>
                  <a:pt x="5113630" y="5026528"/>
                </a:cubicBezTo>
                <a:lnTo>
                  <a:pt x="5057164" y="5137575"/>
                </a:lnTo>
                <a:lnTo>
                  <a:pt x="5058139" y="5135139"/>
                </a:lnTo>
                <a:cubicBezTo>
                  <a:pt x="5061961" y="5124594"/>
                  <a:pt x="5065125" y="5115105"/>
                  <a:pt x="5067233" y="5108777"/>
                </a:cubicBezTo>
                <a:cubicBezTo>
                  <a:pt x="5067233" y="5100343"/>
                  <a:pt x="5075669" y="5091906"/>
                  <a:pt x="5075669" y="5091906"/>
                </a:cubicBezTo>
                <a:cubicBezTo>
                  <a:pt x="5092540" y="5058163"/>
                  <a:pt x="5109411" y="5041293"/>
                  <a:pt x="5100977" y="5032856"/>
                </a:cubicBezTo>
                <a:cubicBezTo>
                  <a:pt x="5117847" y="5024421"/>
                  <a:pt x="5134719" y="4973806"/>
                  <a:pt x="5143155" y="4931629"/>
                </a:cubicBezTo>
                <a:cubicBezTo>
                  <a:pt x="5143154" y="4923193"/>
                  <a:pt x="5143154" y="4914755"/>
                  <a:pt x="5151590" y="4914756"/>
                </a:cubicBezTo>
                <a:cubicBezTo>
                  <a:pt x="5151590" y="4914756"/>
                  <a:pt x="5160026" y="4906320"/>
                  <a:pt x="5160025" y="4897886"/>
                </a:cubicBezTo>
                <a:lnTo>
                  <a:pt x="5151590" y="4889450"/>
                </a:lnTo>
                <a:cubicBezTo>
                  <a:pt x="5143157" y="4889451"/>
                  <a:pt x="5134719" y="4906322"/>
                  <a:pt x="5126283" y="4923193"/>
                </a:cubicBezTo>
                <a:lnTo>
                  <a:pt x="5126282" y="4931629"/>
                </a:lnTo>
                <a:cubicBezTo>
                  <a:pt x="5092539" y="4999113"/>
                  <a:pt x="5075669" y="5024420"/>
                  <a:pt x="5058797" y="5083468"/>
                </a:cubicBezTo>
                <a:lnTo>
                  <a:pt x="5058797" y="5091906"/>
                </a:lnTo>
                <a:cubicBezTo>
                  <a:pt x="5050364" y="5100343"/>
                  <a:pt x="5033490" y="5125649"/>
                  <a:pt x="5025055" y="5134082"/>
                </a:cubicBezTo>
                <a:lnTo>
                  <a:pt x="4999746" y="5184698"/>
                </a:lnTo>
                <a:cubicBezTo>
                  <a:pt x="4987093" y="5214223"/>
                  <a:pt x="4972332" y="5250076"/>
                  <a:pt x="4954406" y="5285927"/>
                </a:cubicBezTo>
                <a:lnTo>
                  <a:pt x="4900498" y="5370762"/>
                </a:lnTo>
                <a:lnTo>
                  <a:pt x="4898519" y="5361848"/>
                </a:lnTo>
                <a:cubicBezTo>
                  <a:pt x="4831032" y="5496818"/>
                  <a:pt x="4755112" y="5614916"/>
                  <a:pt x="4662316" y="5749889"/>
                </a:cubicBezTo>
                <a:lnTo>
                  <a:pt x="4653884" y="5749889"/>
                </a:lnTo>
                <a:cubicBezTo>
                  <a:pt x="4653883" y="5752701"/>
                  <a:pt x="4653884" y="5755513"/>
                  <a:pt x="4653883" y="5758325"/>
                </a:cubicBezTo>
                <a:lnTo>
                  <a:pt x="4653883" y="5766759"/>
                </a:lnTo>
                <a:cubicBezTo>
                  <a:pt x="4645447" y="5775196"/>
                  <a:pt x="4628576" y="5783632"/>
                  <a:pt x="4620140" y="5792066"/>
                </a:cubicBezTo>
                <a:cubicBezTo>
                  <a:pt x="4637009" y="5817375"/>
                  <a:pt x="4577961" y="5867989"/>
                  <a:pt x="4552653" y="5910164"/>
                </a:cubicBezTo>
                <a:cubicBezTo>
                  <a:pt x="4544219" y="5901728"/>
                  <a:pt x="4561089" y="5884859"/>
                  <a:pt x="4552654" y="5884859"/>
                </a:cubicBezTo>
                <a:cubicBezTo>
                  <a:pt x="4510474" y="5927039"/>
                  <a:pt x="4569528" y="5893295"/>
                  <a:pt x="4527347" y="5943909"/>
                </a:cubicBezTo>
                <a:cubicBezTo>
                  <a:pt x="4518910" y="5943909"/>
                  <a:pt x="4527346" y="5935473"/>
                  <a:pt x="4518911" y="5935473"/>
                </a:cubicBezTo>
                <a:cubicBezTo>
                  <a:pt x="4485167" y="5994523"/>
                  <a:pt x="4434553" y="6036702"/>
                  <a:pt x="4417681" y="6078880"/>
                </a:cubicBezTo>
                <a:cubicBezTo>
                  <a:pt x="4417681" y="6078880"/>
                  <a:pt x="4426117" y="6062009"/>
                  <a:pt x="4409247" y="6078880"/>
                </a:cubicBezTo>
                <a:cubicBezTo>
                  <a:pt x="4400810" y="6121059"/>
                  <a:pt x="4350199" y="6146366"/>
                  <a:pt x="4316454" y="6180105"/>
                </a:cubicBezTo>
                <a:cubicBezTo>
                  <a:pt x="4291147" y="6230723"/>
                  <a:pt x="4248968" y="6272900"/>
                  <a:pt x="4206789" y="6306641"/>
                </a:cubicBezTo>
                <a:cubicBezTo>
                  <a:pt x="4185699" y="6323514"/>
                  <a:pt x="4164611" y="6340386"/>
                  <a:pt x="4142466" y="6360420"/>
                </a:cubicBezTo>
                <a:lnTo>
                  <a:pt x="4080254" y="6424489"/>
                </a:lnTo>
                <a:lnTo>
                  <a:pt x="4080254" y="6416307"/>
                </a:lnTo>
                <a:cubicBezTo>
                  <a:pt x="4071817" y="6416305"/>
                  <a:pt x="4071817" y="6416305"/>
                  <a:pt x="4071818" y="6424743"/>
                </a:cubicBezTo>
                <a:lnTo>
                  <a:pt x="4063381" y="6441614"/>
                </a:lnTo>
                <a:lnTo>
                  <a:pt x="4063381" y="6433176"/>
                </a:lnTo>
                <a:cubicBezTo>
                  <a:pt x="4046510" y="6441614"/>
                  <a:pt x="4029637" y="6458484"/>
                  <a:pt x="4012767" y="6483791"/>
                </a:cubicBezTo>
                <a:lnTo>
                  <a:pt x="4012768" y="6492227"/>
                </a:lnTo>
                <a:cubicBezTo>
                  <a:pt x="4012769" y="6500664"/>
                  <a:pt x="4004330" y="6500665"/>
                  <a:pt x="4004330" y="6509098"/>
                </a:cubicBezTo>
                <a:cubicBezTo>
                  <a:pt x="4004330" y="6500665"/>
                  <a:pt x="4012768" y="6492227"/>
                  <a:pt x="4004330" y="6492227"/>
                </a:cubicBezTo>
                <a:lnTo>
                  <a:pt x="3979024" y="6517534"/>
                </a:lnTo>
                <a:lnTo>
                  <a:pt x="3979025" y="6509096"/>
                </a:lnTo>
                <a:lnTo>
                  <a:pt x="3979024" y="6500664"/>
                </a:lnTo>
                <a:lnTo>
                  <a:pt x="3970588" y="6500664"/>
                </a:lnTo>
                <a:lnTo>
                  <a:pt x="3970588" y="6517534"/>
                </a:lnTo>
                <a:cubicBezTo>
                  <a:pt x="3970588" y="6520347"/>
                  <a:pt x="3970589" y="6523159"/>
                  <a:pt x="3970590" y="6525971"/>
                </a:cubicBezTo>
                <a:lnTo>
                  <a:pt x="3962153" y="6534407"/>
                </a:lnTo>
                <a:lnTo>
                  <a:pt x="3953718" y="6534407"/>
                </a:lnTo>
                <a:lnTo>
                  <a:pt x="3945280" y="6534407"/>
                </a:lnTo>
                <a:lnTo>
                  <a:pt x="3945281" y="6542841"/>
                </a:lnTo>
                <a:lnTo>
                  <a:pt x="3945280" y="6551277"/>
                </a:lnTo>
                <a:cubicBezTo>
                  <a:pt x="3936845" y="6559714"/>
                  <a:pt x="3928411" y="6568146"/>
                  <a:pt x="3919974" y="6568148"/>
                </a:cubicBezTo>
                <a:cubicBezTo>
                  <a:pt x="3919974" y="6565337"/>
                  <a:pt x="3919975" y="6562525"/>
                  <a:pt x="3919976" y="6559714"/>
                </a:cubicBezTo>
                <a:lnTo>
                  <a:pt x="3911538" y="6568148"/>
                </a:lnTo>
                <a:lnTo>
                  <a:pt x="3903102" y="6576584"/>
                </a:lnTo>
                <a:cubicBezTo>
                  <a:pt x="3903102" y="6576584"/>
                  <a:pt x="3894667" y="6585021"/>
                  <a:pt x="3894667" y="6593455"/>
                </a:cubicBezTo>
                <a:lnTo>
                  <a:pt x="3894667" y="6585021"/>
                </a:lnTo>
                <a:cubicBezTo>
                  <a:pt x="3886231" y="6585020"/>
                  <a:pt x="3877794" y="6593455"/>
                  <a:pt x="3860924" y="6601891"/>
                </a:cubicBezTo>
                <a:cubicBezTo>
                  <a:pt x="3869358" y="6585021"/>
                  <a:pt x="3852488" y="6601889"/>
                  <a:pt x="3860924" y="6585021"/>
                </a:cubicBezTo>
                <a:lnTo>
                  <a:pt x="3827181" y="6610327"/>
                </a:lnTo>
                <a:lnTo>
                  <a:pt x="3827182" y="6601891"/>
                </a:lnTo>
                <a:lnTo>
                  <a:pt x="3835618" y="6593455"/>
                </a:lnTo>
                <a:cubicBezTo>
                  <a:pt x="3835618" y="6593455"/>
                  <a:pt x="3844051" y="6593453"/>
                  <a:pt x="3835617" y="6585021"/>
                </a:cubicBezTo>
                <a:lnTo>
                  <a:pt x="3827181" y="6593455"/>
                </a:lnTo>
                <a:lnTo>
                  <a:pt x="3818745" y="6601891"/>
                </a:lnTo>
                <a:cubicBezTo>
                  <a:pt x="3818745" y="6610327"/>
                  <a:pt x="3810311" y="6610327"/>
                  <a:pt x="3810309" y="6618762"/>
                </a:cubicBezTo>
                <a:cubicBezTo>
                  <a:pt x="3810309" y="6618762"/>
                  <a:pt x="3818745" y="6627198"/>
                  <a:pt x="3827181" y="6618762"/>
                </a:cubicBezTo>
                <a:lnTo>
                  <a:pt x="3818745" y="6627198"/>
                </a:lnTo>
                <a:cubicBezTo>
                  <a:pt x="3793437" y="6660942"/>
                  <a:pt x="3785001" y="6652506"/>
                  <a:pt x="3776566" y="6677812"/>
                </a:cubicBezTo>
                <a:cubicBezTo>
                  <a:pt x="3793437" y="6660942"/>
                  <a:pt x="3801875" y="6669377"/>
                  <a:pt x="3810308" y="6669377"/>
                </a:cubicBezTo>
                <a:cubicBezTo>
                  <a:pt x="3801875" y="6677812"/>
                  <a:pt x="3785002" y="6686248"/>
                  <a:pt x="3776566" y="6694684"/>
                </a:cubicBezTo>
                <a:lnTo>
                  <a:pt x="3751259" y="6719991"/>
                </a:lnTo>
                <a:cubicBezTo>
                  <a:pt x="3742825" y="6719991"/>
                  <a:pt x="3734388" y="6728426"/>
                  <a:pt x="3734388" y="6728426"/>
                </a:cubicBezTo>
                <a:cubicBezTo>
                  <a:pt x="3725952" y="6728426"/>
                  <a:pt x="3734388" y="6719991"/>
                  <a:pt x="3734390" y="6711555"/>
                </a:cubicBezTo>
                <a:lnTo>
                  <a:pt x="3700645" y="6745297"/>
                </a:lnTo>
                <a:lnTo>
                  <a:pt x="3692211" y="6736862"/>
                </a:lnTo>
                <a:cubicBezTo>
                  <a:pt x="3692211" y="6736862"/>
                  <a:pt x="3692209" y="6728426"/>
                  <a:pt x="3700645" y="6728426"/>
                </a:cubicBezTo>
                <a:lnTo>
                  <a:pt x="3700645" y="6719990"/>
                </a:lnTo>
                <a:lnTo>
                  <a:pt x="3692209" y="6719991"/>
                </a:lnTo>
                <a:cubicBezTo>
                  <a:pt x="3683775" y="6719991"/>
                  <a:pt x="3683775" y="6728426"/>
                  <a:pt x="3683775" y="6728426"/>
                </a:cubicBezTo>
                <a:lnTo>
                  <a:pt x="3683775" y="6736862"/>
                </a:lnTo>
                <a:cubicBezTo>
                  <a:pt x="3683775" y="6736862"/>
                  <a:pt x="3675339" y="6736862"/>
                  <a:pt x="3675338" y="6745298"/>
                </a:cubicBezTo>
                <a:lnTo>
                  <a:pt x="3666902" y="6753735"/>
                </a:lnTo>
                <a:lnTo>
                  <a:pt x="3658466" y="6753734"/>
                </a:lnTo>
                <a:lnTo>
                  <a:pt x="3658466" y="6762169"/>
                </a:lnTo>
                <a:lnTo>
                  <a:pt x="3650032" y="6762169"/>
                </a:lnTo>
                <a:cubicBezTo>
                  <a:pt x="3650031" y="6759357"/>
                  <a:pt x="3650031" y="6756546"/>
                  <a:pt x="3650030" y="6753734"/>
                </a:cubicBezTo>
                <a:lnTo>
                  <a:pt x="3658466" y="6736862"/>
                </a:lnTo>
                <a:cubicBezTo>
                  <a:pt x="3666902" y="6728426"/>
                  <a:pt x="3675341" y="6728426"/>
                  <a:pt x="3675338" y="6719991"/>
                </a:cubicBezTo>
                <a:lnTo>
                  <a:pt x="3666902" y="6719989"/>
                </a:lnTo>
                <a:cubicBezTo>
                  <a:pt x="3658465" y="6719991"/>
                  <a:pt x="3658466" y="6728426"/>
                  <a:pt x="3658466" y="6728426"/>
                </a:cubicBezTo>
                <a:cubicBezTo>
                  <a:pt x="3641596" y="6736862"/>
                  <a:pt x="3641596" y="6745298"/>
                  <a:pt x="3633159" y="6753734"/>
                </a:cubicBezTo>
                <a:lnTo>
                  <a:pt x="3633159" y="6762169"/>
                </a:lnTo>
                <a:cubicBezTo>
                  <a:pt x="3624723" y="6779039"/>
                  <a:pt x="3616289" y="6779041"/>
                  <a:pt x="3616289" y="6787476"/>
                </a:cubicBezTo>
                <a:cubicBezTo>
                  <a:pt x="3599417" y="6800129"/>
                  <a:pt x="3580437" y="6812782"/>
                  <a:pt x="3561456" y="6826490"/>
                </a:cubicBezTo>
                <a:lnTo>
                  <a:pt x="352334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>
                <a:latin typeface="Arial" pitchFamily="34" charset="0"/>
                <a:cs typeface="Arial" pitchFamily="34" charset="0"/>
              </a:defRPr>
            </a:lvl1pPr>
            <a:lvl2pPr marL="914149" indent="0">
              <a:buNone/>
              <a:defRPr sz="5599"/>
            </a:lvl2pPr>
            <a:lvl3pPr marL="1828297" indent="0">
              <a:buNone/>
              <a:defRPr sz="4799"/>
            </a:lvl3pPr>
            <a:lvl4pPr marL="2742446" indent="0">
              <a:buNone/>
              <a:defRPr sz="3999"/>
            </a:lvl4pPr>
            <a:lvl5pPr marL="3656594" indent="0">
              <a:buNone/>
              <a:defRPr sz="3999"/>
            </a:lvl5pPr>
            <a:lvl6pPr marL="4570743" indent="0">
              <a:buNone/>
              <a:defRPr sz="3999"/>
            </a:lvl6pPr>
            <a:lvl7pPr marL="5484890" indent="0">
              <a:buNone/>
              <a:defRPr sz="3999"/>
            </a:lvl7pPr>
            <a:lvl8pPr marL="6399040" indent="0">
              <a:buNone/>
              <a:defRPr sz="3999"/>
            </a:lvl8pPr>
            <a:lvl9pPr marL="7313189" indent="0">
              <a:buNone/>
              <a:defRPr sz="3999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490882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#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E2DCDDA-F023-4211-8746-DE303C53A5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49" cy="13716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866661B-C7C0-4C37-9119-A85E996B6C2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739313" y="7404100"/>
            <a:ext cx="4103687" cy="4102100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40913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7560010-C384-43F5-834D-F6654871CA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257300"/>
            <a:ext cx="24377649" cy="112014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04276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B06BD77-952B-4E30-ADD9-936B4A2A41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52" y="8021"/>
            <a:ext cx="24410501" cy="523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54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5213B1A-22ED-42A8-960E-982657EECE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04906" y="5987845"/>
            <a:ext cx="6938019" cy="527992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9666B93A-EFDF-467A-8BA7-FFA5BF57A6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790453" y="5987845"/>
            <a:ext cx="6938019" cy="527992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BAFEAD-9A5D-40C1-A6B2-10AC46737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6376002" y="5987845"/>
            <a:ext cx="6938019" cy="527992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516651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#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725964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2" r:id="rId32"/>
    <p:sldLayoutId id="2147483801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  <p:sldLayoutId id="2147483830" r:id="rId51"/>
    <p:sldLayoutId id="2147483832" r:id="rId52"/>
    <p:sldLayoutId id="2147483837" r:id="rId53"/>
    <p:sldLayoutId id="2147483843" r:id="rId54"/>
    <p:sldLayoutId id="2147483849" r:id="rId55"/>
    <p:sldLayoutId id="2147483952" r:id="rId56"/>
    <p:sldLayoutId id="2147483953" r:id="rId57"/>
    <p:sldLayoutId id="2147483954" r:id="rId58"/>
    <p:sldLayoutId id="2147483956" r:id="rId59"/>
    <p:sldLayoutId id="2147483957" r:id="rId60"/>
    <p:sldLayoutId id="2147483959" r:id="rId61"/>
    <p:sldLayoutId id="2147483960" r:id="rId62"/>
    <p:sldLayoutId id="2147483963" r:id="rId63"/>
    <p:sldLayoutId id="2147483964" r:id="rId64"/>
    <p:sldLayoutId id="2147483965" r:id="rId65"/>
    <p:sldLayoutId id="2147483966" r:id="rId66"/>
    <p:sldLayoutId id="2147483968" r:id="rId67"/>
    <p:sldLayoutId id="2147483969" r:id="rId68"/>
    <p:sldLayoutId id="2147483970" r:id="rId69"/>
    <p:sldLayoutId id="2147483971" r:id="rId70"/>
  </p:sldLayoutIdLst>
  <p:transition spd="slow">
    <p:push dir="u"/>
  </p:transition>
  <p:hf hdr="0" ftr="0" dt="0"/>
  <p:txStyles>
    <p:titleStyle>
      <a:lvl1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6000" kern="120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  <a:lvl2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2pPr>
      <a:lvl3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3pPr>
      <a:lvl4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4pPr>
      <a:lvl5pPr algn="l" defTabSz="18272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5pPr>
      <a:lvl6pPr marL="4572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6pPr>
      <a:lvl7pPr marL="9144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7pPr>
      <a:lvl8pPr marL="13716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8pPr>
      <a:lvl9pPr marL="1828800" algn="l" defTabSz="1827213" rtl="0" fontAlgn="base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chemeClr val="tx1"/>
          </a:solidFill>
          <a:latin typeface="Lato Light" pitchFamily="34" charset="0"/>
          <a:ea typeface="Lato Light" pitchFamily="34" charset="0"/>
          <a:cs typeface="Lato Light" pitchFamily="34" charset="0"/>
        </a:defRPr>
      </a:lvl9pPr>
    </p:titleStyle>
    <p:bodyStyle>
      <a:lvl1pPr marL="455613" indent="-455613" algn="l" defTabSz="1827213" rtl="0" eaLnBrk="0" fontAlgn="base" hangingPunct="0">
        <a:lnSpc>
          <a:spcPct val="90000"/>
        </a:lnSpc>
        <a:spcBef>
          <a:spcPts val="2000"/>
        </a:spcBef>
        <a:spcAft>
          <a:spcPct val="0"/>
        </a:spcAft>
        <a:buFont typeface="Arial" charset="0"/>
        <a:buChar char="•"/>
        <a:defRPr lang="en-US" sz="48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1pPr>
      <a:lvl2pPr marL="13700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lang="en-US" sz="40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2pPr>
      <a:lvl3pPr marL="22844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lang="en-US" sz="36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3pPr>
      <a:lvl4pPr marL="31988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lang="en-US" sz="32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4pPr>
      <a:lvl5pPr marL="4113213" indent="-455613" algn="l" defTabSz="18272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lang="en-US" sz="3200" kern="1200" dirty="0">
          <a:solidFill>
            <a:schemeClr val="tx1"/>
          </a:solidFill>
          <a:latin typeface="Lato Light" charset="0"/>
          <a:ea typeface="Lato Light" charset="0"/>
          <a:cs typeface="Lato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9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1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microsoft.com/office/2007/relationships/hdphoto" Target="../media/hdphoto5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fif"/><Relationship Id="rId1" Type="http://schemas.openxmlformats.org/officeDocument/2006/relationships/slideLayout" Target="../slideLayouts/slideLayout52.xml"/><Relationship Id="rId4" Type="http://schemas.microsoft.com/office/2007/relationships/hdphoto" Target="../media/hdphoto15.wdp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16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1.xml"/><Relationship Id="rId4" Type="http://schemas.microsoft.com/office/2007/relationships/hdphoto" Target="../media/hdphoto17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11.png"/><Relationship Id="rId4" Type="http://schemas.microsoft.com/office/2007/relationships/hdphoto" Target="../media/hdphoto18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6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11.png"/><Relationship Id="rId4" Type="http://schemas.microsoft.com/office/2007/relationships/hdphoto" Target="../media/hdphoto1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fred.stlouisfed.org/graph/?g=HMU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94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5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2.xml"/><Relationship Id="rId4" Type="http://schemas.microsoft.com/office/2007/relationships/hdphoto" Target="../media/hdphoto20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22.wdp"/><Relationship Id="rId4" Type="http://schemas.openxmlformats.org/officeDocument/2006/relationships/image" Target="../media/image1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5C9B1B5-5F52-418B-B94A-3136825441F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3" b="7153"/>
          <a:stretch>
            <a:fillRect/>
          </a:stretch>
        </p:blipFill>
        <p:spPr>
          <a:xfrm>
            <a:off x="7921625" y="0"/>
            <a:ext cx="16456025" cy="9401175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7077290-82D3-4BCF-94AA-EE0657765742}"/>
              </a:ext>
            </a:extLst>
          </p:cNvPr>
          <p:cNvSpPr/>
          <p:nvPr/>
        </p:nvSpPr>
        <p:spPr>
          <a:xfrm>
            <a:off x="7921625" y="0"/>
            <a:ext cx="16456024" cy="9400694"/>
          </a:xfrm>
          <a:prstGeom prst="rect">
            <a:avLst/>
          </a:prstGeom>
          <a:solidFill>
            <a:schemeClr val="tx1">
              <a:lumMod val="95000"/>
              <a:lumOff val="5000"/>
              <a:alpha val="6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A07590-D60A-406E-AC72-C19EEE5FB24A}"/>
              </a:ext>
            </a:extLst>
          </p:cNvPr>
          <p:cNvSpPr/>
          <p:nvPr/>
        </p:nvSpPr>
        <p:spPr>
          <a:xfrm>
            <a:off x="17206" y="-20928"/>
            <a:ext cx="7921625" cy="13716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F8D3A17C-05DF-4EF4-A5CE-C239AA82FFFC}"/>
              </a:ext>
            </a:extLst>
          </p:cNvPr>
          <p:cNvSpPr/>
          <p:nvPr/>
        </p:nvSpPr>
        <p:spPr>
          <a:xfrm>
            <a:off x="6758462" y="1600200"/>
            <a:ext cx="2360738" cy="2360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80" y="0"/>
                </a:moveTo>
                <a:lnTo>
                  <a:pt x="9180" y="9180"/>
                </a:lnTo>
                <a:lnTo>
                  <a:pt x="0" y="9180"/>
                </a:lnTo>
                <a:lnTo>
                  <a:pt x="0" y="12420"/>
                </a:lnTo>
                <a:lnTo>
                  <a:pt x="9180" y="12420"/>
                </a:lnTo>
                <a:lnTo>
                  <a:pt x="9180" y="21600"/>
                </a:lnTo>
                <a:lnTo>
                  <a:pt x="12420" y="21600"/>
                </a:lnTo>
                <a:lnTo>
                  <a:pt x="12420" y="12420"/>
                </a:lnTo>
                <a:lnTo>
                  <a:pt x="21600" y="12420"/>
                </a:lnTo>
                <a:lnTo>
                  <a:pt x="21600" y="9180"/>
                </a:lnTo>
                <a:lnTo>
                  <a:pt x="12420" y="9180"/>
                </a:lnTo>
                <a:lnTo>
                  <a:pt x="12420" y="0"/>
                </a:lnTo>
                <a:lnTo>
                  <a:pt x="9180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  <a:effectLst>
            <a:outerShdw blurRad="457200" sx="102000" sy="102000" algn="ctr" rotWithShape="0">
              <a:prstClr val="black">
                <a:alpha val="40000"/>
              </a:prstClr>
            </a:outerShdw>
          </a:effectLst>
        </p:spPr>
        <p:txBody>
          <a:bodyPr lIns="50800" tIns="50800" rIns="50800" bIns="50800" anchor="ctr"/>
          <a:lstStyle/>
          <a:p>
            <a:pPr algn="ctr">
              <a:lnSpc>
                <a:spcPct val="100000"/>
              </a:lnSpc>
              <a:defRPr sz="3200" cap="none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73C2134-F845-48BD-AF03-338BD0631D09}"/>
              </a:ext>
            </a:extLst>
          </p:cNvPr>
          <p:cNvSpPr/>
          <p:nvPr/>
        </p:nvSpPr>
        <p:spPr>
          <a:xfrm>
            <a:off x="0" y="1601662"/>
            <a:ext cx="4187825" cy="23607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A6CFA12-0A7B-4D3D-BC08-19C7879BF441}"/>
              </a:ext>
            </a:extLst>
          </p:cNvPr>
          <p:cNvSpPr/>
          <p:nvPr/>
        </p:nvSpPr>
        <p:spPr>
          <a:xfrm>
            <a:off x="2057401" y="7543800"/>
            <a:ext cx="7810500" cy="61722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0E694D82-958F-40A2-B286-FC243AA50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715" y="6240543"/>
            <a:ext cx="9140826" cy="696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3500" b="1" dirty="0">
                <a:latin typeface="Arial Narrow" charset="0"/>
                <a:ea typeface="Arial Narrow" charset="0"/>
                <a:cs typeface="Arial Narrow" charset="0"/>
              </a:rPr>
              <a:t>4</a:t>
            </a:r>
            <a:r>
              <a:rPr lang="en-US" sz="9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TRENDS</a:t>
            </a:r>
          </a:p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CHANGING OUR INDUSTRY</a:t>
            </a:r>
          </a:p>
          <a:p>
            <a:pPr>
              <a:lnSpc>
                <a:spcPct val="80000"/>
              </a:lnSpc>
            </a:pPr>
            <a:r>
              <a:rPr lang="en-US" sz="9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 THE NEXT</a:t>
            </a:r>
            <a:r>
              <a:rPr lang="en-US" sz="115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13500" b="1" dirty="0">
                <a:latin typeface="Arial Narrow" charset="0"/>
                <a:ea typeface="Arial Narrow" charset="0"/>
                <a:cs typeface="Arial Narrow" charset="0"/>
              </a:rPr>
              <a:t>5</a:t>
            </a:r>
            <a:r>
              <a:rPr lang="en-US" sz="115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en-US" sz="9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YEARS</a:t>
            </a:r>
            <a:endParaRPr lang="en-US" altLang="ru-RU" sz="9600" b="1" spc="6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03E711-9DD3-4D73-B14B-BD7D3DDBB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4976" y="9988028"/>
            <a:ext cx="1333182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Examining The “</a:t>
            </a:r>
            <a:r>
              <a:rPr lang="en-US" sz="96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OT</a:t>
            </a:r>
            <a:r>
              <a:rPr 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” </a:t>
            </a:r>
            <a:br>
              <a:rPr 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in SWOT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88C7FB-A8D4-43D4-BBD3-5F4112F637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68" y="1730187"/>
            <a:ext cx="2103689" cy="210368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721CC0-CDE3-4E00-BCAE-07E02E3668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3"/>
          <a:stretch/>
        </p:blipFill>
        <p:spPr>
          <a:xfrm>
            <a:off x="4187824" y="1833108"/>
            <a:ext cx="20189825" cy="118820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C39F04A-AAD2-4E28-97D0-3831EFB9F30C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B5C65D9-33EC-4BF4-B0A2-AC94F6244198}"/>
              </a:ext>
            </a:extLst>
          </p:cNvPr>
          <p:cNvSpPr/>
          <p:nvPr/>
        </p:nvSpPr>
        <p:spPr>
          <a:xfrm>
            <a:off x="3121025" y="23208"/>
            <a:ext cx="18669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Cost to Sequence a Human Gene </a:t>
            </a:r>
            <a:r>
              <a:rPr lang="en-US" sz="9600" dirty="0">
                <a:solidFill>
                  <a:schemeClr val="bg1"/>
                </a:solidFill>
                <a:latin typeface="+mj-lt"/>
              </a:rPr>
              <a:t>genome</a:t>
            </a:r>
            <a:endParaRPr lang="en-US" sz="9600" dirty="0">
              <a:latin typeface="+mj-lt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8AA5DFF-EB49-4B8A-837A-7DFF419DFC93}"/>
              </a:ext>
            </a:extLst>
          </p:cNvPr>
          <p:cNvGrpSpPr/>
          <p:nvPr/>
        </p:nvGrpSpPr>
        <p:grpSpPr>
          <a:xfrm>
            <a:off x="0" y="5486400"/>
            <a:ext cx="8135619" cy="2057400"/>
            <a:chOff x="0" y="5486400"/>
            <a:chExt cx="8135619" cy="2057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90189AB-03E1-4BE6-BEA8-EB8D57BA7829}"/>
                </a:ext>
              </a:extLst>
            </p:cNvPr>
            <p:cNvSpPr/>
            <p:nvPr/>
          </p:nvSpPr>
          <p:spPr>
            <a:xfrm>
              <a:off x="0" y="5486400"/>
              <a:ext cx="7997826" cy="20574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1370FF-9DE7-4C46-B209-7649FC0899A5}"/>
                </a:ext>
              </a:extLst>
            </p:cNvPr>
            <p:cNvSpPr txBox="1"/>
            <p:nvPr/>
          </p:nvSpPr>
          <p:spPr>
            <a:xfrm>
              <a:off x="1157602" y="5791200"/>
              <a:ext cx="697801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From </a:t>
              </a:r>
              <a:r>
                <a:rPr lang="en-US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$100,000,000 </a:t>
              </a: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to </a:t>
              </a:r>
              <a:b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lang="en-US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$1,000 </a:t>
              </a: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in 20 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166658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441F3B20-0FB7-3640-89DD-65793B460376}"/>
              </a:ext>
            </a:extLst>
          </p:cNvPr>
          <p:cNvSpPr/>
          <p:nvPr/>
        </p:nvSpPr>
        <p:spPr>
          <a:xfrm flipH="1">
            <a:off x="17465429" y="-4866563"/>
            <a:ext cx="13998104" cy="13998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27E631-C375-4F76-999E-1A3BF004D5B5}"/>
              </a:ext>
            </a:extLst>
          </p:cNvPr>
          <p:cNvSpPr txBox="1"/>
          <p:nvPr/>
        </p:nvSpPr>
        <p:spPr>
          <a:xfrm>
            <a:off x="732677" y="1327190"/>
            <a:ext cx="1594181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Arial Narrow" charset="0"/>
                <a:ea typeface="Arial Narrow" charset="0"/>
                <a:cs typeface="Arial Narrow" charset="0"/>
              </a:rPr>
              <a:t>“THE ARC OF PRICE FOR ANY SERVICE BENDS RELENTLESSLY DOWN TO </a:t>
            </a:r>
            <a:r>
              <a:rPr lang="en-US" sz="72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ZERO</a:t>
            </a:r>
            <a:r>
              <a:rPr lang="en-US" sz="7200" b="1" dirty="0">
                <a:latin typeface="Arial Narrow" charset="0"/>
                <a:ea typeface="Arial Narrow" charset="0"/>
                <a:cs typeface="Arial Narrow" charset="0"/>
              </a:rPr>
              <a:t>.”</a:t>
            </a:r>
            <a:endParaRPr lang="en-US" sz="7200" b="1" dirty="0">
              <a:solidFill>
                <a:schemeClr val="tx1">
                  <a:lumMod val="85000"/>
                  <a:lumOff val="1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DEAD72-4565-450D-B746-5EAD947DDA99}"/>
              </a:ext>
            </a:extLst>
          </p:cNvPr>
          <p:cNvCxnSpPr>
            <a:cxnSpLocks/>
          </p:cNvCxnSpPr>
          <p:nvPr/>
        </p:nvCxnSpPr>
        <p:spPr>
          <a:xfrm>
            <a:off x="987425" y="480060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200116A-0DB6-433E-8BAF-150A5F1AE0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r="18"/>
          <a:stretch>
            <a:fillRect/>
          </a:stretch>
        </p:blipFill>
        <p:spPr/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E67DFE-9423-47D4-A179-E5B253ABF7B1}"/>
              </a:ext>
            </a:extLst>
          </p:cNvPr>
          <p:cNvSpPr/>
          <p:nvPr/>
        </p:nvSpPr>
        <p:spPr>
          <a:xfrm>
            <a:off x="9521825" y="3864114"/>
            <a:ext cx="30038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Scott P. Brady</a:t>
            </a:r>
            <a:endParaRPr lang="en-US" sz="4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1C9A4C-69CE-48E9-BCEC-BCAEAF3EA3D9}"/>
              </a:ext>
            </a:extLst>
          </p:cNvPr>
          <p:cNvGrpSpPr/>
          <p:nvPr/>
        </p:nvGrpSpPr>
        <p:grpSpPr>
          <a:xfrm>
            <a:off x="987425" y="5486400"/>
            <a:ext cx="12192000" cy="6858000"/>
            <a:chOff x="987425" y="5486400"/>
            <a:chExt cx="12192000" cy="6858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8BA3251-24F6-48C0-B394-9131BFB56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425" y="5486400"/>
              <a:ext cx="12192000" cy="6858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B8E75FC-C6A3-4499-8943-847D705E24CE}"/>
                </a:ext>
              </a:extLst>
            </p:cNvPr>
            <p:cNvSpPr txBox="1"/>
            <p:nvPr/>
          </p:nvSpPr>
          <p:spPr>
            <a:xfrm>
              <a:off x="10470946" y="10844171"/>
              <a:ext cx="157899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rgbClr val="C00000"/>
                  </a:solidFill>
                  <a:latin typeface="+mn-lt"/>
                </a:rPr>
                <a:t>$0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394725-DEB6-49B8-981C-F3E40D6AA033}"/>
                </a:ext>
              </a:extLst>
            </p:cNvPr>
            <p:cNvSpPr txBox="1"/>
            <p:nvPr/>
          </p:nvSpPr>
          <p:spPr>
            <a:xfrm>
              <a:off x="5807075" y="6400800"/>
              <a:ext cx="25527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latin typeface="+mn-lt"/>
                </a:rPr>
                <a:t>Price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223710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9D0CDDF-9B2A-4820-8842-E2D89B1958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r="11528"/>
          <a:stretch/>
        </p:blipFill>
        <p:spPr>
          <a:xfrm>
            <a:off x="12569825" y="1"/>
            <a:ext cx="10287000" cy="6518786"/>
          </a:xfr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C179B5-F6B7-4AF5-9AD8-CBFCDDD14679}"/>
              </a:ext>
            </a:extLst>
          </p:cNvPr>
          <p:cNvCxnSpPr>
            <a:cxnSpLocks/>
          </p:cNvCxnSpPr>
          <p:nvPr/>
        </p:nvCxnSpPr>
        <p:spPr>
          <a:xfrm>
            <a:off x="7978877" y="8025581"/>
            <a:ext cx="0" cy="4471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2F2D15-38F2-41ED-955F-2D8CAB12961B}"/>
              </a:ext>
            </a:extLst>
          </p:cNvPr>
          <p:cNvCxnSpPr>
            <a:cxnSpLocks/>
          </p:cNvCxnSpPr>
          <p:nvPr/>
        </p:nvCxnSpPr>
        <p:spPr>
          <a:xfrm>
            <a:off x="16227425" y="8025581"/>
            <a:ext cx="0" cy="44712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E07CA6A-DBC2-43CB-9492-D13C01A4E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1447800"/>
            <a:ext cx="9554794" cy="334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lnSpc>
                <a:spcPct val="80000"/>
              </a:lnSpc>
              <a:spcBef>
                <a:spcPts val="4200"/>
              </a:spcBef>
              <a:defRPr/>
            </a:pPr>
            <a:r>
              <a:rPr lang="en-US" sz="8800" b="1" dirty="0">
                <a:latin typeface="Arial Narrow" charset="0"/>
                <a:ea typeface="Arial Narrow" charset="0"/>
                <a:cs typeface="Arial Narrow" charset="0"/>
              </a:rPr>
              <a:t>EXAMPLES OF THE “</a:t>
            </a:r>
            <a:r>
              <a:rPr lang="en-US" sz="88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LOSS LEADER</a:t>
            </a:r>
            <a:r>
              <a:rPr lang="en-US" sz="8800" b="1" dirty="0">
                <a:latin typeface="Arial Narrow" charset="0"/>
                <a:ea typeface="Arial Narrow" charset="0"/>
                <a:cs typeface="Arial Narrow" charset="0"/>
              </a:rPr>
              <a:t>” STRATEGY</a:t>
            </a:r>
            <a:endParaRPr lang="en-US" altLang="ru-RU" sz="8800" b="1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6D1DA-2166-492A-87D2-7884642FD163}"/>
              </a:ext>
            </a:extLst>
          </p:cNvPr>
          <p:cNvSpPr/>
          <p:nvPr/>
        </p:nvSpPr>
        <p:spPr>
          <a:xfrm>
            <a:off x="20570825" y="4208207"/>
            <a:ext cx="3063977" cy="3063977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22CFA0-244E-411A-A905-4DD5EF059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73" y="10214598"/>
            <a:ext cx="4446333" cy="2213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5" b="13266"/>
          <a:stretch/>
        </p:blipFill>
        <p:spPr>
          <a:xfrm>
            <a:off x="1565823" y="7010400"/>
            <a:ext cx="5662160" cy="2746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437ACC-D90E-4AAB-8E72-6C7B33B925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14" y="9296582"/>
            <a:ext cx="5073622" cy="1589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190C567-D755-4D42-A03D-AFBCB74759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1941" y="8610600"/>
            <a:ext cx="2941688" cy="29616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EAA215-A6CF-4A2F-AB4E-22238CA2C2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573" y="4962955"/>
            <a:ext cx="1554480" cy="15544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355582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5EE353D-4F03-4284-B463-969636215E91}"/>
              </a:ext>
            </a:extLst>
          </p:cNvPr>
          <p:cNvSpPr/>
          <p:nvPr/>
        </p:nvSpPr>
        <p:spPr>
          <a:xfrm>
            <a:off x="8416925" y="0"/>
            <a:ext cx="4038600" cy="4038600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E203D60-5F11-4E3F-B49C-C6240D25935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r="2789"/>
          <a:stretch>
            <a:fillRect/>
          </a:stretch>
        </p:blipFill>
        <p:spPr>
          <a:xfrm>
            <a:off x="67374" y="0"/>
            <a:ext cx="9168250" cy="6172200"/>
          </a:xfrm>
          <a:ln>
            <a:noFill/>
          </a:ln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0899CB1F-59B0-45A1-95E5-38B3573EE92D}"/>
              </a:ext>
            </a:extLst>
          </p:cNvPr>
          <p:cNvSpPr/>
          <p:nvPr/>
        </p:nvSpPr>
        <p:spPr>
          <a:xfrm>
            <a:off x="12455523" y="0"/>
            <a:ext cx="11910554" cy="404980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DFF6E30-4D7D-472E-A631-85421E78A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9425" y="150823"/>
            <a:ext cx="8458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spcBef>
                <a:spcPts val="4200"/>
              </a:spcBef>
              <a:defRPr/>
            </a:pPr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SCHWAB BUSINESS MODEL</a:t>
            </a:r>
            <a:endParaRPr lang="ru-RU" altLang="ru-RU" sz="80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B62E1CB-16AB-411A-BC31-21C93E9175A1}"/>
              </a:ext>
            </a:extLst>
          </p:cNvPr>
          <p:cNvGrpSpPr/>
          <p:nvPr/>
        </p:nvGrpSpPr>
        <p:grpSpPr>
          <a:xfrm>
            <a:off x="9813617" y="5105400"/>
            <a:ext cx="13576608" cy="1015663"/>
            <a:chOff x="9813617" y="5105400"/>
            <a:chExt cx="13576608" cy="1015663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72E5AFD-B650-41C7-9E8F-CF8DEAD24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3617" y="5105400"/>
              <a:ext cx="13576608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000" b="1" dirty="0">
                  <a:latin typeface="+mn-lt"/>
                </a:rPr>
                <a:t>In 1990, Trades Equaled 70% of Gross Revenue, in 2019, 5%</a:t>
              </a:r>
              <a:endParaRPr lang="ru-RU" altLang="ru-RU" sz="4000" spc="300" dirty="0">
                <a:latin typeface="+mn-lt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FBADEDAF-31BA-4F27-8BC2-040D65AB647E}"/>
                </a:ext>
              </a:extLst>
            </p:cNvPr>
            <p:cNvCxnSpPr>
              <a:cxnSpLocks/>
            </p:cNvCxnSpPr>
            <p:nvPr/>
          </p:nvCxnSpPr>
          <p:spPr>
            <a:xfrm>
              <a:off x="9946970" y="6019800"/>
              <a:ext cx="12801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6DDD28-603E-4666-97D5-1D4FCAA6353A}"/>
              </a:ext>
            </a:extLst>
          </p:cNvPr>
          <p:cNvGrpSpPr/>
          <p:nvPr/>
        </p:nvGrpSpPr>
        <p:grpSpPr>
          <a:xfrm>
            <a:off x="9813617" y="6477000"/>
            <a:ext cx="12934952" cy="1015663"/>
            <a:chOff x="9813617" y="6477000"/>
            <a:chExt cx="12934952" cy="1015663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A5CD199-451E-41EA-A30B-D6DABDF75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3617" y="6477000"/>
              <a:ext cx="10651022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000" b="1" dirty="0">
                  <a:latin typeface="+mn-lt"/>
                </a:rPr>
                <a:t>1990, $25 Billion in Assets; in 2021, $660 Billion</a:t>
              </a:r>
              <a:endParaRPr lang="ru-RU" altLang="ru-RU" sz="4000" spc="300" dirty="0">
                <a:latin typeface="+mn-lt"/>
              </a:endParaRPr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164B5054-78FF-484D-ADB8-B6118479E248}"/>
                </a:ext>
              </a:extLst>
            </p:cNvPr>
            <p:cNvCxnSpPr/>
            <p:nvPr/>
          </p:nvCxnSpPr>
          <p:spPr>
            <a:xfrm>
              <a:off x="9946969" y="7315200"/>
              <a:ext cx="12801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96A256E-283A-4D5C-BD6B-348124CA3934}"/>
              </a:ext>
            </a:extLst>
          </p:cNvPr>
          <p:cNvGrpSpPr/>
          <p:nvPr/>
        </p:nvGrpSpPr>
        <p:grpSpPr>
          <a:xfrm>
            <a:off x="9813617" y="7848600"/>
            <a:ext cx="12934952" cy="1015663"/>
            <a:chOff x="9813617" y="7772400"/>
            <a:chExt cx="12934952" cy="101566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C08A5F3-F5EC-4E57-A6FB-B73AC433D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3617" y="7772400"/>
              <a:ext cx="770920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000" b="1" dirty="0">
                  <a:latin typeface="+mn-lt"/>
                </a:rPr>
                <a:t>.05% EFT Expense Ratio</a:t>
              </a:r>
              <a:endParaRPr lang="ru-RU" altLang="ru-RU" sz="4000" spc="300" dirty="0">
                <a:latin typeface="+mn-lt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EA42D7E-376F-4A4D-9241-36D781BE396C}"/>
                </a:ext>
              </a:extLst>
            </p:cNvPr>
            <p:cNvCxnSpPr/>
            <p:nvPr/>
          </p:nvCxnSpPr>
          <p:spPr>
            <a:xfrm>
              <a:off x="9946969" y="8686800"/>
              <a:ext cx="12801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C53F16-67A3-485D-8194-3F2821273333}"/>
              </a:ext>
            </a:extLst>
          </p:cNvPr>
          <p:cNvGrpSpPr/>
          <p:nvPr/>
        </p:nvGrpSpPr>
        <p:grpSpPr>
          <a:xfrm>
            <a:off x="9813618" y="9296400"/>
            <a:ext cx="12934951" cy="914400"/>
            <a:chOff x="9813618" y="9067800"/>
            <a:chExt cx="12934951" cy="91440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A5DED18-7BB4-4D72-956E-9B32D7551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3618" y="9067800"/>
              <a:ext cx="5189524" cy="905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000" b="1" dirty="0">
                  <a:latin typeface="+mn-lt"/>
                </a:rPr>
                <a:t>$40 Billion in Cash</a:t>
              </a:r>
              <a:endParaRPr lang="ru-RU" altLang="ru-RU" sz="4000" spc="300" dirty="0">
                <a:latin typeface="+mn-lt"/>
              </a:endParaRPr>
            </a:p>
          </p:txBody>
        </p: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C6C586A-629F-4EB4-BC8D-5AB3420CD619}"/>
                </a:ext>
              </a:extLst>
            </p:cNvPr>
            <p:cNvCxnSpPr/>
            <p:nvPr/>
          </p:nvCxnSpPr>
          <p:spPr>
            <a:xfrm>
              <a:off x="9946969" y="9982200"/>
              <a:ext cx="12801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2855F-56E2-4D79-83AE-DDD0917C3698}"/>
              </a:ext>
            </a:extLst>
          </p:cNvPr>
          <p:cNvGrpSpPr/>
          <p:nvPr/>
        </p:nvGrpSpPr>
        <p:grpSpPr>
          <a:xfrm>
            <a:off x="9813617" y="10744200"/>
            <a:ext cx="12934952" cy="1015663"/>
            <a:chOff x="9813617" y="10439400"/>
            <a:chExt cx="12934952" cy="1015663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4218E79-765C-4690-8E6C-97A842292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13617" y="10439400"/>
              <a:ext cx="6261407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000" b="1" dirty="0">
                  <a:latin typeface="+mn-lt"/>
                </a:rPr>
                <a:t>$5.4 Billion Net Income</a:t>
              </a:r>
              <a:endParaRPr lang="ru-RU" altLang="ru-RU" sz="4000" spc="300" dirty="0">
                <a:latin typeface="+mn-lt"/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2B5543F-09F3-49E9-B7FC-1A87BEF1E699}"/>
                </a:ext>
              </a:extLst>
            </p:cNvPr>
            <p:cNvCxnSpPr/>
            <p:nvPr/>
          </p:nvCxnSpPr>
          <p:spPr>
            <a:xfrm>
              <a:off x="9946969" y="11353800"/>
              <a:ext cx="12801600" cy="0"/>
            </a:xfrm>
            <a:prstGeom prst="line">
              <a:avLst/>
            </a:prstGeom>
            <a:ln w="63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F9B88D0A-40CA-44E7-B541-BFC6269F59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758592"/>
              </p:ext>
            </p:extLst>
          </p:nvPr>
        </p:nvGraphicFramePr>
        <p:xfrm>
          <a:off x="0" y="5715182"/>
          <a:ext cx="8416924" cy="7984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66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02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56112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TRADE FEE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605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1990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$49.95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605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1995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$29.95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605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$14.95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05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2005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$12.95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605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$8.95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6605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$7.95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6605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$4.95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66055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C00000"/>
                          </a:solidFill>
                        </a:rPr>
                        <a:t>$0.00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8D796CAE-2139-452A-9776-A1AA5EE7D7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"/>
          <a:stretch/>
        </p:blipFill>
        <p:spPr>
          <a:xfrm>
            <a:off x="8416924" y="-16266"/>
            <a:ext cx="4038599" cy="40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27123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EDFF7A6-20D0-4820-97DB-325B621088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5" b="10255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081978-AD05-41A0-B72C-F121320C3836}"/>
              </a:ext>
            </a:extLst>
          </p:cNvPr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AEB7B2-8871-4A6F-8198-02D4BADF7AAA}"/>
              </a:ext>
            </a:extLst>
          </p:cNvPr>
          <p:cNvGrpSpPr/>
          <p:nvPr/>
        </p:nvGrpSpPr>
        <p:grpSpPr>
          <a:xfrm>
            <a:off x="2968624" y="2818432"/>
            <a:ext cx="17983201" cy="8079135"/>
            <a:chOff x="3197224" y="2666032"/>
            <a:chExt cx="17983201" cy="807913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B665A7-2344-4C0F-975F-C5C6B5EEBF2E}"/>
                </a:ext>
              </a:extLst>
            </p:cNvPr>
            <p:cNvSpPr/>
            <p:nvPr/>
          </p:nvSpPr>
          <p:spPr>
            <a:xfrm>
              <a:off x="4606925" y="5257801"/>
              <a:ext cx="15163800" cy="4571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D82FAA-BBAC-456A-8182-DD2C7A168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7224" y="2666032"/>
              <a:ext cx="17983201" cy="8079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marL="0" marR="0" lvl="0" indent="0" algn="ctr" defTabSz="1827213" rtl="0" eaLnBrk="0" fontAlgn="base" latinLnBrk="0" hangingPunct="0">
                <a:spcBef>
                  <a:spcPts val="4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17300" b="1" spc="6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What if You had to Breakeven on Price?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4B665A7-2344-4C0F-975F-C5C6B5EEBF2E}"/>
              </a:ext>
            </a:extLst>
          </p:cNvPr>
          <p:cNvSpPr/>
          <p:nvPr/>
        </p:nvSpPr>
        <p:spPr>
          <a:xfrm>
            <a:off x="4378325" y="8033346"/>
            <a:ext cx="15163800" cy="4571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972070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E1DA60-A87C-419F-8DD2-5270A5252B7F}"/>
              </a:ext>
            </a:extLst>
          </p:cNvPr>
          <p:cNvGrpSpPr/>
          <p:nvPr/>
        </p:nvGrpSpPr>
        <p:grpSpPr>
          <a:xfrm>
            <a:off x="0" y="1665632"/>
            <a:ext cx="11249687" cy="10384737"/>
            <a:chOff x="0" y="1665632"/>
            <a:chExt cx="11249687" cy="10384737"/>
          </a:xfrm>
        </p:grpSpPr>
        <p:sp>
          <p:nvSpPr>
            <p:cNvPr id="4" name="Rectangle 3"/>
            <p:cNvSpPr/>
            <p:nvPr/>
          </p:nvSpPr>
          <p:spPr>
            <a:xfrm>
              <a:off x="0" y="1665632"/>
              <a:ext cx="11249687" cy="103847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 dirty="0">
                <a:latin typeface="Roboto Light" panose="02000000000000000000" pitchFamily="2" charset="0"/>
                <a:ea typeface="Roboto Light" panose="02000000000000000000" pitchFamily="2" charset="0"/>
              </a:endParaRPr>
            </a:p>
          </p:txBody>
        </p:sp>
        <p:sp>
          <p:nvSpPr>
            <p:cNvPr id="5" name="직사각형 2">
              <a:extLst>
                <a:ext uri="{FF2B5EF4-FFF2-40B4-BE49-F238E27FC236}">
                  <a16:creationId xmlns:a16="http://schemas.microsoft.com/office/drawing/2014/main" id="{42F95D4A-0E5D-484A-BF86-FA850D9ECDB8}"/>
                </a:ext>
              </a:extLst>
            </p:cNvPr>
            <p:cNvSpPr/>
            <p:nvPr/>
          </p:nvSpPr>
          <p:spPr>
            <a:xfrm>
              <a:off x="1216025" y="3741762"/>
              <a:ext cx="9392843" cy="62324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ko-KR" sz="115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“Your Margin </a:t>
              </a:r>
              <a:br>
                <a:rPr lang="en-US" altLang="ko-KR" sz="115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lang="en-US" altLang="ko-KR" sz="115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is my Opportunity.”</a:t>
              </a:r>
            </a:p>
            <a:p>
              <a:r>
                <a:rPr lang="en-US" altLang="ko-KR" sz="54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		~Jeff Bezos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9EB219F-C179-4226-A702-2B691B46F9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6"/>
          <a:stretch/>
        </p:blipFill>
        <p:spPr>
          <a:xfrm>
            <a:off x="11249687" y="1666047"/>
            <a:ext cx="13127964" cy="1038432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67179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2CDD04AE-342F-49D0-B61A-C87C9B2C4A0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" r="6317"/>
          <a:stretch>
            <a:fillRect/>
          </a:stretch>
        </p:blipFill>
        <p:spPr/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82847C-A918-436A-AEA3-8288E4B7EF5B}"/>
              </a:ext>
            </a:extLst>
          </p:cNvPr>
          <p:cNvSpPr/>
          <p:nvPr/>
        </p:nvSpPr>
        <p:spPr>
          <a:xfrm>
            <a:off x="12188824" y="0"/>
            <a:ext cx="12188825" cy="8163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7AA791-A766-4105-97B7-0ACF1A3D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4137" y="533400"/>
            <a:ext cx="9448800" cy="6083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lnSpc>
                <a:spcPts val="9540"/>
              </a:lnSpc>
              <a:spcBef>
                <a:spcPts val="4200"/>
              </a:spcBef>
              <a:defRPr/>
            </a:pPr>
            <a:r>
              <a:rPr lang="en-US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 PROPERTY MANAGEMENT, </a:t>
            </a:r>
            <a:br>
              <a:rPr lang="en-US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WE BREAKEVEN ON </a:t>
            </a:r>
            <a:br>
              <a:rPr lang="en-US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OWNER’S MONTHLY MANAGEMENT FEE</a:t>
            </a:r>
            <a:r>
              <a:rPr lang="mr-IN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…</a:t>
            </a:r>
            <a:endParaRPr lang="en-US" altLang="ru-RU" sz="72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2F9519-CAD9-4927-A8DD-AC607EC1E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4" y="8898143"/>
            <a:ext cx="23317199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 algn="ctr">
              <a:defRPr/>
            </a:pPr>
            <a:r>
              <a:rPr lang="en-US" sz="8800" b="1" dirty="0">
                <a:latin typeface="Arial Narrow" charset="0"/>
                <a:ea typeface="Arial Narrow" charset="0"/>
                <a:cs typeface="Arial Narrow" charset="0"/>
              </a:rPr>
              <a:t>AND MAKE ALL OUR </a:t>
            </a:r>
            <a:r>
              <a:rPr lang="en-US" sz="8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PROFIT</a:t>
            </a:r>
            <a:r>
              <a:rPr lang="en-US" sz="8800" b="1" dirty="0">
                <a:latin typeface="Arial Narrow" charset="0"/>
                <a:ea typeface="Arial Narrow" charset="0"/>
                <a:cs typeface="Arial Narrow" charset="0"/>
              </a:rPr>
              <a:t> ON LEASING, </a:t>
            </a:r>
            <a:br>
              <a:rPr lang="en-US" sz="8800" b="1" dirty="0"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8800" b="1" dirty="0">
                <a:latin typeface="Arial Narrow" charset="0"/>
                <a:ea typeface="Arial Narrow" charset="0"/>
                <a:cs typeface="Arial Narrow" charset="0"/>
              </a:rPr>
              <a:t>OWNER &amp; TENANT PROGRAMS AND FEES</a:t>
            </a:r>
            <a:endParaRPr lang="ru-RU" altLang="ru-RU" sz="8800" dirty="0">
              <a:solidFill>
                <a:schemeClr val="tx1">
                  <a:lumMod val="85000"/>
                  <a:lumOff val="1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22304D-30F5-491E-AA0C-D8E381CD7B4F}"/>
              </a:ext>
            </a:extLst>
          </p:cNvPr>
          <p:cNvGrpSpPr/>
          <p:nvPr/>
        </p:nvGrpSpPr>
        <p:grpSpPr>
          <a:xfrm>
            <a:off x="10769806" y="2819400"/>
            <a:ext cx="2762864" cy="2762864"/>
            <a:chOff x="10769806" y="2819400"/>
            <a:chExt cx="2762864" cy="27628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AD03B-E255-41D7-8AC2-C280F5089178}"/>
                </a:ext>
              </a:extLst>
            </p:cNvPr>
            <p:cNvSpPr/>
            <p:nvPr/>
          </p:nvSpPr>
          <p:spPr>
            <a:xfrm>
              <a:off x="10769806" y="2819400"/>
              <a:ext cx="2762864" cy="2762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03300" dist="228600" dir="76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685605-8157-40C5-9D1E-91E5B69C4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9806" y="2819400"/>
              <a:ext cx="2762864" cy="276286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107337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E04E799-9492-48B9-B50A-2F6992D447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6" r="100"/>
          <a:stretch/>
        </p:blipFill>
        <p:spPr>
          <a:xfrm>
            <a:off x="0" y="0"/>
            <a:ext cx="12188825" cy="81534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82847C-A918-436A-AEA3-8288E4B7EF5B}"/>
              </a:ext>
            </a:extLst>
          </p:cNvPr>
          <p:cNvSpPr/>
          <p:nvPr/>
        </p:nvSpPr>
        <p:spPr>
          <a:xfrm>
            <a:off x="12188824" y="0"/>
            <a:ext cx="12188825" cy="81632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7AA791-A766-4105-97B7-0ACF1A3D2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5134" y="769123"/>
            <a:ext cx="9980051" cy="61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lnSpc>
                <a:spcPts val="9460"/>
              </a:lnSpc>
              <a:spcBef>
                <a:spcPts val="4200"/>
              </a:spcBef>
              <a:defRPr/>
            </a:pPr>
            <a:r>
              <a:rPr lang="en-US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 ASSOCIATION MANAGEMENT, </a:t>
            </a:r>
            <a:br>
              <a:rPr lang="en-US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WE BREAKEVEN ON THE BASE MONTHLY MANAGEMENT </a:t>
            </a:r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FEE</a:t>
            </a:r>
            <a:r>
              <a:rPr lang="mr-IN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…</a:t>
            </a:r>
            <a:endParaRPr lang="en-US" altLang="ru-RU" sz="88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32F9519-CAD9-4927-A8DD-AC607EC1E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026" y="8922523"/>
            <a:ext cx="2349115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 algn="ctr">
              <a:defRPr/>
            </a:pPr>
            <a: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  <a:t>AND MAKE ALL OUR </a:t>
            </a:r>
            <a:r>
              <a:rPr lang="en-US" sz="8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PROFIT</a:t>
            </a:r>
            <a: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  <a:t> ON </a:t>
            </a:r>
            <a:b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  <a:t>ESCROWS, COLLECTIONS, CREDITS &amp; REIMBURSABLES</a:t>
            </a:r>
            <a:endParaRPr lang="ru-RU" altLang="ru-RU" sz="8000" dirty="0">
              <a:solidFill>
                <a:schemeClr val="tx1">
                  <a:lumMod val="85000"/>
                  <a:lumOff val="1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F22304D-30F5-491E-AA0C-D8E381CD7B4F}"/>
              </a:ext>
            </a:extLst>
          </p:cNvPr>
          <p:cNvGrpSpPr/>
          <p:nvPr/>
        </p:nvGrpSpPr>
        <p:grpSpPr>
          <a:xfrm>
            <a:off x="10769806" y="2819400"/>
            <a:ext cx="2762864" cy="2762864"/>
            <a:chOff x="10769806" y="2819400"/>
            <a:chExt cx="2762864" cy="27628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3AAD03B-E255-41D7-8AC2-C280F5089178}"/>
                </a:ext>
              </a:extLst>
            </p:cNvPr>
            <p:cNvSpPr/>
            <p:nvPr/>
          </p:nvSpPr>
          <p:spPr>
            <a:xfrm>
              <a:off x="10769806" y="2819400"/>
              <a:ext cx="2762864" cy="2762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003300" dist="228600" dir="76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685605-8157-40C5-9D1E-91E5B69C43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69806" y="2819400"/>
              <a:ext cx="2762864" cy="276286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6674687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6D3D806-B0BC-49BB-93D0-D03B5F4338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64" b="8102"/>
          <a:stretch/>
        </p:blipFill>
        <p:spPr>
          <a:xfrm>
            <a:off x="0" y="0"/>
            <a:ext cx="24377649" cy="4343400"/>
          </a:xfr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E666C9E-53F0-4121-B9B7-52DCB24BF8C6}"/>
              </a:ext>
            </a:extLst>
          </p:cNvPr>
          <p:cNvSpPr/>
          <p:nvPr/>
        </p:nvSpPr>
        <p:spPr>
          <a:xfrm>
            <a:off x="0" y="0"/>
            <a:ext cx="24377649" cy="43434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DCFC3C4-137D-49BC-850C-215249037328}"/>
              </a:ext>
            </a:extLst>
          </p:cNvPr>
          <p:cNvSpPr/>
          <p:nvPr/>
        </p:nvSpPr>
        <p:spPr>
          <a:xfrm>
            <a:off x="1063625" y="4000500"/>
            <a:ext cx="75438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D52E6A1-405C-450F-ABA5-50C383479DC6}"/>
              </a:ext>
            </a:extLst>
          </p:cNvPr>
          <p:cNvSpPr/>
          <p:nvPr/>
        </p:nvSpPr>
        <p:spPr>
          <a:xfrm>
            <a:off x="8607425" y="2819400"/>
            <a:ext cx="14706600" cy="487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8CA731-E25D-48E3-8E78-39F83A272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778" y="4289255"/>
            <a:ext cx="14227484" cy="3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lnSpc>
                <a:spcPct val="129000"/>
              </a:lnSpc>
              <a:spcBef>
                <a:spcPts val="4200"/>
              </a:spcBef>
              <a:defRPr/>
            </a:pPr>
            <a: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  <a:t>VOIP (Voice Over Internet Protocol)  </a:t>
            </a:r>
            <a:b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  <a:t>&amp; PROPERTY MANAGEMENT:</a:t>
            </a:r>
            <a:endParaRPr lang="en-US" altLang="ru-RU" sz="8000" b="1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D126437-67AE-4FC3-A0C7-7B86A2DE9B9E}"/>
              </a:ext>
            </a:extLst>
          </p:cNvPr>
          <p:cNvGrpSpPr/>
          <p:nvPr/>
        </p:nvGrpSpPr>
        <p:grpSpPr>
          <a:xfrm>
            <a:off x="9479608" y="8458200"/>
            <a:ext cx="7483879" cy="1200329"/>
            <a:chOff x="9479608" y="7533605"/>
            <a:chExt cx="7483879" cy="1200329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F029ACC-3652-4AF3-BCA2-F31DA0DF11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4823" y="7533605"/>
              <a:ext cx="629866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spcBef>
                  <a:spcPts val="1800"/>
                </a:spcBef>
                <a:defRPr/>
              </a:pPr>
              <a:r>
                <a:rPr lang="en-US" b="1" dirty="0">
                  <a:latin typeface="+mn-lt"/>
                </a:rPr>
                <a:t>1995 - Intel and Microsoft Standardize Software</a:t>
              </a:r>
              <a:endParaRPr lang="ru-RU" altLang="ru-RU" dirty="0">
                <a:latin typeface="+mn-lt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ACE2AA84-4ECC-47A6-9194-CDCC7150C95D}"/>
                </a:ext>
              </a:extLst>
            </p:cNvPr>
            <p:cNvSpPr/>
            <p:nvPr/>
          </p:nvSpPr>
          <p:spPr>
            <a:xfrm>
              <a:off x="9479608" y="7618044"/>
              <a:ext cx="802055" cy="802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F155EE1-8587-42E4-AE1D-C7613B0F9CF8}"/>
              </a:ext>
            </a:extLst>
          </p:cNvPr>
          <p:cNvGrpSpPr/>
          <p:nvPr/>
        </p:nvGrpSpPr>
        <p:grpSpPr>
          <a:xfrm>
            <a:off x="16963487" y="8229600"/>
            <a:ext cx="7414161" cy="1754326"/>
            <a:chOff x="9479608" y="7305005"/>
            <a:chExt cx="7414161" cy="1754326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0CF007F-D40D-46B0-ABD2-8B00F282A0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0458" y="7305005"/>
              <a:ext cx="6223311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spcBef>
                  <a:spcPts val="1800"/>
                </a:spcBef>
                <a:defRPr/>
              </a:pPr>
              <a:r>
                <a:rPr lang="en-US" b="1" dirty="0">
                  <a:latin typeface="+mn-lt"/>
                </a:rPr>
                <a:t>2007 - Manufacturers Proliferate Asia, Specifically the Philippines</a:t>
              </a:r>
              <a:endParaRPr lang="ru-RU" altLang="ru-RU" dirty="0">
                <a:latin typeface="+mn-lt"/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3E6A927F-F4E8-46DB-9793-36E5E5E956F4}"/>
                </a:ext>
              </a:extLst>
            </p:cNvPr>
            <p:cNvSpPr/>
            <p:nvPr/>
          </p:nvSpPr>
          <p:spPr>
            <a:xfrm>
              <a:off x="9479608" y="7618044"/>
              <a:ext cx="802055" cy="802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6C706CA2-114B-42DC-986F-118693E55864}"/>
              </a:ext>
            </a:extLst>
          </p:cNvPr>
          <p:cNvGrpSpPr/>
          <p:nvPr/>
        </p:nvGrpSpPr>
        <p:grpSpPr>
          <a:xfrm>
            <a:off x="9479608" y="10780693"/>
            <a:ext cx="7483879" cy="1200329"/>
            <a:chOff x="9479608" y="7501780"/>
            <a:chExt cx="7483879" cy="1200329"/>
          </a:xfrm>
        </p:grpSpPr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FDD7866-C33E-466E-A85B-0409B261ED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4823" y="7501780"/>
              <a:ext cx="6298664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spcBef>
                  <a:spcPts val="1800"/>
                </a:spcBef>
                <a:defRPr/>
              </a:pPr>
              <a:r>
                <a:rPr lang="en-US" b="1" dirty="0">
                  <a:solidFill>
                    <a:srgbClr val="C00000"/>
                  </a:solidFill>
                  <a:latin typeface="+mn-lt"/>
                </a:rPr>
                <a:t>2015</a:t>
              </a:r>
              <a:r>
                <a:rPr lang="en-US" b="1" dirty="0">
                  <a:latin typeface="+mn-lt"/>
                </a:rPr>
                <a:t> - Philippines the Call Center Capital of the World</a:t>
              </a:r>
              <a:endParaRPr lang="ru-RU" altLang="ru-RU" dirty="0">
                <a:latin typeface="+mn-lt"/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F2DF0C8F-8F8B-4024-A45E-B749663F9CF5}"/>
                </a:ext>
              </a:extLst>
            </p:cNvPr>
            <p:cNvSpPr/>
            <p:nvPr/>
          </p:nvSpPr>
          <p:spPr>
            <a:xfrm>
              <a:off x="9479608" y="7618044"/>
              <a:ext cx="802055" cy="802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5B34BAD0-0F2D-49F2-88C8-70801AD300AC}"/>
              </a:ext>
            </a:extLst>
          </p:cNvPr>
          <p:cNvGrpSpPr/>
          <p:nvPr/>
        </p:nvGrpSpPr>
        <p:grpSpPr>
          <a:xfrm>
            <a:off x="16963487" y="10591800"/>
            <a:ext cx="7100719" cy="1754326"/>
            <a:chOff x="9479608" y="7312887"/>
            <a:chExt cx="7100719" cy="1754326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DC78E71-A856-4C9F-BC25-4C81BA975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0459" y="7312887"/>
              <a:ext cx="5909868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spcBef>
                  <a:spcPts val="1800"/>
                </a:spcBef>
                <a:defRPr/>
              </a:pPr>
              <a:r>
                <a:rPr lang="en-US" b="1" dirty="0">
                  <a:latin typeface="+mn-lt"/>
                </a:rPr>
                <a:t>2020 - Over 1,000 Business Process Outsourcing Companies (BPO)</a:t>
              </a:r>
              <a:endParaRPr lang="ru-RU" altLang="ru-RU" dirty="0">
                <a:latin typeface="+mn-lt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37FD1266-1ABB-4D82-8C85-040F30D0E7F8}"/>
                </a:ext>
              </a:extLst>
            </p:cNvPr>
            <p:cNvSpPr/>
            <p:nvPr/>
          </p:nvSpPr>
          <p:spPr>
            <a:xfrm>
              <a:off x="9479608" y="7618044"/>
              <a:ext cx="802055" cy="80205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404A170-DEFD-4501-A348-4C9FD2A93660}"/>
              </a:ext>
            </a:extLst>
          </p:cNvPr>
          <p:cNvCxnSpPr>
            <a:cxnSpLocks/>
          </p:cNvCxnSpPr>
          <p:nvPr/>
        </p:nvCxnSpPr>
        <p:spPr>
          <a:xfrm>
            <a:off x="9479608" y="7543800"/>
            <a:ext cx="138228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8EDD9CCC-4455-4AE5-85F9-EC3B93296FA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" r="1844"/>
          <a:stretch/>
        </p:blipFill>
        <p:spPr>
          <a:xfrm>
            <a:off x="1063625" y="4343400"/>
            <a:ext cx="7543800" cy="81534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8997356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36">
            <a:extLst>
              <a:ext uri="{FF2B5EF4-FFF2-40B4-BE49-F238E27FC236}">
                <a16:creationId xmlns:a16="http://schemas.microsoft.com/office/drawing/2014/main" id="{C1F0BCAE-FB49-4E2D-BD2A-1C487875F5D3}"/>
              </a:ext>
            </a:extLst>
          </p:cNvPr>
          <p:cNvSpPr/>
          <p:nvPr/>
        </p:nvSpPr>
        <p:spPr>
          <a:xfrm>
            <a:off x="1" y="0"/>
            <a:ext cx="7007223" cy="6631669"/>
          </a:xfrm>
          <a:custGeom>
            <a:avLst/>
            <a:gdLst>
              <a:gd name="connsiteX0" fmla="*/ 0 w 5530337"/>
              <a:gd name="connsiteY0" fmla="*/ 0 h 5233937"/>
              <a:gd name="connsiteX1" fmla="*/ 4907081 w 5530337"/>
              <a:gd name="connsiteY1" fmla="*/ 0 h 5233937"/>
              <a:gd name="connsiteX2" fmla="*/ 4965584 w 5530337"/>
              <a:gd name="connsiteY2" fmla="*/ 78235 h 5233937"/>
              <a:gd name="connsiteX3" fmla="*/ 5530337 w 5530337"/>
              <a:gd name="connsiteY3" fmla="*/ 1927112 h 5233937"/>
              <a:gd name="connsiteX4" fmla="*/ 2223512 w 5530337"/>
              <a:gd name="connsiteY4" fmla="*/ 5233937 h 5233937"/>
              <a:gd name="connsiteX5" fmla="*/ 120064 w 5530337"/>
              <a:gd name="connsiteY5" fmla="*/ 4478819 h 5233937"/>
              <a:gd name="connsiteX6" fmla="*/ 0 w 5530337"/>
              <a:gd name="connsiteY6" fmla="*/ 4369697 h 5233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30337" h="5233937">
                <a:moveTo>
                  <a:pt x="0" y="0"/>
                </a:moveTo>
                <a:lnTo>
                  <a:pt x="4907081" y="0"/>
                </a:lnTo>
                <a:lnTo>
                  <a:pt x="4965584" y="78235"/>
                </a:lnTo>
                <a:cubicBezTo>
                  <a:pt x="5322140" y="606008"/>
                  <a:pt x="5530337" y="1242246"/>
                  <a:pt x="5530337" y="1927112"/>
                </a:cubicBezTo>
                <a:cubicBezTo>
                  <a:pt x="5530337" y="3753421"/>
                  <a:pt x="4049821" y="5233937"/>
                  <a:pt x="2223512" y="5233937"/>
                </a:cubicBezTo>
                <a:cubicBezTo>
                  <a:pt x="1424502" y="5233937"/>
                  <a:pt x="691679" y="4950557"/>
                  <a:pt x="120064" y="4478819"/>
                </a:cubicBezTo>
                <a:lnTo>
                  <a:pt x="0" y="436969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626F9C4A-EC59-4BF8-BBB9-83130FBA8950}"/>
              </a:ext>
            </a:extLst>
          </p:cNvPr>
          <p:cNvSpPr/>
          <p:nvPr/>
        </p:nvSpPr>
        <p:spPr>
          <a:xfrm rot="5400000">
            <a:off x="10042101" y="970736"/>
            <a:ext cx="4699120" cy="4050965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76DDA96D-1A72-403C-A238-C3B598F0DE4F}"/>
              </a:ext>
            </a:extLst>
          </p:cNvPr>
          <p:cNvSpPr/>
          <p:nvPr/>
        </p:nvSpPr>
        <p:spPr>
          <a:xfrm rot="5400000">
            <a:off x="14347215" y="970737"/>
            <a:ext cx="4699120" cy="4050965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517732D7-7971-4270-B2CE-E33B169957BF}"/>
              </a:ext>
            </a:extLst>
          </p:cNvPr>
          <p:cNvSpPr/>
          <p:nvPr/>
        </p:nvSpPr>
        <p:spPr>
          <a:xfrm rot="5400000">
            <a:off x="16486967" y="4869320"/>
            <a:ext cx="4699120" cy="4050965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BF55E6C-C0CA-4F12-BBD1-D42800D40A42}"/>
              </a:ext>
            </a:extLst>
          </p:cNvPr>
          <p:cNvSpPr/>
          <p:nvPr/>
        </p:nvSpPr>
        <p:spPr>
          <a:xfrm rot="5400000">
            <a:off x="7902348" y="4869321"/>
            <a:ext cx="4699120" cy="4050965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1B72AB18-3559-4F83-9B87-E709F09CD323}"/>
              </a:ext>
            </a:extLst>
          </p:cNvPr>
          <p:cNvSpPr/>
          <p:nvPr/>
        </p:nvSpPr>
        <p:spPr>
          <a:xfrm rot="5400000">
            <a:off x="10042101" y="8740545"/>
            <a:ext cx="4699120" cy="4050965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A70305B5-923B-4133-8E83-8E05E1DD9240}"/>
              </a:ext>
            </a:extLst>
          </p:cNvPr>
          <p:cNvSpPr/>
          <p:nvPr/>
        </p:nvSpPr>
        <p:spPr>
          <a:xfrm rot="5400000">
            <a:off x="14347213" y="8740546"/>
            <a:ext cx="4699120" cy="4050965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3302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BABACFE-56CD-43B5-BA24-3F461437CF5E}"/>
              </a:ext>
            </a:extLst>
          </p:cNvPr>
          <p:cNvSpPr/>
          <p:nvPr/>
        </p:nvSpPr>
        <p:spPr>
          <a:xfrm>
            <a:off x="10802712" y="5058379"/>
            <a:ext cx="1474678" cy="3666474"/>
          </a:xfrm>
          <a:custGeom>
            <a:avLst/>
            <a:gdLst>
              <a:gd name="connsiteX0" fmla="*/ 475467 w 1474678"/>
              <a:gd name="connsiteY0" fmla="*/ 0 h 3666474"/>
              <a:gd name="connsiteX1" fmla="*/ 1474678 w 1474678"/>
              <a:gd name="connsiteY1" fmla="*/ 499606 h 3666474"/>
              <a:gd name="connsiteX2" fmla="*/ 1474678 w 1474678"/>
              <a:gd name="connsiteY2" fmla="*/ 3173244 h 3666474"/>
              <a:gd name="connsiteX3" fmla="*/ 488217 w 1474678"/>
              <a:gd name="connsiteY3" fmla="*/ 3666474 h 3666474"/>
              <a:gd name="connsiteX4" fmla="*/ 451580 w 1474678"/>
              <a:gd name="connsiteY4" fmla="*/ 3606168 h 3666474"/>
              <a:gd name="connsiteX5" fmla="*/ 0 w 1474678"/>
              <a:gd name="connsiteY5" fmla="*/ 1822744 h 3666474"/>
              <a:gd name="connsiteX6" fmla="*/ 451580 w 1474678"/>
              <a:gd name="connsiteY6" fmla="*/ 39320 h 366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4678" h="3666474">
                <a:moveTo>
                  <a:pt x="475467" y="0"/>
                </a:moveTo>
                <a:lnTo>
                  <a:pt x="1474678" y="499606"/>
                </a:lnTo>
                <a:lnTo>
                  <a:pt x="1474678" y="3173244"/>
                </a:lnTo>
                <a:lnTo>
                  <a:pt x="488217" y="3666474"/>
                </a:lnTo>
                <a:lnTo>
                  <a:pt x="451580" y="3606168"/>
                </a:lnTo>
                <a:cubicBezTo>
                  <a:pt x="163587" y="3076022"/>
                  <a:pt x="0" y="2468487"/>
                  <a:pt x="0" y="1822744"/>
                </a:cubicBezTo>
                <a:cubicBezTo>
                  <a:pt x="0" y="1177001"/>
                  <a:pt x="163587" y="569466"/>
                  <a:pt x="451580" y="39320"/>
                </a:cubicBezTo>
                <a:close/>
              </a:path>
            </a:pathLst>
          </a:custGeom>
          <a:solidFill>
            <a:srgbClr val="9E9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45DF1A1-7C5D-4378-B9D8-217907D1E48F}"/>
              </a:ext>
            </a:extLst>
          </p:cNvPr>
          <p:cNvSpPr/>
          <p:nvPr/>
        </p:nvSpPr>
        <p:spPr>
          <a:xfrm>
            <a:off x="11403686" y="8416468"/>
            <a:ext cx="3013457" cy="2202948"/>
          </a:xfrm>
          <a:custGeom>
            <a:avLst/>
            <a:gdLst>
              <a:gd name="connsiteX0" fmla="*/ 987975 w 3013457"/>
              <a:gd name="connsiteY0" fmla="*/ 0 h 2202948"/>
              <a:gd name="connsiteX1" fmla="*/ 3013457 w 3013457"/>
              <a:gd name="connsiteY1" fmla="*/ 1012740 h 2202948"/>
              <a:gd name="connsiteX2" fmla="*/ 3013457 w 3013457"/>
              <a:gd name="connsiteY2" fmla="*/ 2202948 h 2202948"/>
              <a:gd name="connsiteX3" fmla="*/ 2947996 w 3013457"/>
              <a:gd name="connsiteY3" fmla="*/ 2201293 h 2202948"/>
              <a:gd name="connsiteX4" fmla="*/ 38017 w 3013457"/>
              <a:gd name="connsiteY4" fmla="*/ 556567 h 2202948"/>
              <a:gd name="connsiteX5" fmla="*/ 0 w 3013457"/>
              <a:gd name="connsiteY5" fmla="*/ 493988 h 220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3457" h="2202948">
                <a:moveTo>
                  <a:pt x="987975" y="0"/>
                </a:moveTo>
                <a:lnTo>
                  <a:pt x="3013457" y="1012740"/>
                </a:lnTo>
                <a:lnTo>
                  <a:pt x="3013457" y="2202948"/>
                </a:lnTo>
                <a:lnTo>
                  <a:pt x="2947996" y="2201293"/>
                </a:lnTo>
                <a:cubicBezTo>
                  <a:pt x="1736348" y="2139874"/>
                  <a:pt x="676774" y="1502051"/>
                  <a:pt x="38017" y="556567"/>
                </a:cubicBezTo>
                <a:lnTo>
                  <a:pt x="0" y="493988"/>
                </a:lnTo>
                <a:close/>
              </a:path>
            </a:pathLst>
          </a:custGeom>
          <a:solidFill>
            <a:srgbClr val="E97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35C30C7-FE9F-4335-9F2E-0B8458B15593}"/>
              </a:ext>
            </a:extLst>
          </p:cNvPr>
          <p:cNvSpPr/>
          <p:nvPr/>
        </p:nvSpPr>
        <p:spPr>
          <a:xfrm>
            <a:off x="14671292" y="8416468"/>
            <a:ext cx="3013458" cy="2202948"/>
          </a:xfrm>
          <a:custGeom>
            <a:avLst/>
            <a:gdLst>
              <a:gd name="connsiteX0" fmla="*/ 2025480 w 3013458"/>
              <a:gd name="connsiteY0" fmla="*/ 0 h 2202948"/>
              <a:gd name="connsiteX1" fmla="*/ 3013458 w 3013458"/>
              <a:gd name="connsiteY1" fmla="*/ 493990 h 2202948"/>
              <a:gd name="connsiteX2" fmla="*/ 2975442 w 3013458"/>
              <a:gd name="connsiteY2" fmla="*/ 556567 h 2202948"/>
              <a:gd name="connsiteX3" fmla="*/ 65464 w 3013458"/>
              <a:gd name="connsiteY3" fmla="*/ 2201293 h 2202948"/>
              <a:gd name="connsiteX4" fmla="*/ 0 w 3013458"/>
              <a:gd name="connsiteY4" fmla="*/ 2202948 h 2202948"/>
              <a:gd name="connsiteX5" fmla="*/ 0 w 3013458"/>
              <a:gd name="connsiteY5" fmla="*/ 1012742 h 220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3458" h="2202948">
                <a:moveTo>
                  <a:pt x="2025480" y="0"/>
                </a:moveTo>
                <a:lnTo>
                  <a:pt x="3013458" y="493990"/>
                </a:lnTo>
                <a:lnTo>
                  <a:pt x="2975442" y="556567"/>
                </a:lnTo>
                <a:cubicBezTo>
                  <a:pt x="2336685" y="1502051"/>
                  <a:pt x="1277111" y="2139874"/>
                  <a:pt x="65464" y="2201293"/>
                </a:cubicBezTo>
                <a:lnTo>
                  <a:pt x="0" y="2202948"/>
                </a:lnTo>
                <a:lnTo>
                  <a:pt x="0" y="1012742"/>
                </a:lnTo>
                <a:close/>
              </a:path>
            </a:pathLst>
          </a:custGeom>
          <a:solidFill>
            <a:srgbClr val="9E9E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3C72EC1-29B8-4711-A49E-F4D287E20046}"/>
              </a:ext>
            </a:extLst>
          </p:cNvPr>
          <p:cNvSpPr/>
          <p:nvPr/>
        </p:nvSpPr>
        <p:spPr>
          <a:xfrm>
            <a:off x="16811046" y="5058379"/>
            <a:ext cx="1474678" cy="3666475"/>
          </a:xfrm>
          <a:custGeom>
            <a:avLst/>
            <a:gdLst>
              <a:gd name="connsiteX0" fmla="*/ 999210 w 1474678"/>
              <a:gd name="connsiteY0" fmla="*/ 0 h 3666475"/>
              <a:gd name="connsiteX1" fmla="*/ 1023098 w 1474678"/>
              <a:gd name="connsiteY1" fmla="*/ 39321 h 3666475"/>
              <a:gd name="connsiteX2" fmla="*/ 1474678 w 1474678"/>
              <a:gd name="connsiteY2" fmla="*/ 1822745 h 3666475"/>
              <a:gd name="connsiteX3" fmla="*/ 1023098 w 1474678"/>
              <a:gd name="connsiteY3" fmla="*/ 3606169 h 3666475"/>
              <a:gd name="connsiteX4" fmla="*/ 986462 w 1474678"/>
              <a:gd name="connsiteY4" fmla="*/ 3666475 h 3666475"/>
              <a:gd name="connsiteX5" fmla="*/ 0 w 1474678"/>
              <a:gd name="connsiteY5" fmla="*/ 3173244 h 3666475"/>
              <a:gd name="connsiteX6" fmla="*/ 0 w 1474678"/>
              <a:gd name="connsiteY6" fmla="*/ 499606 h 366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74678" h="3666475">
                <a:moveTo>
                  <a:pt x="999210" y="0"/>
                </a:moveTo>
                <a:lnTo>
                  <a:pt x="1023098" y="39321"/>
                </a:lnTo>
                <a:cubicBezTo>
                  <a:pt x="1311091" y="569467"/>
                  <a:pt x="1474678" y="1177002"/>
                  <a:pt x="1474678" y="1822745"/>
                </a:cubicBezTo>
                <a:cubicBezTo>
                  <a:pt x="1474678" y="2468488"/>
                  <a:pt x="1311091" y="3076023"/>
                  <a:pt x="1023098" y="3606169"/>
                </a:cubicBezTo>
                <a:lnTo>
                  <a:pt x="986462" y="3666475"/>
                </a:lnTo>
                <a:lnTo>
                  <a:pt x="0" y="3173244"/>
                </a:lnTo>
                <a:lnTo>
                  <a:pt x="0" y="499606"/>
                </a:lnTo>
                <a:close/>
              </a:path>
            </a:pathLst>
          </a:custGeom>
          <a:solidFill>
            <a:srgbClr val="E978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995407-083E-4683-8E7B-FB40D44DD55A}"/>
              </a:ext>
            </a:extLst>
          </p:cNvPr>
          <p:cNvSpPr/>
          <p:nvPr/>
        </p:nvSpPr>
        <p:spPr>
          <a:xfrm>
            <a:off x="14671294" y="3142830"/>
            <a:ext cx="3013458" cy="2202950"/>
          </a:xfrm>
          <a:custGeom>
            <a:avLst/>
            <a:gdLst>
              <a:gd name="connsiteX0" fmla="*/ 0 w 3013458"/>
              <a:gd name="connsiteY0" fmla="*/ 0 h 2202950"/>
              <a:gd name="connsiteX1" fmla="*/ 65462 w 3013458"/>
              <a:gd name="connsiteY1" fmla="*/ 1656 h 2202950"/>
              <a:gd name="connsiteX2" fmla="*/ 2975440 w 3013458"/>
              <a:gd name="connsiteY2" fmla="*/ 1646382 h 2202950"/>
              <a:gd name="connsiteX3" fmla="*/ 3013458 w 3013458"/>
              <a:gd name="connsiteY3" fmla="*/ 1708961 h 2202950"/>
              <a:gd name="connsiteX4" fmla="*/ 2025480 w 3013458"/>
              <a:gd name="connsiteY4" fmla="*/ 2202950 h 2202950"/>
              <a:gd name="connsiteX5" fmla="*/ 0 w 3013458"/>
              <a:gd name="connsiteY5" fmla="*/ 1190209 h 220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3458" h="2202950">
                <a:moveTo>
                  <a:pt x="0" y="0"/>
                </a:moveTo>
                <a:lnTo>
                  <a:pt x="65462" y="1656"/>
                </a:lnTo>
                <a:cubicBezTo>
                  <a:pt x="1277109" y="63074"/>
                  <a:pt x="2336683" y="700897"/>
                  <a:pt x="2975440" y="1646382"/>
                </a:cubicBezTo>
                <a:lnTo>
                  <a:pt x="3013458" y="1708961"/>
                </a:lnTo>
                <a:lnTo>
                  <a:pt x="2025480" y="2202950"/>
                </a:lnTo>
                <a:lnTo>
                  <a:pt x="0" y="1190209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736C564-F29A-443F-B19D-260ABA78398F}"/>
              </a:ext>
            </a:extLst>
          </p:cNvPr>
          <p:cNvSpPr/>
          <p:nvPr/>
        </p:nvSpPr>
        <p:spPr>
          <a:xfrm rot="5400000">
            <a:off x="11808939" y="2737576"/>
            <a:ext cx="2202948" cy="3013457"/>
          </a:xfrm>
          <a:custGeom>
            <a:avLst/>
            <a:gdLst>
              <a:gd name="connsiteX0" fmla="*/ 0 w 2202948"/>
              <a:gd name="connsiteY0" fmla="*/ 0 h 3013457"/>
              <a:gd name="connsiteX1" fmla="*/ 1190207 w 2202948"/>
              <a:gd name="connsiteY1" fmla="*/ 0 h 3013457"/>
              <a:gd name="connsiteX2" fmla="*/ 2202948 w 2202948"/>
              <a:gd name="connsiteY2" fmla="*/ 2025482 h 3013457"/>
              <a:gd name="connsiteX3" fmla="*/ 1708960 w 2202948"/>
              <a:gd name="connsiteY3" fmla="*/ 3013457 h 3013457"/>
              <a:gd name="connsiteX4" fmla="*/ 1646381 w 2202948"/>
              <a:gd name="connsiteY4" fmla="*/ 2975440 h 3013457"/>
              <a:gd name="connsiteX5" fmla="*/ 1655 w 2202948"/>
              <a:gd name="connsiteY5" fmla="*/ 65461 h 301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02948" h="3013457">
                <a:moveTo>
                  <a:pt x="0" y="0"/>
                </a:moveTo>
                <a:lnTo>
                  <a:pt x="1190207" y="0"/>
                </a:lnTo>
                <a:lnTo>
                  <a:pt x="2202948" y="2025482"/>
                </a:lnTo>
                <a:lnTo>
                  <a:pt x="1708960" y="3013457"/>
                </a:lnTo>
                <a:lnTo>
                  <a:pt x="1646381" y="2975440"/>
                </a:lnTo>
                <a:cubicBezTo>
                  <a:pt x="700896" y="2336683"/>
                  <a:pt x="63074" y="1277109"/>
                  <a:pt x="1655" y="65461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3732A70-709A-4772-BDC1-7DE722D979EE}"/>
              </a:ext>
            </a:extLst>
          </p:cNvPr>
          <p:cNvSpPr txBox="1"/>
          <p:nvPr/>
        </p:nvSpPr>
        <p:spPr>
          <a:xfrm>
            <a:off x="11119748" y="2090391"/>
            <a:ext cx="2798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Operations</a:t>
            </a:r>
            <a:endParaRPr lang="en-US" sz="4400" i="0" u="none" strike="noStrike" baseline="30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49E780F-5601-46E4-980E-EEDFD94AECA7}"/>
              </a:ext>
            </a:extLst>
          </p:cNvPr>
          <p:cNvSpPr txBox="1"/>
          <p:nvPr/>
        </p:nvSpPr>
        <p:spPr>
          <a:xfrm>
            <a:off x="15486735" y="2091297"/>
            <a:ext cx="27989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Accounting</a:t>
            </a:r>
            <a:endParaRPr lang="en-US" sz="4400" i="0" u="none" strike="noStrike" baseline="30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AF691FD-745A-4C2F-9328-9B2D52AD4A5D}"/>
              </a:ext>
            </a:extLst>
          </p:cNvPr>
          <p:cNvSpPr txBox="1"/>
          <p:nvPr/>
        </p:nvSpPr>
        <p:spPr>
          <a:xfrm>
            <a:off x="15419883" y="10646775"/>
            <a:ext cx="2782322" cy="877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Compliance</a:t>
            </a:r>
            <a:endParaRPr lang="en-US" sz="4400" i="0" u="none" strike="noStrike" baseline="30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AD1943EA-8D68-439C-8C25-04182D47969F}"/>
              </a:ext>
            </a:extLst>
          </p:cNvPr>
          <p:cNvSpPr txBox="1"/>
          <p:nvPr/>
        </p:nvSpPr>
        <p:spPr>
          <a:xfrm>
            <a:off x="8744098" y="6168341"/>
            <a:ext cx="24225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Tenant Issues</a:t>
            </a:r>
            <a:endParaRPr lang="en-US" sz="4400" i="0" u="none" strike="noStrike" baseline="30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5F389711-FFDE-41B4-93EE-F58B74DD5084}"/>
              </a:ext>
            </a:extLst>
          </p:cNvPr>
          <p:cNvSpPr txBox="1"/>
          <p:nvPr/>
        </p:nvSpPr>
        <p:spPr>
          <a:xfrm>
            <a:off x="18588626" y="6282879"/>
            <a:ext cx="21717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Phone Calls</a:t>
            </a:r>
            <a:endParaRPr lang="en-US" sz="4400" i="0" u="none" strike="noStrike" baseline="30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972F72A-73B0-4517-843A-D2C6A99E7130}"/>
              </a:ext>
            </a:extLst>
          </p:cNvPr>
          <p:cNvSpPr txBox="1"/>
          <p:nvPr/>
        </p:nvSpPr>
        <p:spPr>
          <a:xfrm>
            <a:off x="10737413" y="10579811"/>
            <a:ext cx="3050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Maintenance Coordination</a:t>
            </a:r>
            <a:endParaRPr lang="en-US" sz="4400" i="0" u="none" strike="noStrike" baseline="30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C957B72-B7A0-42DE-B4CB-9B50FA736157}"/>
              </a:ext>
            </a:extLst>
          </p:cNvPr>
          <p:cNvSpPr txBox="1"/>
          <p:nvPr/>
        </p:nvSpPr>
        <p:spPr>
          <a:xfrm>
            <a:off x="12966834" y="5253637"/>
            <a:ext cx="32770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atin typeface="Arial Narrow" charset="0"/>
                <a:ea typeface="Arial Narrow" charset="0"/>
                <a:cs typeface="Arial Narrow" charset="0"/>
              </a:rPr>
              <a:t>Remote Workers (</a:t>
            </a:r>
            <a:r>
              <a:rPr lang="en-US" sz="72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VAs</a:t>
            </a:r>
            <a:r>
              <a:rPr lang="en-US" sz="7200" b="1" dirty="0">
                <a:latin typeface="Arial Narrow" charset="0"/>
                <a:ea typeface="Arial Narrow" charset="0"/>
                <a:cs typeface="Arial Narrow" charset="0"/>
              </a:rPr>
              <a:t>)</a:t>
            </a:r>
            <a:endParaRPr lang="en-US" sz="7200" b="1" baseline="30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70C5C08-2774-40C6-B38D-12FDB235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35" y="2090391"/>
            <a:ext cx="67055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ctr" defTabSz="1827213" rtl="0" eaLnBrk="0" fontAlgn="base" latinLnBrk="0" hangingPunct="0"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8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Outsourcing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48753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6294" y="6451707"/>
            <a:ext cx="23971356" cy="632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465" b="1" dirty="0">
                <a:latin typeface="Arial" panose="020B0604020202020204" pitchFamily="34" charset="0"/>
                <a:cs typeface="Arial" panose="020B0604020202020204" pitchFamily="34" charset="0"/>
              </a:rPr>
              <a:t>Breakout</a:t>
            </a:r>
            <a:br>
              <a:rPr lang="en-US" sz="7465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7465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465" b="1" dirty="0">
                <a:latin typeface="Arial" panose="020B0604020202020204" pitchFamily="34" charset="0"/>
                <a:cs typeface="Arial" panose="020B0604020202020204" pitchFamily="34" charset="0"/>
              </a:rPr>
              <a:t>The 4 Trends Changing our Industry in the </a:t>
            </a:r>
            <a:br>
              <a:rPr lang="en-US" sz="7465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7465" b="1" dirty="0">
                <a:latin typeface="Arial" panose="020B0604020202020204" pitchFamily="34" charset="0"/>
                <a:cs typeface="Arial" panose="020B0604020202020204" pitchFamily="34" charset="0"/>
              </a:rPr>
              <a:t>Next 5 Years: Examining the “OT” in SWOT</a:t>
            </a:r>
            <a:br>
              <a:rPr lang="en-US" sz="7465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199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7465" b="1" dirty="0">
                <a:latin typeface="Arial" panose="020B0604020202020204" pitchFamily="34" charset="0"/>
                <a:cs typeface="Arial" panose="020B0604020202020204" pitchFamily="34" charset="0"/>
              </a:rPr>
              <a:t>Presented by: Scott P. Brady</a:t>
            </a:r>
          </a:p>
        </p:txBody>
      </p:sp>
    </p:spTree>
    <p:extLst>
      <p:ext uri="{BB962C8B-B14F-4D97-AF65-F5344CB8AC3E}">
        <p14:creationId xmlns:p14="http://schemas.microsoft.com/office/powerpoint/2010/main" val="2090512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A89E74-727D-4FFD-8CBD-5A20BD551D39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D25030-7610-46C8-9AB5-62279EB88D70}"/>
              </a:ext>
            </a:extLst>
          </p:cNvPr>
          <p:cNvSpPr/>
          <p:nvPr/>
        </p:nvSpPr>
        <p:spPr>
          <a:xfrm>
            <a:off x="2129314" y="181387"/>
            <a:ext cx="1764393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 LOT OF CHANGES IN THE BUSINESS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B726677-0329-4A21-AEB4-44CF28F7D549}"/>
              </a:ext>
            </a:extLst>
          </p:cNvPr>
          <p:cNvSpPr/>
          <p:nvPr/>
        </p:nvSpPr>
        <p:spPr>
          <a:xfrm>
            <a:off x="0" y="13335000"/>
            <a:ext cx="24377649" cy="3870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C0AA5D0-33D2-4B2D-80C3-29F2FDD0DB25}"/>
              </a:ext>
            </a:extLst>
          </p:cNvPr>
          <p:cNvCxnSpPr>
            <a:cxnSpLocks/>
          </p:cNvCxnSpPr>
          <p:nvPr/>
        </p:nvCxnSpPr>
        <p:spPr>
          <a:xfrm>
            <a:off x="1517699" y="3178020"/>
            <a:ext cx="0" cy="10309380"/>
          </a:xfrm>
          <a:prstGeom prst="line">
            <a:avLst/>
          </a:prstGeom>
          <a:ln w="28575">
            <a:solidFill>
              <a:srgbClr val="D4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D56448F6-58A2-46B4-9C9A-524F70F7CD23}"/>
              </a:ext>
            </a:extLst>
          </p:cNvPr>
          <p:cNvSpPr/>
          <p:nvPr/>
        </p:nvSpPr>
        <p:spPr>
          <a:xfrm>
            <a:off x="2119043" y="2920425"/>
            <a:ext cx="47436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1987</a:t>
            </a:r>
            <a:r>
              <a:rPr lang="en-US" sz="3200" b="1" dirty="0">
                <a:latin typeface="+mn-lt"/>
              </a:rPr>
              <a:t> – NARPM Founded</a:t>
            </a:r>
            <a:endParaRPr lang="en-US" sz="3200" dirty="0">
              <a:latin typeface="+mn-lt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CD02114-B723-4F27-A917-F3EDEEE060E0}"/>
              </a:ext>
            </a:extLst>
          </p:cNvPr>
          <p:cNvSpPr/>
          <p:nvPr/>
        </p:nvSpPr>
        <p:spPr>
          <a:xfrm>
            <a:off x="2119043" y="4105950"/>
            <a:ext cx="62706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1992</a:t>
            </a:r>
            <a:r>
              <a:rPr lang="en-US" sz="3200" b="1" dirty="0">
                <a:latin typeface="+mn-lt"/>
              </a:rPr>
              <a:t> – First Modern REIT</a:t>
            </a:r>
            <a:endParaRPr lang="en-US" sz="3200" dirty="0">
              <a:latin typeface="+mn-lt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3CACB2B-A836-4CBC-BC0B-4AB6BFE5E268}"/>
              </a:ext>
            </a:extLst>
          </p:cNvPr>
          <p:cNvSpPr/>
          <p:nvPr/>
        </p:nvSpPr>
        <p:spPr>
          <a:xfrm>
            <a:off x="1216025" y="2903070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09A2329-DC32-4705-8752-97823D69D317}"/>
              </a:ext>
            </a:extLst>
          </p:cNvPr>
          <p:cNvSpPr/>
          <p:nvPr/>
        </p:nvSpPr>
        <p:spPr>
          <a:xfrm>
            <a:off x="1216025" y="4092290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2917441-6C44-49C1-9E68-AC11A3FD08F1}"/>
              </a:ext>
            </a:extLst>
          </p:cNvPr>
          <p:cNvSpPr/>
          <p:nvPr/>
        </p:nvSpPr>
        <p:spPr>
          <a:xfrm>
            <a:off x="1216025" y="5281511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8B30C482-E22B-453C-A514-1DAA1E19ED9E}"/>
              </a:ext>
            </a:extLst>
          </p:cNvPr>
          <p:cNvSpPr/>
          <p:nvPr/>
        </p:nvSpPr>
        <p:spPr>
          <a:xfrm>
            <a:off x="1216025" y="6470731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9BDE78B3-9D99-44DA-BB0D-3A3E99A2D6FF}"/>
              </a:ext>
            </a:extLst>
          </p:cNvPr>
          <p:cNvSpPr/>
          <p:nvPr/>
        </p:nvSpPr>
        <p:spPr>
          <a:xfrm>
            <a:off x="1216025" y="7659951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5E7B9D3-19F3-4030-B5E1-086A0E02E24B}"/>
              </a:ext>
            </a:extLst>
          </p:cNvPr>
          <p:cNvSpPr/>
          <p:nvPr/>
        </p:nvSpPr>
        <p:spPr>
          <a:xfrm>
            <a:off x="1216025" y="8849171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9BBE09C-D158-45A9-A547-7873559CA150}"/>
              </a:ext>
            </a:extLst>
          </p:cNvPr>
          <p:cNvSpPr/>
          <p:nvPr/>
        </p:nvSpPr>
        <p:spPr>
          <a:xfrm>
            <a:off x="1216025" y="10038392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6E9AF7F1-3D8E-47E1-96BB-937A688FE5A3}"/>
              </a:ext>
            </a:extLst>
          </p:cNvPr>
          <p:cNvSpPr/>
          <p:nvPr/>
        </p:nvSpPr>
        <p:spPr>
          <a:xfrm>
            <a:off x="2119043" y="5291475"/>
            <a:ext cx="3159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2006</a:t>
            </a:r>
            <a:r>
              <a:rPr lang="en-US" sz="3200" b="1" dirty="0">
                <a:latin typeface="+mn-lt"/>
              </a:rPr>
              <a:t> – Appfolio</a:t>
            </a:r>
            <a:endParaRPr lang="en-US" sz="3200" dirty="0">
              <a:latin typeface="+mn-lt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F04CDD8-D511-4259-9B00-AF194923B437}"/>
              </a:ext>
            </a:extLst>
          </p:cNvPr>
          <p:cNvSpPr/>
          <p:nvPr/>
        </p:nvSpPr>
        <p:spPr>
          <a:xfrm>
            <a:off x="2119042" y="6477000"/>
            <a:ext cx="86219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2010</a:t>
            </a:r>
            <a:r>
              <a:rPr lang="en-US" sz="3200" b="1" dirty="0">
                <a:latin typeface="+mn-lt"/>
              </a:rPr>
              <a:t> – PMW – Property Manager Websites</a:t>
            </a:r>
            <a:endParaRPr lang="en-US" sz="3200" dirty="0">
              <a:latin typeface="+mn-lt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7900BFC-935C-4D0D-BC63-CC38112BC03E}"/>
              </a:ext>
            </a:extLst>
          </p:cNvPr>
          <p:cNvSpPr/>
          <p:nvPr/>
        </p:nvSpPr>
        <p:spPr>
          <a:xfrm>
            <a:off x="2119044" y="7391400"/>
            <a:ext cx="87743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2010</a:t>
            </a:r>
            <a:r>
              <a:rPr lang="en-US" sz="3200" b="1" dirty="0">
                <a:latin typeface="+mn-lt"/>
              </a:rPr>
              <a:t> – Seacoast Commerce Bank “Dedicated Management Banking”</a:t>
            </a:r>
            <a:endParaRPr lang="en-US" sz="3200" dirty="0">
              <a:latin typeface="+mn-lt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DC55272-56E8-4AE6-9FB0-1931CC75B6C9}"/>
              </a:ext>
            </a:extLst>
          </p:cNvPr>
          <p:cNvSpPr/>
          <p:nvPr/>
        </p:nvSpPr>
        <p:spPr>
          <a:xfrm>
            <a:off x="2119043" y="8864025"/>
            <a:ext cx="6640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2011</a:t>
            </a:r>
            <a:r>
              <a:rPr lang="en-US" sz="3200" b="1" dirty="0">
                <a:latin typeface="+mn-lt"/>
              </a:rPr>
              <a:t> – Rently Self-Showings</a:t>
            </a:r>
            <a:endParaRPr lang="en-US" sz="3200" dirty="0">
              <a:latin typeface="+mn-lt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5E4BC30A-AF50-4C0D-AFE4-AF072D7B5A98}"/>
              </a:ext>
            </a:extLst>
          </p:cNvPr>
          <p:cNvSpPr/>
          <p:nvPr/>
        </p:nvSpPr>
        <p:spPr>
          <a:xfrm>
            <a:off x="2119043" y="10058400"/>
            <a:ext cx="6401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2012</a:t>
            </a:r>
            <a:r>
              <a:rPr lang="en-US" sz="3200" b="1" dirty="0">
                <a:latin typeface="+mn-lt"/>
              </a:rPr>
              <a:t> – Filter Easy/Second Nature</a:t>
            </a:r>
            <a:endParaRPr lang="en-US" sz="3200" dirty="0">
              <a:latin typeface="+mn-lt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DAEDC8C9-9333-458D-98EC-FE93C8198E07}"/>
              </a:ext>
            </a:extLst>
          </p:cNvPr>
          <p:cNvSpPr/>
          <p:nvPr/>
        </p:nvSpPr>
        <p:spPr>
          <a:xfrm>
            <a:off x="1216025" y="11227613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C84A6DC4-1780-4AF5-B130-D18034610344}"/>
              </a:ext>
            </a:extLst>
          </p:cNvPr>
          <p:cNvSpPr/>
          <p:nvPr/>
        </p:nvSpPr>
        <p:spPr>
          <a:xfrm>
            <a:off x="2119044" y="11038582"/>
            <a:ext cx="93077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2012</a:t>
            </a:r>
            <a:r>
              <a:rPr lang="en-US" sz="3200" b="1" dirty="0">
                <a:latin typeface="+mn-lt"/>
              </a:rPr>
              <a:t> – Fourandhalf “Dedicated Management Marketing”</a:t>
            </a:r>
            <a:endParaRPr lang="en-US" sz="3200" dirty="0">
              <a:latin typeface="+mn-lt"/>
            </a:endParaRPr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A48CEFBB-9CA3-4BA1-A69F-BF178CACDAF4}"/>
              </a:ext>
            </a:extLst>
          </p:cNvPr>
          <p:cNvCxnSpPr>
            <a:cxnSpLocks/>
          </p:cNvCxnSpPr>
          <p:nvPr/>
        </p:nvCxnSpPr>
        <p:spPr>
          <a:xfrm flipH="1">
            <a:off x="11849247" y="2865750"/>
            <a:ext cx="2" cy="10469250"/>
          </a:xfrm>
          <a:prstGeom prst="line">
            <a:avLst/>
          </a:prstGeom>
          <a:ln w="28575">
            <a:solidFill>
              <a:srgbClr val="D4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FB9FAB8-FF82-402C-BE7F-005711D61BD3}"/>
              </a:ext>
            </a:extLst>
          </p:cNvPr>
          <p:cNvSpPr/>
          <p:nvPr/>
        </p:nvSpPr>
        <p:spPr>
          <a:xfrm>
            <a:off x="12450593" y="2608155"/>
            <a:ext cx="7677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2013</a:t>
            </a:r>
            <a:r>
              <a:rPr lang="en-US" sz="3200" b="1" dirty="0">
                <a:latin typeface="+mn-lt"/>
              </a:rPr>
              <a:t> – First “Broker-Owner” Conference</a:t>
            </a:r>
            <a:endParaRPr lang="en-US" sz="3200" dirty="0">
              <a:latin typeface="+mn-lt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C52A75DE-8DB1-47B6-B43A-AFEDEBA8915C}"/>
              </a:ext>
            </a:extLst>
          </p:cNvPr>
          <p:cNvSpPr/>
          <p:nvPr/>
        </p:nvSpPr>
        <p:spPr>
          <a:xfrm>
            <a:off x="12450593" y="3795016"/>
            <a:ext cx="10524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2015</a:t>
            </a:r>
            <a:r>
              <a:rPr lang="en-US" sz="3200" b="1" dirty="0">
                <a:latin typeface="+mn-lt"/>
              </a:rPr>
              <a:t> – VA’s Gain Widespread Use</a:t>
            </a:r>
            <a:endParaRPr lang="en-US" sz="3200" dirty="0">
              <a:latin typeface="+mn-lt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520887DA-5CB4-4459-861C-393627BBAF30}"/>
              </a:ext>
            </a:extLst>
          </p:cNvPr>
          <p:cNvSpPr/>
          <p:nvPr/>
        </p:nvSpPr>
        <p:spPr>
          <a:xfrm>
            <a:off x="11547575" y="2590800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B23A80C-A53E-4271-AD54-7B9266E472F9}"/>
              </a:ext>
            </a:extLst>
          </p:cNvPr>
          <p:cNvSpPr/>
          <p:nvPr/>
        </p:nvSpPr>
        <p:spPr>
          <a:xfrm>
            <a:off x="11547575" y="3780020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58FBC17-7DFF-4872-87FF-44C7322A7C19}"/>
              </a:ext>
            </a:extLst>
          </p:cNvPr>
          <p:cNvSpPr/>
          <p:nvPr/>
        </p:nvSpPr>
        <p:spPr>
          <a:xfrm>
            <a:off x="11547575" y="4969241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B3560245-F88E-468C-A121-D5367783B927}"/>
              </a:ext>
            </a:extLst>
          </p:cNvPr>
          <p:cNvSpPr/>
          <p:nvPr/>
        </p:nvSpPr>
        <p:spPr>
          <a:xfrm>
            <a:off x="11547575" y="6158461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5CC1F698-00CB-4D80-98AE-8A16FA0B9CF4}"/>
              </a:ext>
            </a:extLst>
          </p:cNvPr>
          <p:cNvSpPr/>
          <p:nvPr/>
        </p:nvSpPr>
        <p:spPr>
          <a:xfrm>
            <a:off x="11547575" y="7347681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DACD4F6E-FD6A-44CF-AEA8-A5D6DC3E3FA4}"/>
              </a:ext>
            </a:extLst>
          </p:cNvPr>
          <p:cNvSpPr/>
          <p:nvPr/>
        </p:nvSpPr>
        <p:spPr>
          <a:xfrm>
            <a:off x="11547575" y="8536901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009A2B0E-FF40-4A81-95AA-68D6D422CE5F}"/>
              </a:ext>
            </a:extLst>
          </p:cNvPr>
          <p:cNvSpPr/>
          <p:nvPr/>
        </p:nvSpPr>
        <p:spPr>
          <a:xfrm>
            <a:off x="11547575" y="9726122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E327D95-9DC5-4666-AFB7-0A5D73A45CCC}"/>
              </a:ext>
            </a:extLst>
          </p:cNvPr>
          <p:cNvSpPr/>
          <p:nvPr/>
        </p:nvSpPr>
        <p:spPr>
          <a:xfrm>
            <a:off x="12450593" y="4981877"/>
            <a:ext cx="76915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2016</a:t>
            </a:r>
            <a:r>
              <a:rPr lang="en-US" sz="3200" b="1" dirty="0">
                <a:latin typeface="+mn-lt"/>
              </a:rPr>
              <a:t> – Mynd and VC Backed Companies</a:t>
            </a:r>
            <a:endParaRPr lang="en-US" sz="3200" dirty="0">
              <a:latin typeface="+mn-lt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7BE3D74-8F1E-41C4-9E43-D890DEFEC2E9}"/>
              </a:ext>
            </a:extLst>
          </p:cNvPr>
          <p:cNvSpPr/>
          <p:nvPr/>
        </p:nvSpPr>
        <p:spPr>
          <a:xfrm>
            <a:off x="12450592" y="6168738"/>
            <a:ext cx="11029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2017</a:t>
            </a:r>
            <a:r>
              <a:rPr lang="en-US" sz="3200" b="1" dirty="0">
                <a:latin typeface="+mn-lt"/>
              </a:rPr>
              <a:t> – Property Management Mastermind Podcast</a:t>
            </a:r>
            <a:endParaRPr lang="en-US" sz="3200" dirty="0">
              <a:latin typeface="+mn-lt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556778B4-5D18-4816-B7EB-D9D1BBD04EDC}"/>
              </a:ext>
            </a:extLst>
          </p:cNvPr>
          <p:cNvSpPr/>
          <p:nvPr/>
        </p:nvSpPr>
        <p:spPr>
          <a:xfrm>
            <a:off x="12450594" y="7355599"/>
            <a:ext cx="87743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2017</a:t>
            </a:r>
            <a:r>
              <a:rPr lang="en-US" sz="3200" b="1" dirty="0">
                <a:latin typeface="+mn-lt"/>
              </a:rPr>
              <a:t> – Petscreening.com</a:t>
            </a:r>
            <a:endParaRPr lang="en-US" sz="3200" dirty="0">
              <a:latin typeface="+mn-lt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4FE57FA9-2404-4D6B-AD8D-045ABB041021}"/>
              </a:ext>
            </a:extLst>
          </p:cNvPr>
          <p:cNvSpPr/>
          <p:nvPr/>
        </p:nvSpPr>
        <p:spPr>
          <a:xfrm>
            <a:off x="12450593" y="8542460"/>
            <a:ext cx="6640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2018</a:t>
            </a:r>
            <a:r>
              <a:rPr lang="en-US" sz="3200" b="1" dirty="0">
                <a:latin typeface="+mn-lt"/>
              </a:rPr>
              <a:t> – Resident Benefit Packages</a:t>
            </a:r>
            <a:endParaRPr lang="en-US" sz="3200" dirty="0">
              <a:latin typeface="+mn-lt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D35EA230-D278-4AB9-AE74-2980CE0CBD04}"/>
              </a:ext>
            </a:extLst>
          </p:cNvPr>
          <p:cNvSpPr/>
          <p:nvPr/>
        </p:nvSpPr>
        <p:spPr>
          <a:xfrm>
            <a:off x="12450593" y="9729320"/>
            <a:ext cx="71737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2019</a:t>
            </a:r>
            <a:r>
              <a:rPr lang="en-US" sz="3200" b="1" dirty="0">
                <a:latin typeface="+mn-lt"/>
              </a:rPr>
              <a:t> – Diffi.rent Artificial Intelligence</a:t>
            </a:r>
            <a:endParaRPr lang="en-US" sz="3200" dirty="0">
              <a:latin typeface="+mn-lt"/>
            </a:endParaRPr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19B964AD-ADE9-429D-BC49-82EF6BC81DD6}"/>
              </a:ext>
            </a:extLst>
          </p:cNvPr>
          <p:cNvSpPr/>
          <p:nvPr/>
        </p:nvSpPr>
        <p:spPr>
          <a:xfrm>
            <a:off x="11547575" y="10915343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340B4FC8-C77F-48E3-958A-F62981DD1571}"/>
              </a:ext>
            </a:extLst>
          </p:cNvPr>
          <p:cNvSpPr/>
          <p:nvPr/>
        </p:nvSpPr>
        <p:spPr>
          <a:xfrm>
            <a:off x="12495443" y="10898533"/>
            <a:ext cx="103300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2020</a:t>
            </a:r>
            <a:r>
              <a:rPr lang="en-US" sz="3200" b="1" dirty="0">
                <a:latin typeface="+mn-lt"/>
              </a:rPr>
              <a:t> - Profit Maximization &amp; Program Implementation</a:t>
            </a:r>
            <a:endParaRPr lang="en-US" sz="3200" dirty="0">
              <a:latin typeface="+mn-lt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19B964AD-ADE9-429D-BC49-82EF6BC81DD6}"/>
              </a:ext>
            </a:extLst>
          </p:cNvPr>
          <p:cNvSpPr/>
          <p:nvPr/>
        </p:nvSpPr>
        <p:spPr>
          <a:xfrm>
            <a:off x="11547574" y="12066938"/>
            <a:ext cx="603347" cy="603347"/>
          </a:xfrm>
          <a:prstGeom prst="ellipse">
            <a:avLst/>
          </a:prstGeom>
          <a:solidFill>
            <a:srgbClr val="F0AE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40B4FC8-C77F-48E3-958A-F62981DD1571}"/>
              </a:ext>
            </a:extLst>
          </p:cNvPr>
          <p:cNvSpPr/>
          <p:nvPr/>
        </p:nvSpPr>
        <p:spPr>
          <a:xfrm>
            <a:off x="12495443" y="12001549"/>
            <a:ext cx="9307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+mn-lt"/>
              </a:rPr>
              <a:t>2022</a:t>
            </a:r>
            <a:r>
              <a:rPr lang="en-US" sz="3200" b="1" dirty="0">
                <a:latin typeface="+mn-lt"/>
              </a:rPr>
              <a:t> – “Virtual” Association Management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326485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Placeholder 100">
            <a:extLst>
              <a:ext uri="{FF2B5EF4-FFF2-40B4-BE49-F238E27FC236}">
                <a16:creationId xmlns:a16="http://schemas.microsoft.com/office/drawing/2014/main" id="{6ADA49A9-64C7-4926-B4F4-EB1B7ADBCDBE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7" r="5417"/>
          <a:stretch/>
        </p:blipFill>
        <p:spPr>
          <a:xfrm>
            <a:off x="14258925" y="407988"/>
            <a:ext cx="6199188" cy="6200775"/>
          </a:xfrm>
        </p:spPr>
      </p:pic>
      <p:pic>
        <p:nvPicPr>
          <p:cNvPr id="103" name="Picture Placeholder 102">
            <a:extLst>
              <a:ext uri="{FF2B5EF4-FFF2-40B4-BE49-F238E27FC236}">
                <a16:creationId xmlns:a16="http://schemas.microsoft.com/office/drawing/2014/main" id="{EA9D529F-6976-4FA4-924C-2F6C7ED9015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" r="25935"/>
          <a:stretch/>
        </p:blipFill>
        <p:spPr>
          <a:xfrm>
            <a:off x="17924463" y="3781425"/>
            <a:ext cx="6199187" cy="6200775"/>
          </a:xfrm>
        </p:spPr>
      </p:pic>
      <p:pic>
        <p:nvPicPr>
          <p:cNvPr id="107" name="Picture Placeholder 106">
            <a:extLst>
              <a:ext uri="{FF2B5EF4-FFF2-40B4-BE49-F238E27FC236}">
                <a16:creationId xmlns:a16="http://schemas.microsoft.com/office/drawing/2014/main" id="{5DBAD26D-2083-4E51-8D11-4D99DBB8EAC7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9" r="22825"/>
          <a:stretch/>
        </p:blipFill>
        <p:spPr>
          <a:xfrm>
            <a:off x="14258925" y="7154863"/>
            <a:ext cx="6199188" cy="6200775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F88E0E5-073C-480B-982D-0AAE3F957995}"/>
              </a:ext>
            </a:extLst>
          </p:cNvPr>
          <p:cNvSpPr/>
          <p:nvPr/>
        </p:nvSpPr>
        <p:spPr>
          <a:xfrm>
            <a:off x="1139825" y="675650"/>
            <a:ext cx="673120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DELEGATING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212968E-7829-43DA-89F7-D4E2C23426FC}"/>
              </a:ext>
            </a:extLst>
          </p:cNvPr>
          <p:cNvGrpSpPr/>
          <p:nvPr/>
        </p:nvGrpSpPr>
        <p:grpSpPr>
          <a:xfrm>
            <a:off x="2395809" y="5704222"/>
            <a:ext cx="7423736" cy="4940336"/>
            <a:chOff x="2395809" y="5704222"/>
            <a:chExt cx="7423736" cy="4940336"/>
          </a:xfrm>
        </p:grpSpPr>
        <p:grpSp>
          <p:nvGrpSpPr>
            <p:cNvPr id="12" name="Google Shape;7915;p70">
              <a:extLst>
                <a:ext uri="{FF2B5EF4-FFF2-40B4-BE49-F238E27FC236}">
                  <a16:creationId xmlns:a16="http://schemas.microsoft.com/office/drawing/2014/main" id="{9C37A68A-87DE-4936-B417-2E8CDF0D735E}"/>
                </a:ext>
              </a:extLst>
            </p:cNvPr>
            <p:cNvGrpSpPr/>
            <p:nvPr/>
          </p:nvGrpSpPr>
          <p:grpSpPr>
            <a:xfrm>
              <a:off x="2395809" y="6770560"/>
              <a:ext cx="7423736" cy="2808515"/>
              <a:chOff x="2492145" y="2881565"/>
              <a:chExt cx="607300" cy="229751"/>
            </a:xfrm>
          </p:grpSpPr>
          <p:sp>
            <p:nvSpPr>
              <p:cNvPr id="69" name="Google Shape;7916;p70">
                <a:extLst>
                  <a:ext uri="{FF2B5EF4-FFF2-40B4-BE49-F238E27FC236}">
                    <a16:creationId xmlns:a16="http://schemas.microsoft.com/office/drawing/2014/main" id="{CEA2CECD-2B9E-4701-8BC2-3A1530B111BA}"/>
                  </a:ext>
                </a:extLst>
              </p:cNvPr>
              <p:cNvSpPr/>
              <p:nvPr/>
            </p:nvSpPr>
            <p:spPr>
              <a:xfrm>
                <a:off x="2530550" y="2913581"/>
                <a:ext cx="530589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16549" h="36397" extrusionOk="0">
                    <a:moveTo>
                      <a:pt x="18199" y="1"/>
                    </a:moveTo>
                    <a:cubicBezTo>
                      <a:pt x="8148" y="1"/>
                      <a:pt x="1" y="8148"/>
                      <a:pt x="1" y="18198"/>
                    </a:cubicBezTo>
                    <a:cubicBezTo>
                      <a:pt x="1" y="28249"/>
                      <a:pt x="8148" y="36396"/>
                      <a:pt x="18199" y="36396"/>
                    </a:cubicBezTo>
                    <a:lnTo>
                      <a:pt x="98350" y="36396"/>
                    </a:lnTo>
                    <a:cubicBezTo>
                      <a:pt x="108401" y="36396"/>
                      <a:pt x="116548" y="28249"/>
                      <a:pt x="116548" y="18198"/>
                    </a:cubicBezTo>
                    <a:cubicBezTo>
                      <a:pt x="116548" y="8148"/>
                      <a:pt x="108401" y="1"/>
                      <a:pt x="983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70" name="Google Shape;7917;p70">
                <a:extLst>
                  <a:ext uri="{FF2B5EF4-FFF2-40B4-BE49-F238E27FC236}">
                    <a16:creationId xmlns:a16="http://schemas.microsoft.com/office/drawing/2014/main" id="{8CA788C3-CFF2-4872-B4D6-B26B41CBDAB7}"/>
                  </a:ext>
                </a:extLst>
              </p:cNvPr>
              <p:cNvSpPr/>
              <p:nvPr/>
            </p:nvSpPr>
            <p:spPr>
              <a:xfrm>
                <a:off x="2886492" y="2881565"/>
                <a:ext cx="212952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7" h="50467" extrusionOk="0">
                    <a:moveTo>
                      <a:pt x="1" y="1"/>
                    </a:moveTo>
                    <a:lnTo>
                      <a:pt x="1" y="1458"/>
                    </a:lnTo>
                    <a:lnTo>
                      <a:pt x="21544" y="1458"/>
                    </a:lnTo>
                    <a:cubicBezTo>
                      <a:pt x="34653" y="1458"/>
                      <a:pt x="45320" y="12123"/>
                      <a:pt x="45320" y="25233"/>
                    </a:cubicBezTo>
                    <a:cubicBezTo>
                      <a:pt x="45320" y="38344"/>
                      <a:pt x="34653" y="49009"/>
                      <a:pt x="21544" y="49009"/>
                    </a:cubicBezTo>
                    <a:lnTo>
                      <a:pt x="1" y="49009"/>
                    </a:lnTo>
                    <a:lnTo>
                      <a:pt x="1" y="50466"/>
                    </a:lnTo>
                    <a:lnTo>
                      <a:pt x="21544" y="50466"/>
                    </a:lnTo>
                    <a:cubicBezTo>
                      <a:pt x="35457" y="50466"/>
                      <a:pt x="46776" y="39146"/>
                      <a:pt x="46776" y="25233"/>
                    </a:cubicBezTo>
                    <a:cubicBezTo>
                      <a:pt x="46776" y="11322"/>
                      <a:pt x="35457" y="1"/>
                      <a:pt x="21544" y="1"/>
                    </a:cubicBez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71" name="Google Shape;7918;p70">
                <a:extLst>
                  <a:ext uri="{FF2B5EF4-FFF2-40B4-BE49-F238E27FC236}">
                    <a16:creationId xmlns:a16="http://schemas.microsoft.com/office/drawing/2014/main" id="{22B1E10A-3393-496E-AAF0-2A21EC1DB82A}"/>
                  </a:ext>
                </a:extLst>
              </p:cNvPr>
              <p:cNvSpPr/>
              <p:nvPr/>
            </p:nvSpPr>
            <p:spPr>
              <a:xfrm>
                <a:off x="2492145" y="2881565"/>
                <a:ext cx="212934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3" h="50467" extrusionOk="0">
                    <a:moveTo>
                      <a:pt x="25232" y="1"/>
                    </a:moveTo>
                    <a:cubicBezTo>
                      <a:pt x="11319" y="1"/>
                      <a:pt x="0" y="11322"/>
                      <a:pt x="0" y="25233"/>
                    </a:cubicBezTo>
                    <a:cubicBezTo>
                      <a:pt x="0" y="39146"/>
                      <a:pt x="11319" y="50466"/>
                      <a:pt x="25232" y="50466"/>
                    </a:cubicBezTo>
                    <a:lnTo>
                      <a:pt x="46773" y="50466"/>
                    </a:lnTo>
                    <a:lnTo>
                      <a:pt x="46773" y="49007"/>
                    </a:lnTo>
                    <a:lnTo>
                      <a:pt x="25232" y="49007"/>
                    </a:lnTo>
                    <a:cubicBezTo>
                      <a:pt x="12124" y="49007"/>
                      <a:pt x="1456" y="38344"/>
                      <a:pt x="1456" y="25233"/>
                    </a:cubicBezTo>
                    <a:cubicBezTo>
                      <a:pt x="1456" y="12123"/>
                      <a:pt x="12124" y="1457"/>
                      <a:pt x="25232" y="1457"/>
                    </a:cubicBezTo>
                    <a:lnTo>
                      <a:pt x="46773" y="1457"/>
                    </a:lnTo>
                    <a:lnTo>
                      <a:pt x="46773" y="1"/>
                    </a:ln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</p:grpSp>
        <p:grpSp>
          <p:nvGrpSpPr>
            <p:cNvPr id="62" name="Google Shape;7921;p70">
              <a:extLst>
                <a:ext uri="{FF2B5EF4-FFF2-40B4-BE49-F238E27FC236}">
                  <a16:creationId xmlns:a16="http://schemas.microsoft.com/office/drawing/2014/main" id="{3AE2EA33-B84C-447E-9CA3-8CB52BCDC6B9}"/>
                </a:ext>
              </a:extLst>
            </p:cNvPr>
            <p:cNvGrpSpPr/>
            <p:nvPr/>
          </p:nvGrpSpPr>
          <p:grpSpPr>
            <a:xfrm>
              <a:off x="2416676" y="5704222"/>
              <a:ext cx="3168320" cy="1200804"/>
              <a:chOff x="2493852" y="2794333"/>
              <a:chExt cx="259185" cy="98232"/>
            </a:xfrm>
          </p:grpSpPr>
          <p:sp>
            <p:nvSpPr>
              <p:cNvPr id="66" name="Google Shape;7922;p70">
                <a:extLst>
                  <a:ext uri="{FF2B5EF4-FFF2-40B4-BE49-F238E27FC236}">
                    <a16:creationId xmlns:a16="http://schemas.microsoft.com/office/drawing/2014/main" id="{37B3DACD-82DE-4847-A1A8-54448949EF2F}"/>
                  </a:ext>
                </a:extLst>
              </p:cNvPr>
              <p:cNvSpPr/>
              <p:nvPr/>
            </p:nvSpPr>
            <p:spPr>
              <a:xfrm>
                <a:off x="2500419" y="2800896"/>
                <a:ext cx="246135" cy="85123"/>
              </a:xfrm>
              <a:custGeom>
                <a:avLst/>
                <a:gdLst/>
                <a:ahLst/>
                <a:cxnLst/>
                <a:rect l="l" t="t" r="r" b="b"/>
                <a:pathLst>
                  <a:path w="54066" h="18698" extrusionOk="0">
                    <a:moveTo>
                      <a:pt x="243" y="1"/>
                    </a:moveTo>
                    <a:cubicBezTo>
                      <a:pt x="108" y="1"/>
                      <a:pt x="1" y="108"/>
                      <a:pt x="1" y="243"/>
                    </a:cubicBezTo>
                    <a:cubicBezTo>
                      <a:pt x="1" y="4216"/>
                      <a:pt x="3233" y="7447"/>
                      <a:pt x="7204" y="7447"/>
                    </a:cubicBezTo>
                    <a:lnTo>
                      <a:pt x="47616" y="7447"/>
                    </a:lnTo>
                    <a:cubicBezTo>
                      <a:pt x="50905" y="7447"/>
                      <a:pt x="53581" y="10122"/>
                      <a:pt x="53581" y="13412"/>
                    </a:cubicBezTo>
                    <a:lnTo>
                      <a:pt x="53581" y="18455"/>
                    </a:lnTo>
                    <a:cubicBezTo>
                      <a:pt x="53581" y="18590"/>
                      <a:pt x="53688" y="18697"/>
                      <a:pt x="53823" y="18697"/>
                    </a:cubicBezTo>
                    <a:cubicBezTo>
                      <a:pt x="53957" y="18697"/>
                      <a:pt x="54065" y="18590"/>
                      <a:pt x="54062" y="18455"/>
                    </a:cubicBezTo>
                    <a:lnTo>
                      <a:pt x="54062" y="13412"/>
                    </a:lnTo>
                    <a:cubicBezTo>
                      <a:pt x="54062" y="9854"/>
                      <a:pt x="51169" y="6961"/>
                      <a:pt x="47611" y="6961"/>
                    </a:cubicBezTo>
                    <a:lnTo>
                      <a:pt x="7203" y="6961"/>
                    </a:lnTo>
                    <a:cubicBezTo>
                      <a:pt x="3498" y="6961"/>
                      <a:pt x="485" y="3946"/>
                      <a:pt x="485" y="243"/>
                    </a:cubicBezTo>
                    <a:cubicBezTo>
                      <a:pt x="485" y="108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rgbClr val="9FA0A4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67" name="Google Shape;7923;p70">
                <a:extLst>
                  <a:ext uri="{FF2B5EF4-FFF2-40B4-BE49-F238E27FC236}">
                    <a16:creationId xmlns:a16="http://schemas.microsoft.com/office/drawing/2014/main" id="{7C0B8C3B-E677-49F4-9310-2906B1226ADF}"/>
                  </a:ext>
                </a:extLst>
              </p:cNvPr>
              <p:cNvSpPr/>
              <p:nvPr/>
            </p:nvSpPr>
            <p:spPr>
              <a:xfrm>
                <a:off x="2493852" y="2794333"/>
                <a:ext cx="15360" cy="15356"/>
              </a:xfrm>
              <a:custGeom>
                <a:avLst/>
                <a:gdLst/>
                <a:ahLst/>
                <a:cxnLst/>
                <a:rect l="l" t="t" r="r" b="b"/>
                <a:pathLst>
                  <a:path w="3374" h="3373" extrusionOk="0">
                    <a:moveTo>
                      <a:pt x="1687" y="0"/>
                    </a:moveTo>
                    <a:cubicBezTo>
                      <a:pt x="755" y="0"/>
                      <a:pt x="1" y="754"/>
                      <a:pt x="1" y="1687"/>
                    </a:cubicBezTo>
                    <a:cubicBezTo>
                      <a:pt x="1" y="2619"/>
                      <a:pt x="755" y="3373"/>
                      <a:pt x="1687" y="3373"/>
                    </a:cubicBezTo>
                    <a:cubicBezTo>
                      <a:pt x="2619" y="3370"/>
                      <a:pt x="3374" y="2617"/>
                      <a:pt x="3374" y="1687"/>
                    </a:cubicBezTo>
                    <a:cubicBezTo>
                      <a:pt x="3374" y="754"/>
                      <a:pt x="2619" y="0"/>
                      <a:pt x="1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68" name="Google Shape;7924;p70">
                <a:extLst>
                  <a:ext uri="{FF2B5EF4-FFF2-40B4-BE49-F238E27FC236}">
                    <a16:creationId xmlns:a16="http://schemas.microsoft.com/office/drawing/2014/main" id="{36EE5AF6-4C18-440E-8D3D-2567B84C7504}"/>
                  </a:ext>
                </a:extLst>
              </p:cNvPr>
              <p:cNvSpPr/>
              <p:nvPr/>
            </p:nvSpPr>
            <p:spPr>
              <a:xfrm>
                <a:off x="2737686" y="2877210"/>
                <a:ext cx="15351" cy="15356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3373" extrusionOk="0">
                    <a:moveTo>
                      <a:pt x="1687" y="1"/>
                    </a:moveTo>
                    <a:cubicBezTo>
                      <a:pt x="755" y="1"/>
                      <a:pt x="1" y="754"/>
                      <a:pt x="1" y="1686"/>
                    </a:cubicBezTo>
                    <a:cubicBezTo>
                      <a:pt x="1" y="2618"/>
                      <a:pt x="755" y="3372"/>
                      <a:pt x="1687" y="3372"/>
                    </a:cubicBezTo>
                    <a:cubicBezTo>
                      <a:pt x="2619" y="3372"/>
                      <a:pt x="3372" y="2616"/>
                      <a:pt x="3372" y="1686"/>
                    </a:cubicBezTo>
                    <a:cubicBezTo>
                      <a:pt x="3372" y="754"/>
                      <a:pt x="2619" y="1"/>
                      <a:pt x="1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</p:grpSp>
        <p:grpSp>
          <p:nvGrpSpPr>
            <p:cNvPr id="55" name="Google Shape;7929;p70">
              <a:extLst>
                <a:ext uri="{FF2B5EF4-FFF2-40B4-BE49-F238E27FC236}">
                  <a16:creationId xmlns:a16="http://schemas.microsoft.com/office/drawing/2014/main" id="{BB5D713F-1C7A-4993-9453-B12CBED4915B}"/>
                </a:ext>
              </a:extLst>
            </p:cNvPr>
            <p:cNvGrpSpPr/>
            <p:nvPr/>
          </p:nvGrpSpPr>
          <p:grpSpPr>
            <a:xfrm>
              <a:off x="6013405" y="5704222"/>
              <a:ext cx="187714" cy="1200804"/>
              <a:chOff x="2788083" y="2794333"/>
              <a:chExt cx="15356" cy="98232"/>
            </a:xfrm>
          </p:grpSpPr>
          <p:sp>
            <p:nvSpPr>
              <p:cNvPr id="59" name="Google Shape;7930;p70">
                <a:extLst>
                  <a:ext uri="{FF2B5EF4-FFF2-40B4-BE49-F238E27FC236}">
                    <a16:creationId xmlns:a16="http://schemas.microsoft.com/office/drawing/2014/main" id="{DB889E49-9982-4962-928F-2B254474A61A}"/>
                  </a:ext>
                </a:extLst>
              </p:cNvPr>
              <p:cNvSpPr/>
              <p:nvPr/>
            </p:nvSpPr>
            <p:spPr>
              <a:xfrm>
                <a:off x="2794655" y="2800905"/>
                <a:ext cx="2213" cy="85114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8696" extrusionOk="0">
                    <a:moveTo>
                      <a:pt x="243" y="0"/>
                    </a:moveTo>
                    <a:cubicBezTo>
                      <a:pt x="108" y="0"/>
                      <a:pt x="1" y="109"/>
                      <a:pt x="1" y="243"/>
                    </a:cubicBezTo>
                    <a:lnTo>
                      <a:pt x="1" y="18453"/>
                    </a:lnTo>
                    <a:cubicBezTo>
                      <a:pt x="1" y="18588"/>
                      <a:pt x="108" y="18695"/>
                      <a:pt x="243" y="18695"/>
                    </a:cubicBezTo>
                    <a:cubicBezTo>
                      <a:pt x="377" y="18695"/>
                      <a:pt x="485" y="18588"/>
                      <a:pt x="485" y="18453"/>
                    </a:cubicBezTo>
                    <a:lnTo>
                      <a:pt x="485" y="243"/>
                    </a:lnTo>
                    <a:cubicBezTo>
                      <a:pt x="485" y="109"/>
                      <a:pt x="377" y="0"/>
                      <a:pt x="243" y="0"/>
                    </a:cubicBezTo>
                    <a:close/>
                  </a:path>
                </a:pathLst>
              </a:custGeom>
              <a:solidFill>
                <a:srgbClr val="9FA0A4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60" name="Google Shape;7931;p70">
                <a:extLst>
                  <a:ext uri="{FF2B5EF4-FFF2-40B4-BE49-F238E27FC236}">
                    <a16:creationId xmlns:a16="http://schemas.microsoft.com/office/drawing/2014/main" id="{9E4EE262-5F73-43F2-8795-404DD39FEBD0}"/>
                  </a:ext>
                </a:extLst>
              </p:cNvPr>
              <p:cNvSpPr/>
              <p:nvPr/>
            </p:nvSpPr>
            <p:spPr>
              <a:xfrm>
                <a:off x="2788083" y="2794333"/>
                <a:ext cx="15356" cy="15356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3373" extrusionOk="0">
                    <a:moveTo>
                      <a:pt x="1687" y="0"/>
                    </a:moveTo>
                    <a:cubicBezTo>
                      <a:pt x="755" y="0"/>
                      <a:pt x="1" y="754"/>
                      <a:pt x="1" y="1687"/>
                    </a:cubicBezTo>
                    <a:cubicBezTo>
                      <a:pt x="1" y="2619"/>
                      <a:pt x="755" y="3373"/>
                      <a:pt x="1687" y="3373"/>
                    </a:cubicBezTo>
                    <a:cubicBezTo>
                      <a:pt x="2618" y="3373"/>
                      <a:pt x="3372" y="2617"/>
                      <a:pt x="3372" y="1687"/>
                    </a:cubicBezTo>
                    <a:cubicBezTo>
                      <a:pt x="3372" y="754"/>
                      <a:pt x="2618" y="0"/>
                      <a:pt x="1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61" name="Google Shape;7932;p70">
                <a:extLst>
                  <a:ext uri="{FF2B5EF4-FFF2-40B4-BE49-F238E27FC236}">
                    <a16:creationId xmlns:a16="http://schemas.microsoft.com/office/drawing/2014/main" id="{5435E697-96F9-4F43-83A3-9F96D1EBD350}"/>
                  </a:ext>
                </a:extLst>
              </p:cNvPr>
              <p:cNvSpPr/>
              <p:nvPr/>
            </p:nvSpPr>
            <p:spPr>
              <a:xfrm>
                <a:off x="2788083" y="2877210"/>
                <a:ext cx="15356" cy="15356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3373" extrusionOk="0">
                    <a:moveTo>
                      <a:pt x="1687" y="1"/>
                    </a:moveTo>
                    <a:cubicBezTo>
                      <a:pt x="755" y="1"/>
                      <a:pt x="1" y="754"/>
                      <a:pt x="1" y="1686"/>
                    </a:cubicBezTo>
                    <a:cubicBezTo>
                      <a:pt x="1" y="2618"/>
                      <a:pt x="755" y="3372"/>
                      <a:pt x="1687" y="3372"/>
                    </a:cubicBezTo>
                    <a:cubicBezTo>
                      <a:pt x="2618" y="3372"/>
                      <a:pt x="3372" y="2616"/>
                      <a:pt x="3372" y="1686"/>
                    </a:cubicBezTo>
                    <a:cubicBezTo>
                      <a:pt x="3372" y="754"/>
                      <a:pt x="2618" y="1"/>
                      <a:pt x="16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</p:grpSp>
        <p:grpSp>
          <p:nvGrpSpPr>
            <p:cNvPr id="48" name="Google Shape;7937;p70">
              <a:extLst>
                <a:ext uri="{FF2B5EF4-FFF2-40B4-BE49-F238E27FC236}">
                  <a16:creationId xmlns:a16="http://schemas.microsoft.com/office/drawing/2014/main" id="{E56A5917-FDFC-4338-A357-F2FCA8F28BF1}"/>
                </a:ext>
              </a:extLst>
            </p:cNvPr>
            <p:cNvGrpSpPr/>
            <p:nvPr/>
          </p:nvGrpSpPr>
          <p:grpSpPr>
            <a:xfrm>
              <a:off x="6629404" y="5704222"/>
              <a:ext cx="3168321" cy="1200804"/>
              <a:chOff x="2838475" y="2794333"/>
              <a:chExt cx="259185" cy="98232"/>
            </a:xfrm>
          </p:grpSpPr>
          <p:sp>
            <p:nvSpPr>
              <p:cNvPr id="52" name="Google Shape;7938;p70">
                <a:extLst>
                  <a:ext uri="{FF2B5EF4-FFF2-40B4-BE49-F238E27FC236}">
                    <a16:creationId xmlns:a16="http://schemas.microsoft.com/office/drawing/2014/main" id="{242CB356-BB4D-41F5-BB79-6A6F57D337A3}"/>
                  </a:ext>
                </a:extLst>
              </p:cNvPr>
              <p:cNvSpPr/>
              <p:nvPr/>
            </p:nvSpPr>
            <p:spPr>
              <a:xfrm>
                <a:off x="2845042" y="2800896"/>
                <a:ext cx="246122" cy="85123"/>
              </a:xfrm>
              <a:custGeom>
                <a:avLst/>
                <a:gdLst/>
                <a:ahLst/>
                <a:cxnLst/>
                <a:rect l="l" t="t" r="r" b="b"/>
                <a:pathLst>
                  <a:path w="54063" h="18698" extrusionOk="0">
                    <a:moveTo>
                      <a:pt x="53821" y="1"/>
                    </a:moveTo>
                    <a:cubicBezTo>
                      <a:pt x="53687" y="1"/>
                      <a:pt x="53579" y="108"/>
                      <a:pt x="53579" y="243"/>
                    </a:cubicBezTo>
                    <a:cubicBezTo>
                      <a:pt x="53579" y="3946"/>
                      <a:pt x="50564" y="6961"/>
                      <a:pt x="46861" y="6961"/>
                    </a:cubicBezTo>
                    <a:lnTo>
                      <a:pt x="6451" y="6961"/>
                    </a:lnTo>
                    <a:cubicBezTo>
                      <a:pt x="2895" y="6961"/>
                      <a:pt x="0" y="9857"/>
                      <a:pt x="0" y="13412"/>
                    </a:cubicBezTo>
                    <a:lnTo>
                      <a:pt x="0" y="18455"/>
                    </a:lnTo>
                    <a:cubicBezTo>
                      <a:pt x="0" y="18590"/>
                      <a:pt x="109" y="18697"/>
                      <a:pt x="242" y="18697"/>
                    </a:cubicBezTo>
                    <a:cubicBezTo>
                      <a:pt x="379" y="18697"/>
                      <a:pt x="487" y="18590"/>
                      <a:pt x="486" y="18455"/>
                    </a:cubicBezTo>
                    <a:lnTo>
                      <a:pt x="486" y="13412"/>
                    </a:lnTo>
                    <a:cubicBezTo>
                      <a:pt x="486" y="10122"/>
                      <a:pt x="3162" y="7447"/>
                      <a:pt x="6451" y="7447"/>
                    </a:cubicBezTo>
                    <a:lnTo>
                      <a:pt x="46858" y="7447"/>
                    </a:lnTo>
                    <a:cubicBezTo>
                      <a:pt x="50831" y="7447"/>
                      <a:pt x="54063" y="4215"/>
                      <a:pt x="54063" y="243"/>
                    </a:cubicBezTo>
                    <a:cubicBezTo>
                      <a:pt x="54063" y="108"/>
                      <a:pt x="53954" y="1"/>
                      <a:pt x="53821" y="1"/>
                    </a:cubicBezTo>
                    <a:close/>
                  </a:path>
                </a:pathLst>
              </a:custGeom>
              <a:solidFill>
                <a:srgbClr val="9FA0A4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53" name="Google Shape;7939;p70">
                <a:extLst>
                  <a:ext uri="{FF2B5EF4-FFF2-40B4-BE49-F238E27FC236}">
                    <a16:creationId xmlns:a16="http://schemas.microsoft.com/office/drawing/2014/main" id="{DAE72AFE-F2E8-4D5A-8142-54AE81D0CDF5}"/>
                  </a:ext>
                </a:extLst>
              </p:cNvPr>
              <p:cNvSpPr/>
              <p:nvPr/>
            </p:nvSpPr>
            <p:spPr>
              <a:xfrm>
                <a:off x="3082301" y="2794333"/>
                <a:ext cx="15360" cy="15356"/>
              </a:xfrm>
              <a:custGeom>
                <a:avLst/>
                <a:gdLst/>
                <a:ahLst/>
                <a:cxnLst/>
                <a:rect l="l" t="t" r="r" b="b"/>
                <a:pathLst>
                  <a:path w="3374" h="3373" extrusionOk="0">
                    <a:moveTo>
                      <a:pt x="1687" y="0"/>
                    </a:moveTo>
                    <a:cubicBezTo>
                      <a:pt x="755" y="0"/>
                      <a:pt x="0" y="754"/>
                      <a:pt x="0" y="1687"/>
                    </a:cubicBezTo>
                    <a:cubicBezTo>
                      <a:pt x="0" y="2619"/>
                      <a:pt x="755" y="3373"/>
                      <a:pt x="1687" y="3373"/>
                    </a:cubicBezTo>
                    <a:cubicBezTo>
                      <a:pt x="2619" y="3370"/>
                      <a:pt x="3373" y="2617"/>
                      <a:pt x="3373" y="1687"/>
                    </a:cubicBezTo>
                    <a:cubicBezTo>
                      <a:pt x="3373" y="754"/>
                      <a:pt x="2619" y="0"/>
                      <a:pt x="1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54" name="Google Shape;7940;p70">
                <a:extLst>
                  <a:ext uri="{FF2B5EF4-FFF2-40B4-BE49-F238E27FC236}">
                    <a16:creationId xmlns:a16="http://schemas.microsoft.com/office/drawing/2014/main" id="{382BA472-4980-4C88-9C2F-EA42AA23B1CD}"/>
                  </a:ext>
                </a:extLst>
              </p:cNvPr>
              <p:cNvSpPr/>
              <p:nvPr/>
            </p:nvSpPr>
            <p:spPr>
              <a:xfrm>
                <a:off x="2838475" y="2877210"/>
                <a:ext cx="15351" cy="15356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3373" extrusionOk="0">
                    <a:moveTo>
                      <a:pt x="1685" y="1"/>
                    </a:moveTo>
                    <a:cubicBezTo>
                      <a:pt x="753" y="1"/>
                      <a:pt x="0" y="754"/>
                      <a:pt x="0" y="1686"/>
                    </a:cubicBezTo>
                    <a:cubicBezTo>
                      <a:pt x="0" y="2618"/>
                      <a:pt x="753" y="3372"/>
                      <a:pt x="1685" y="3372"/>
                    </a:cubicBezTo>
                    <a:cubicBezTo>
                      <a:pt x="2617" y="3372"/>
                      <a:pt x="3372" y="2616"/>
                      <a:pt x="3372" y="1686"/>
                    </a:cubicBezTo>
                    <a:cubicBezTo>
                      <a:pt x="3372" y="754"/>
                      <a:pt x="2617" y="1"/>
                      <a:pt x="1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</p:grpSp>
        <p:grpSp>
          <p:nvGrpSpPr>
            <p:cNvPr id="38" name="Google Shape;7946;p70">
              <a:extLst>
                <a:ext uri="{FF2B5EF4-FFF2-40B4-BE49-F238E27FC236}">
                  <a16:creationId xmlns:a16="http://schemas.microsoft.com/office/drawing/2014/main" id="{5C3B46A5-61F3-43CD-A9C7-3C69713936C6}"/>
                </a:ext>
              </a:extLst>
            </p:cNvPr>
            <p:cNvGrpSpPr/>
            <p:nvPr/>
          </p:nvGrpSpPr>
          <p:grpSpPr>
            <a:xfrm>
              <a:off x="6013405" y="9443693"/>
              <a:ext cx="187714" cy="1200865"/>
              <a:chOff x="2788083" y="3100241"/>
              <a:chExt cx="15356" cy="98237"/>
            </a:xfrm>
          </p:grpSpPr>
          <p:sp>
            <p:nvSpPr>
              <p:cNvPr id="42" name="Google Shape;7947;p70">
                <a:extLst>
                  <a:ext uri="{FF2B5EF4-FFF2-40B4-BE49-F238E27FC236}">
                    <a16:creationId xmlns:a16="http://schemas.microsoft.com/office/drawing/2014/main" id="{54BE854D-101F-4BDC-874E-FF06C4E1ECE8}"/>
                  </a:ext>
                </a:extLst>
              </p:cNvPr>
              <p:cNvSpPr/>
              <p:nvPr/>
            </p:nvSpPr>
            <p:spPr>
              <a:xfrm>
                <a:off x="2794655" y="3106808"/>
                <a:ext cx="2213" cy="85118"/>
              </a:xfrm>
              <a:custGeom>
                <a:avLst/>
                <a:gdLst/>
                <a:ahLst/>
                <a:cxnLst/>
                <a:rect l="l" t="t" r="r" b="b"/>
                <a:pathLst>
                  <a:path w="486" h="18697" extrusionOk="0">
                    <a:moveTo>
                      <a:pt x="243" y="1"/>
                    </a:moveTo>
                    <a:cubicBezTo>
                      <a:pt x="108" y="1"/>
                      <a:pt x="1" y="109"/>
                      <a:pt x="1" y="243"/>
                    </a:cubicBezTo>
                    <a:lnTo>
                      <a:pt x="1" y="18455"/>
                    </a:lnTo>
                    <a:cubicBezTo>
                      <a:pt x="1" y="18588"/>
                      <a:pt x="108" y="18697"/>
                      <a:pt x="243" y="18697"/>
                    </a:cubicBezTo>
                    <a:cubicBezTo>
                      <a:pt x="377" y="18697"/>
                      <a:pt x="485" y="18588"/>
                      <a:pt x="485" y="18455"/>
                    </a:cubicBezTo>
                    <a:lnTo>
                      <a:pt x="485" y="243"/>
                    </a:lnTo>
                    <a:cubicBezTo>
                      <a:pt x="485" y="109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rgbClr val="9FA0A4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43" name="Google Shape;7948;p70">
                <a:extLst>
                  <a:ext uri="{FF2B5EF4-FFF2-40B4-BE49-F238E27FC236}">
                    <a16:creationId xmlns:a16="http://schemas.microsoft.com/office/drawing/2014/main" id="{FFC2DAD3-E7E7-4A1D-808E-C88681CD0E9F}"/>
                  </a:ext>
                </a:extLst>
              </p:cNvPr>
              <p:cNvSpPr/>
              <p:nvPr/>
            </p:nvSpPr>
            <p:spPr>
              <a:xfrm>
                <a:off x="2788083" y="3183117"/>
                <a:ext cx="15356" cy="15360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3374" extrusionOk="0">
                    <a:moveTo>
                      <a:pt x="1687" y="0"/>
                    </a:moveTo>
                    <a:cubicBezTo>
                      <a:pt x="755" y="0"/>
                      <a:pt x="1" y="755"/>
                      <a:pt x="1" y="1687"/>
                    </a:cubicBezTo>
                    <a:cubicBezTo>
                      <a:pt x="1" y="2619"/>
                      <a:pt x="755" y="3373"/>
                      <a:pt x="1687" y="3373"/>
                    </a:cubicBezTo>
                    <a:cubicBezTo>
                      <a:pt x="2618" y="3373"/>
                      <a:pt x="3372" y="2619"/>
                      <a:pt x="3372" y="1687"/>
                    </a:cubicBezTo>
                    <a:cubicBezTo>
                      <a:pt x="3372" y="755"/>
                      <a:pt x="2618" y="0"/>
                      <a:pt x="16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44" name="Google Shape;7949;p70">
                <a:extLst>
                  <a:ext uri="{FF2B5EF4-FFF2-40B4-BE49-F238E27FC236}">
                    <a16:creationId xmlns:a16="http://schemas.microsoft.com/office/drawing/2014/main" id="{6FF39426-A98D-4B63-A25C-5BF6B64EEC79}"/>
                  </a:ext>
                </a:extLst>
              </p:cNvPr>
              <p:cNvSpPr/>
              <p:nvPr/>
            </p:nvSpPr>
            <p:spPr>
              <a:xfrm>
                <a:off x="2788083" y="3100241"/>
                <a:ext cx="15356" cy="15356"/>
              </a:xfrm>
              <a:custGeom>
                <a:avLst/>
                <a:gdLst/>
                <a:ahLst/>
                <a:cxnLst/>
                <a:rect l="l" t="t" r="r" b="b"/>
                <a:pathLst>
                  <a:path w="3373" h="3373" extrusionOk="0">
                    <a:moveTo>
                      <a:pt x="1687" y="1"/>
                    </a:moveTo>
                    <a:cubicBezTo>
                      <a:pt x="755" y="1"/>
                      <a:pt x="1" y="754"/>
                      <a:pt x="1" y="1686"/>
                    </a:cubicBezTo>
                    <a:cubicBezTo>
                      <a:pt x="1" y="2618"/>
                      <a:pt x="755" y="3372"/>
                      <a:pt x="1687" y="3372"/>
                    </a:cubicBezTo>
                    <a:cubicBezTo>
                      <a:pt x="2618" y="3372"/>
                      <a:pt x="3372" y="2618"/>
                      <a:pt x="3372" y="1686"/>
                    </a:cubicBezTo>
                    <a:cubicBezTo>
                      <a:pt x="3372" y="754"/>
                      <a:pt x="2618" y="1"/>
                      <a:pt x="16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</p:grpSp>
        <p:grpSp>
          <p:nvGrpSpPr>
            <p:cNvPr id="31" name="Google Shape;7954;p70">
              <a:extLst>
                <a:ext uri="{FF2B5EF4-FFF2-40B4-BE49-F238E27FC236}">
                  <a16:creationId xmlns:a16="http://schemas.microsoft.com/office/drawing/2014/main" id="{93A4AD52-E2E2-49B1-A161-A7B23426BDE2}"/>
                </a:ext>
              </a:extLst>
            </p:cNvPr>
            <p:cNvGrpSpPr/>
            <p:nvPr/>
          </p:nvGrpSpPr>
          <p:grpSpPr>
            <a:xfrm>
              <a:off x="2416676" y="9443693"/>
              <a:ext cx="3168320" cy="1200865"/>
              <a:chOff x="2493852" y="3100241"/>
              <a:chExt cx="259185" cy="98237"/>
            </a:xfrm>
          </p:grpSpPr>
          <p:sp>
            <p:nvSpPr>
              <p:cNvPr id="35" name="Google Shape;7955;p70">
                <a:extLst>
                  <a:ext uri="{FF2B5EF4-FFF2-40B4-BE49-F238E27FC236}">
                    <a16:creationId xmlns:a16="http://schemas.microsoft.com/office/drawing/2014/main" id="{B718172D-35A0-400E-B8DB-61DEC1FAA8D0}"/>
                  </a:ext>
                </a:extLst>
              </p:cNvPr>
              <p:cNvSpPr/>
              <p:nvPr/>
            </p:nvSpPr>
            <p:spPr>
              <a:xfrm>
                <a:off x="2500428" y="3106803"/>
                <a:ext cx="246126" cy="85123"/>
              </a:xfrm>
              <a:custGeom>
                <a:avLst/>
                <a:gdLst/>
                <a:ahLst/>
                <a:cxnLst/>
                <a:rect l="l" t="t" r="r" b="b"/>
                <a:pathLst>
                  <a:path w="54064" h="18698" extrusionOk="0">
                    <a:moveTo>
                      <a:pt x="53821" y="0"/>
                    </a:moveTo>
                    <a:cubicBezTo>
                      <a:pt x="53686" y="0"/>
                      <a:pt x="53579" y="109"/>
                      <a:pt x="53579" y="242"/>
                    </a:cubicBezTo>
                    <a:lnTo>
                      <a:pt x="53579" y="5286"/>
                    </a:lnTo>
                    <a:cubicBezTo>
                      <a:pt x="53579" y="8576"/>
                      <a:pt x="50903" y="11250"/>
                      <a:pt x="47614" y="11250"/>
                    </a:cubicBezTo>
                    <a:lnTo>
                      <a:pt x="7205" y="11250"/>
                    </a:lnTo>
                    <a:cubicBezTo>
                      <a:pt x="3232" y="11250"/>
                      <a:pt x="0" y="14484"/>
                      <a:pt x="0" y="18456"/>
                    </a:cubicBezTo>
                    <a:cubicBezTo>
                      <a:pt x="0" y="18589"/>
                      <a:pt x="109" y="18698"/>
                      <a:pt x="242" y="18698"/>
                    </a:cubicBezTo>
                    <a:cubicBezTo>
                      <a:pt x="376" y="18698"/>
                      <a:pt x="485" y="18589"/>
                      <a:pt x="485" y="18456"/>
                    </a:cubicBezTo>
                    <a:cubicBezTo>
                      <a:pt x="485" y="14751"/>
                      <a:pt x="3499" y="11736"/>
                      <a:pt x="7202" y="11736"/>
                    </a:cubicBezTo>
                    <a:lnTo>
                      <a:pt x="47612" y="11736"/>
                    </a:lnTo>
                    <a:cubicBezTo>
                      <a:pt x="51169" y="11736"/>
                      <a:pt x="54063" y="8843"/>
                      <a:pt x="54063" y="5286"/>
                    </a:cubicBezTo>
                    <a:lnTo>
                      <a:pt x="54063" y="242"/>
                    </a:lnTo>
                    <a:cubicBezTo>
                      <a:pt x="54063" y="109"/>
                      <a:pt x="53955" y="0"/>
                      <a:pt x="53821" y="0"/>
                    </a:cubicBezTo>
                    <a:close/>
                  </a:path>
                </a:pathLst>
              </a:custGeom>
              <a:solidFill>
                <a:srgbClr val="9FA0A4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36" name="Google Shape;7956;p70">
                <a:extLst>
                  <a:ext uri="{FF2B5EF4-FFF2-40B4-BE49-F238E27FC236}">
                    <a16:creationId xmlns:a16="http://schemas.microsoft.com/office/drawing/2014/main" id="{C37233B8-E6BE-4A08-85B1-A5135BABC309}"/>
                  </a:ext>
                </a:extLst>
              </p:cNvPr>
              <p:cNvSpPr/>
              <p:nvPr/>
            </p:nvSpPr>
            <p:spPr>
              <a:xfrm>
                <a:off x="2493852" y="3183117"/>
                <a:ext cx="15360" cy="15360"/>
              </a:xfrm>
              <a:custGeom>
                <a:avLst/>
                <a:gdLst/>
                <a:ahLst/>
                <a:cxnLst/>
                <a:rect l="l" t="t" r="r" b="b"/>
                <a:pathLst>
                  <a:path w="3374" h="3374" extrusionOk="0">
                    <a:moveTo>
                      <a:pt x="1687" y="0"/>
                    </a:moveTo>
                    <a:cubicBezTo>
                      <a:pt x="755" y="0"/>
                      <a:pt x="1" y="755"/>
                      <a:pt x="1" y="1687"/>
                    </a:cubicBezTo>
                    <a:cubicBezTo>
                      <a:pt x="1" y="2619"/>
                      <a:pt x="755" y="3373"/>
                      <a:pt x="1687" y="3373"/>
                    </a:cubicBezTo>
                    <a:cubicBezTo>
                      <a:pt x="2619" y="3373"/>
                      <a:pt x="3374" y="2619"/>
                      <a:pt x="3374" y="1687"/>
                    </a:cubicBezTo>
                    <a:cubicBezTo>
                      <a:pt x="3374" y="755"/>
                      <a:pt x="2619" y="0"/>
                      <a:pt x="1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37" name="Google Shape;7957;p70">
                <a:extLst>
                  <a:ext uri="{FF2B5EF4-FFF2-40B4-BE49-F238E27FC236}">
                    <a16:creationId xmlns:a16="http://schemas.microsoft.com/office/drawing/2014/main" id="{DED0A2A7-CE7A-42BA-80B1-3F99860844F4}"/>
                  </a:ext>
                </a:extLst>
              </p:cNvPr>
              <p:cNvSpPr/>
              <p:nvPr/>
            </p:nvSpPr>
            <p:spPr>
              <a:xfrm>
                <a:off x="2737686" y="3100241"/>
                <a:ext cx="15351" cy="15356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3373" extrusionOk="0">
                    <a:moveTo>
                      <a:pt x="1687" y="1"/>
                    </a:moveTo>
                    <a:cubicBezTo>
                      <a:pt x="755" y="1"/>
                      <a:pt x="1" y="754"/>
                      <a:pt x="1" y="1686"/>
                    </a:cubicBezTo>
                    <a:cubicBezTo>
                      <a:pt x="1" y="2618"/>
                      <a:pt x="755" y="3372"/>
                      <a:pt x="1687" y="3372"/>
                    </a:cubicBezTo>
                    <a:cubicBezTo>
                      <a:pt x="2619" y="3372"/>
                      <a:pt x="3372" y="2618"/>
                      <a:pt x="3372" y="1686"/>
                    </a:cubicBezTo>
                    <a:cubicBezTo>
                      <a:pt x="3372" y="754"/>
                      <a:pt x="2619" y="1"/>
                      <a:pt x="16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</p:grpSp>
        <p:grpSp>
          <p:nvGrpSpPr>
            <p:cNvPr id="23" name="Google Shape;7962;p70">
              <a:extLst>
                <a:ext uri="{FF2B5EF4-FFF2-40B4-BE49-F238E27FC236}">
                  <a16:creationId xmlns:a16="http://schemas.microsoft.com/office/drawing/2014/main" id="{D229BB9E-D869-45DB-9A77-0A682E05CB06}"/>
                </a:ext>
              </a:extLst>
            </p:cNvPr>
            <p:cNvGrpSpPr/>
            <p:nvPr/>
          </p:nvGrpSpPr>
          <p:grpSpPr>
            <a:xfrm>
              <a:off x="6629404" y="9443693"/>
              <a:ext cx="3168321" cy="1200865"/>
              <a:chOff x="2838475" y="3100241"/>
              <a:chExt cx="259185" cy="98237"/>
            </a:xfrm>
          </p:grpSpPr>
          <p:sp>
            <p:nvSpPr>
              <p:cNvPr id="28" name="Google Shape;7963;p70">
                <a:extLst>
                  <a:ext uri="{FF2B5EF4-FFF2-40B4-BE49-F238E27FC236}">
                    <a16:creationId xmlns:a16="http://schemas.microsoft.com/office/drawing/2014/main" id="{78A9C338-AD79-4A0C-B7C3-FAF6415B2F38}"/>
                  </a:ext>
                </a:extLst>
              </p:cNvPr>
              <p:cNvSpPr/>
              <p:nvPr/>
            </p:nvSpPr>
            <p:spPr>
              <a:xfrm>
                <a:off x="2845042" y="3106803"/>
                <a:ext cx="246131" cy="85123"/>
              </a:xfrm>
              <a:custGeom>
                <a:avLst/>
                <a:gdLst/>
                <a:ahLst/>
                <a:cxnLst/>
                <a:rect l="l" t="t" r="r" b="b"/>
                <a:pathLst>
                  <a:path w="54065" h="18698" extrusionOk="0">
                    <a:moveTo>
                      <a:pt x="242" y="0"/>
                    </a:moveTo>
                    <a:cubicBezTo>
                      <a:pt x="109" y="0"/>
                      <a:pt x="0" y="109"/>
                      <a:pt x="0" y="242"/>
                    </a:cubicBezTo>
                    <a:lnTo>
                      <a:pt x="0" y="5286"/>
                    </a:lnTo>
                    <a:cubicBezTo>
                      <a:pt x="0" y="8843"/>
                      <a:pt x="2895" y="11736"/>
                      <a:pt x="6451" y="11736"/>
                    </a:cubicBezTo>
                    <a:lnTo>
                      <a:pt x="46862" y="11736"/>
                    </a:lnTo>
                    <a:cubicBezTo>
                      <a:pt x="50567" y="11736"/>
                      <a:pt x="53580" y="14751"/>
                      <a:pt x="53580" y="18456"/>
                    </a:cubicBezTo>
                    <a:cubicBezTo>
                      <a:pt x="53580" y="18589"/>
                      <a:pt x="53689" y="18698"/>
                      <a:pt x="53822" y="18698"/>
                    </a:cubicBezTo>
                    <a:cubicBezTo>
                      <a:pt x="53957" y="18698"/>
                      <a:pt x="54064" y="18589"/>
                      <a:pt x="54063" y="18456"/>
                    </a:cubicBezTo>
                    <a:cubicBezTo>
                      <a:pt x="54063" y="14484"/>
                      <a:pt x="50831" y="11250"/>
                      <a:pt x="46858" y="11250"/>
                    </a:cubicBezTo>
                    <a:lnTo>
                      <a:pt x="6449" y="11250"/>
                    </a:lnTo>
                    <a:cubicBezTo>
                      <a:pt x="3160" y="11250"/>
                      <a:pt x="484" y="8576"/>
                      <a:pt x="484" y="5286"/>
                    </a:cubicBezTo>
                    <a:lnTo>
                      <a:pt x="484" y="242"/>
                    </a:lnTo>
                    <a:cubicBezTo>
                      <a:pt x="484" y="109"/>
                      <a:pt x="376" y="0"/>
                      <a:pt x="242" y="0"/>
                    </a:cubicBezTo>
                    <a:close/>
                  </a:path>
                </a:pathLst>
              </a:custGeom>
              <a:solidFill>
                <a:srgbClr val="9FA0A4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29" name="Google Shape;7964;p70">
                <a:extLst>
                  <a:ext uri="{FF2B5EF4-FFF2-40B4-BE49-F238E27FC236}">
                    <a16:creationId xmlns:a16="http://schemas.microsoft.com/office/drawing/2014/main" id="{948D1DBB-6A5B-4296-A7F1-9335E3DE382A}"/>
                  </a:ext>
                </a:extLst>
              </p:cNvPr>
              <p:cNvSpPr/>
              <p:nvPr/>
            </p:nvSpPr>
            <p:spPr>
              <a:xfrm>
                <a:off x="3082301" y="3183117"/>
                <a:ext cx="15360" cy="15360"/>
              </a:xfrm>
              <a:custGeom>
                <a:avLst/>
                <a:gdLst/>
                <a:ahLst/>
                <a:cxnLst/>
                <a:rect l="l" t="t" r="r" b="b"/>
                <a:pathLst>
                  <a:path w="3374" h="3374" extrusionOk="0">
                    <a:moveTo>
                      <a:pt x="1687" y="0"/>
                    </a:moveTo>
                    <a:cubicBezTo>
                      <a:pt x="755" y="0"/>
                      <a:pt x="0" y="755"/>
                      <a:pt x="0" y="1687"/>
                    </a:cubicBezTo>
                    <a:cubicBezTo>
                      <a:pt x="0" y="2619"/>
                      <a:pt x="755" y="3373"/>
                      <a:pt x="1687" y="3373"/>
                    </a:cubicBezTo>
                    <a:cubicBezTo>
                      <a:pt x="2619" y="3373"/>
                      <a:pt x="3373" y="2619"/>
                      <a:pt x="3373" y="1687"/>
                    </a:cubicBezTo>
                    <a:cubicBezTo>
                      <a:pt x="3373" y="755"/>
                      <a:pt x="2619" y="0"/>
                      <a:pt x="16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  <p:sp>
            <p:nvSpPr>
              <p:cNvPr id="30" name="Google Shape;7965;p70">
                <a:extLst>
                  <a:ext uri="{FF2B5EF4-FFF2-40B4-BE49-F238E27FC236}">
                    <a16:creationId xmlns:a16="http://schemas.microsoft.com/office/drawing/2014/main" id="{A01779E0-6DCF-4682-82F8-514D7D558FBA}"/>
                  </a:ext>
                </a:extLst>
              </p:cNvPr>
              <p:cNvSpPr/>
              <p:nvPr/>
            </p:nvSpPr>
            <p:spPr>
              <a:xfrm>
                <a:off x="2838475" y="3100241"/>
                <a:ext cx="15351" cy="15356"/>
              </a:xfrm>
              <a:custGeom>
                <a:avLst/>
                <a:gdLst/>
                <a:ahLst/>
                <a:cxnLst/>
                <a:rect l="l" t="t" r="r" b="b"/>
                <a:pathLst>
                  <a:path w="3372" h="3373" extrusionOk="0">
                    <a:moveTo>
                      <a:pt x="1685" y="1"/>
                    </a:moveTo>
                    <a:cubicBezTo>
                      <a:pt x="753" y="1"/>
                      <a:pt x="0" y="754"/>
                      <a:pt x="0" y="1686"/>
                    </a:cubicBezTo>
                    <a:cubicBezTo>
                      <a:pt x="0" y="2618"/>
                      <a:pt x="753" y="3372"/>
                      <a:pt x="1685" y="3372"/>
                    </a:cubicBezTo>
                    <a:cubicBezTo>
                      <a:pt x="2617" y="3372"/>
                      <a:pt x="3372" y="2618"/>
                      <a:pt x="3372" y="1686"/>
                    </a:cubicBezTo>
                    <a:cubicBezTo>
                      <a:pt x="3372" y="754"/>
                      <a:pt x="2617" y="1"/>
                      <a:pt x="16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243737" tIns="243737" rIns="243737" bIns="243737" anchor="ctr" anchorCtr="0">
                <a:noAutofit/>
              </a:bodyPr>
              <a:lstStyle/>
              <a:p>
                <a:pPr>
                  <a:spcBef>
                    <a:spcPts val="0"/>
                  </a:spcBef>
                  <a:spcAft>
                    <a:spcPts val="0"/>
                  </a:spcAft>
                </a:pPr>
                <a:endParaRPr sz="9598"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0E2ECA1-9FD1-4FE5-B6DF-3D9494C15E08}"/>
                </a:ext>
              </a:extLst>
            </p:cNvPr>
            <p:cNvSpPr/>
            <p:nvPr/>
          </p:nvSpPr>
          <p:spPr>
            <a:xfrm>
              <a:off x="3516295" y="7366013"/>
              <a:ext cx="508887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Anything That Can Be Done for Less</a:t>
              </a:r>
              <a:endParaRPr lang="en-US" sz="48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157ECF5-3498-4E3C-A63B-1B416AEB2127}"/>
              </a:ext>
            </a:extLst>
          </p:cNvPr>
          <p:cNvCxnSpPr>
            <a:cxnSpLocks/>
          </p:cNvCxnSpPr>
          <p:nvPr/>
        </p:nvCxnSpPr>
        <p:spPr>
          <a:xfrm>
            <a:off x="1216025" y="2362200"/>
            <a:ext cx="1076365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3002B64-00D7-4910-9329-F2A043568E57}"/>
              </a:ext>
            </a:extLst>
          </p:cNvPr>
          <p:cNvGrpSpPr/>
          <p:nvPr/>
        </p:nvGrpSpPr>
        <p:grpSpPr>
          <a:xfrm>
            <a:off x="1139825" y="3276600"/>
            <a:ext cx="2742406" cy="2225458"/>
            <a:chOff x="1139825" y="3276600"/>
            <a:chExt cx="2742406" cy="2225458"/>
          </a:xfrm>
        </p:grpSpPr>
        <p:sp>
          <p:nvSpPr>
            <p:cNvPr id="64" name="Google Shape;7926;p70">
              <a:extLst>
                <a:ext uri="{FF2B5EF4-FFF2-40B4-BE49-F238E27FC236}">
                  <a16:creationId xmlns:a16="http://schemas.microsoft.com/office/drawing/2014/main" id="{C1DFF8E1-898D-4CBC-B1E2-39BDCB6E54E0}"/>
                </a:ext>
              </a:extLst>
            </p:cNvPr>
            <p:cNvSpPr/>
            <p:nvPr/>
          </p:nvSpPr>
          <p:spPr>
            <a:xfrm>
              <a:off x="1139825" y="3276600"/>
              <a:ext cx="2742406" cy="2225458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solidFill>
              <a:srgbClr val="E9787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9598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FBABD28-AB3B-4D4F-9A3E-7D5ABB9D4C39}"/>
                </a:ext>
              </a:extLst>
            </p:cNvPr>
            <p:cNvSpPr/>
            <p:nvPr/>
          </p:nvSpPr>
          <p:spPr>
            <a:xfrm>
              <a:off x="1139825" y="4096942"/>
              <a:ext cx="274240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lt"/>
                </a:rPr>
                <a:t>Inspections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A358A8E-B1A2-4A9B-9AE3-D2629D18A001}"/>
              </a:ext>
            </a:extLst>
          </p:cNvPr>
          <p:cNvGrpSpPr/>
          <p:nvPr/>
        </p:nvGrpSpPr>
        <p:grpSpPr>
          <a:xfrm>
            <a:off x="4736554" y="3276600"/>
            <a:ext cx="2742296" cy="2225458"/>
            <a:chOff x="4736554" y="3276600"/>
            <a:chExt cx="2742296" cy="2225458"/>
          </a:xfrm>
        </p:grpSpPr>
        <p:sp>
          <p:nvSpPr>
            <p:cNvPr id="57" name="Google Shape;7934;p70">
              <a:extLst>
                <a:ext uri="{FF2B5EF4-FFF2-40B4-BE49-F238E27FC236}">
                  <a16:creationId xmlns:a16="http://schemas.microsoft.com/office/drawing/2014/main" id="{0BCC4F4D-A212-4F10-8DDE-866C15B67396}"/>
                </a:ext>
              </a:extLst>
            </p:cNvPr>
            <p:cNvSpPr/>
            <p:nvPr/>
          </p:nvSpPr>
          <p:spPr>
            <a:xfrm>
              <a:off x="4736554" y="3276600"/>
              <a:ext cx="2742296" cy="2225458"/>
            </a:xfrm>
            <a:custGeom>
              <a:avLst/>
              <a:gdLst/>
              <a:ahLst/>
              <a:cxnLst/>
              <a:rect l="l" t="t" r="r" b="b"/>
              <a:pathLst>
                <a:path w="49277" h="39990" extrusionOk="0">
                  <a:moveTo>
                    <a:pt x="7996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6" y="39989"/>
                  </a:cubicBezTo>
                  <a:lnTo>
                    <a:pt x="41280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80"/>
                    <a:pt x="45697" y="1"/>
                    <a:pt x="41280" y="1"/>
                  </a:cubicBezTo>
                  <a:close/>
                </a:path>
              </a:pathLst>
            </a:custGeom>
            <a:solidFill>
              <a:srgbClr val="9E9E9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9598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F06BB7-9A63-4DA4-BA57-0358D727A0DE}"/>
                </a:ext>
              </a:extLst>
            </p:cNvPr>
            <p:cNvSpPr/>
            <p:nvPr/>
          </p:nvSpPr>
          <p:spPr>
            <a:xfrm>
              <a:off x="4736554" y="4096942"/>
              <a:ext cx="274229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lt"/>
                </a:rPr>
                <a:t>Leasing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1A21A2E-7191-46CB-BA1B-61B07B9D0563}"/>
              </a:ext>
            </a:extLst>
          </p:cNvPr>
          <p:cNvGrpSpPr/>
          <p:nvPr/>
        </p:nvGrpSpPr>
        <p:grpSpPr>
          <a:xfrm>
            <a:off x="8333172" y="3276600"/>
            <a:ext cx="2742406" cy="2225458"/>
            <a:chOff x="8333172" y="3276600"/>
            <a:chExt cx="2742406" cy="2225458"/>
          </a:xfrm>
        </p:grpSpPr>
        <p:sp>
          <p:nvSpPr>
            <p:cNvPr id="50" name="Google Shape;7942;p70">
              <a:extLst>
                <a:ext uri="{FF2B5EF4-FFF2-40B4-BE49-F238E27FC236}">
                  <a16:creationId xmlns:a16="http://schemas.microsoft.com/office/drawing/2014/main" id="{1F3A96EA-031C-4C0D-9BF5-43AEC06DC7AF}"/>
                </a:ext>
              </a:extLst>
            </p:cNvPr>
            <p:cNvSpPr/>
            <p:nvPr/>
          </p:nvSpPr>
          <p:spPr>
            <a:xfrm>
              <a:off x="8333172" y="3276600"/>
              <a:ext cx="2742406" cy="2225458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solidFill>
              <a:srgbClr val="E9787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9598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FE1E583-4082-4788-B763-54B100E934AC}"/>
                </a:ext>
              </a:extLst>
            </p:cNvPr>
            <p:cNvSpPr/>
            <p:nvPr/>
          </p:nvSpPr>
          <p:spPr>
            <a:xfrm>
              <a:off x="8500449" y="3850720"/>
              <a:ext cx="24078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lt"/>
                </a:rPr>
                <a:t>Pet Screening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297B601-A6C0-4624-8C2E-90DD9C62B0B4}"/>
              </a:ext>
            </a:extLst>
          </p:cNvPr>
          <p:cNvGrpSpPr/>
          <p:nvPr/>
        </p:nvGrpSpPr>
        <p:grpSpPr>
          <a:xfrm>
            <a:off x="1139825" y="10847321"/>
            <a:ext cx="2742406" cy="2225348"/>
            <a:chOff x="1139825" y="10847321"/>
            <a:chExt cx="2742406" cy="2225348"/>
          </a:xfrm>
        </p:grpSpPr>
        <p:sp>
          <p:nvSpPr>
            <p:cNvPr id="33" name="Google Shape;7959;p70">
              <a:extLst>
                <a:ext uri="{FF2B5EF4-FFF2-40B4-BE49-F238E27FC236}">
                  <a16:creationId xmlns:a16="http://schemas.microsoft.com/office/drawing/2014/main" id="{3A0286E7-6554-4CFC-ABB9-4C336F7BACF4}"/>
                </a:ext>
              </a:extLst>
            </p:cNvPr>
            <p:cNvSpPr/>
            <p:nvPr/>
          </p:nvSpPr>
          <p:spPr>
            <a:xfrm>
              <a:off x="1139825" y="10847321"/>
              <a:ext cx="2742406" cy="2225348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solidFill>
              <a:srgbClr val="9E9E9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9598" dirty="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E363F6A-BA18-4F36-95E4-46E761067602}"/>
                </a:ext>
              </a:extLst>
            </p:cNvPr>
            <p:cNvSpPr/>
            <p:nvPr/>
          </p:nvSpPr>
          <p:spPr>
            <a:xfrm>
              <a:off x="1367125" y="11667608"/>
              <a:ext cx="228780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lt"/>
                </a:rPr>
                <a:t>Marketing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A42C7CE-E8D1-4A3D-BAA6-826318048D4D}"/>
              </a:ext>
            </a:extLst>
          </p:cNvPr>
          <p:cNvGrpSpPr/>
          <p:nvPr/>
        </p:nvGrpSpPr>
        <p:grpSpPr>
          <a:xfrm>
            <a:off x="4736554" y="10847321"/>
            <a:ext cx="2742296" cy="2225348"/>
            <a:chOff x="4736554" y="10847321"/>
            <a:chExt cx="2742296" cy="2225348"/>
          </a:xfrm>
        </p:grpSpPr>
        <p:sp>
          <p:nvSpPr>
            <p:cNvPr id="40" name="Google Shape;7951;p70">
              <a:extLst>
                <a:ext uri="{FF2B5EF4-FFF2-40B4-BE49-F238E27FC236}">
                  <a16:creationId xmlns:a16="http://schemas.microsoft.com/office/drawing/2014/main" id="{9A0D1659-01E6-4A77-B478-4AFA93B4B191}"/>
                </a:ext>
              </a:extLst>
            </p:cNvPr>
            <p:cNvSpPr/>
            <p:nvPr/>
          </p:nvSpPr>
          <p:spPr>
            <a:xfrm>
              <a:off x="4736554" y="10847321"/>
              <a:ext cx="2742296" cy="2225348"/>
            </a:xfrm>
            <a:custGeom>
              <a:avLst/>
              <a:gdLst/>
              <a:ahLst/>
              <a:cxnLst/>
              <a:rect l="l" t="t" r="r" b="b"/>
              <a:pathLst>
                <a:path w="49277" h="39988" extrusionOk="0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solidFill>
              <a:srgbClr val="E9787D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9598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BF978D7-9D15-49CF-BB1B-F5D5FCE9A428}"/>
                </a:ext>
              </a:extLst>
            </p:cNvPr>
            <p:cNvSpPr/>
            <p:nvPr/>
          </p:nvSpPr>
          <p:spPr>
            <a:xfrm>
              <a:off x="4886856" y="11667608"/>
              <a:ext cx="244169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lt"/>
                </a:rPr>
                <a:t>Accounting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F9FBDA31-A4FC-4D95-9C2D-9DC620E7F25B}"/>
              </a:ext>
            </a:extLst>
          </p:cNvPr>
          <p:cNvGrpSpPr/>
          <p:nvPr/>
        </p:nvGrpSpPr>
        <p:grpSpPr>
          <a:xfrm>
            <a:off x="8333172" y="10847321"/>
            <a:ext cx="2742406" cy="2225348"/>
            <a:chOff x="8333172" y="10847321"/>
            <a:chExt cx="2742406" cy="2225348"/>
          </a:xfrm>
        </p:grpSpPr>
        <p:sp>
          <p:nvSpPr>
            <p:cNvPr id="25" name="Google Shape;7967;p70">
              <a:extLst>
                <a:ext uri="{FF2B5EF4-FFF2-40B4-BE49-F238E27FC236}">
                  <a16:creationId xmlns:a16="http://schemas.microsoft.com/office/drawing/2014/main" id="{7417174C-2940-407F-A163-70C191C34ADB}"/>
                </a:ext>
              </a:extLst>
            </p:cNvPr>
            <p:cNvSpPr/>
            <p:nvPr/>
          </p:nvSpPr>
          <p:spPr>
            <a:xfrm>
              <a:off x="8333172" y="10847321"/>
              <a:ext cx="2742406" cy="2225348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solidFill>
              <a:srgbClr val="9E9E9E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243737" tIns="243737" rIns="243737" bIns="243737" anchor="ctr" anchorCtr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sz="9598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592D961-2F1F-4849-90E2-7880B9CD16CF}"/>
                </a:ext>
              </a:extLst>
            </p:cNvPr>
            <p:cNvSpPr/>
            <p:nvPr/>
          </p:nvSpPr>
          <p:spPr>
            <a:xfrm>
              <a:off x="9265794" y="11667608"/>
              <a:ext cx="87716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+mn-lt"/>
                </a:rPr>
                <a:t>HR</a:t>
              </a: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366EF605-57FC-4B96-9A4A-35F33629CA8F}"/>
              </a:ext>
            </a:extLst>
          </p:cNvPr>
          <p:cNvGrpSpPr/>
          <p:nvPr/>
        </p:nvGrpSpPr>
        <p:grpSpPr>
          <a:xfrm>
            <a:off x="12874625" y="4864858"/>
            <a:ext cx="4033483" cy="4033483"/>
            <a:chOff x="12874625" y="4864858"/>
            <a:chExt cx="4033483" cy="4033483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EA0489F-3BC4-45A9-B327-88C3D4E05B62}"/>
                </a:ext>
              </a:extLst>
            </p:cNvPr>
            <p:cNvSpPr/>
            <p:nvPr/>
          </p:nvSpPr>
          <p:spPr>
            <a:xfrm>
              <a:off x="12874625" y="4864858"/>
              <a:ext cx="4033483" cy="4033483"/>
            </a:xfrm>
            <a:custGeom>
              <a:avLst/>
              <a:gdLst>
                <a:gd name="connsiteX0" fmla="*/ 1008633 w 2017267"/>
                <a:gd name="connsiteY0" fmla="*/ 0 h 2017267"/>
                <a:gd name="connsiteX1" fmla="*/ 1091617 w 2017267"/>
                <a:gd name="connsiteY1" fmla="*/ 34373 h 2017267"/>
                <a:gd name="connsiteX2" fmla="*/ 1982894 w 2017267"/>
                <a:gd name="connsiteY2" fmla="*/ 925651 h 2017267"/>
                <a:gd name="connsiteX3" fmla="*/ 1982894 w 2017267"/>
                <a:gd name="connsiteY3" fmla="*/ 1091617 h 2017267"/>
                <a:gd name="connsiteX4" fmla="*/ 1091617 w 2017267"/>
                <a:gd name="connsiteY4" fmla="*/ 1982894 h 2017267"/>
                <a:gd name="connsiteX5" fmla="*/ 925651 w 2017267"/>
                <a:gd name="connsiteY5" fmla="*/ 1982894 h 2017267"/>
                <a:gd name="connsiteX6" fmla="*/ 34373 w 2017267"/>
                <a:gd name="connsiteY6" fmla="*/ 1091616 h 2017267"/>
                <a:gd name="connsiteX7" fmla="*/ 34373 w 2017267"/>
                <a:gd name="connsiteY7" fmla="*/ 925650 h 2017267"/>
                <a:gd name="connsiteX8" fmla="*/ 925650 w 2017267"/>
                <a:gd name="connsiteY8" fmla="*/ 34373 h 2017267"/>
                <a:gd name="connsiteX9" fmla="*/ 1008633 w 2017267"/>
                <a:gd name="connsiteY9" fmla="*/ 0 h 2017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7267" h="2017267">
                  <a:moveTo>
                    <a:pt x="1008633" y="0"/>
                  </a:moveTo>
                  <a:cubicBezTo>
                    <a:pt x="1038667" y="0"/>
                    <a:pt x="1068701" y="11457"/>
                    <a:pt x="1091617" y="34373"/>
                  </a:cubicBezTo>
                  <a:lnTo>
                    <a:pt x="1982894" y="925651"/>
                  </a:lnTo>
                  <a:cubicBezTo>
                    <a:pt x="2028725" y="971481"/>
                    <a:pt x="2028725" y="1045787"/>
                    <a:pt x="1982894" y="1091617"/>
                  </a:cubicBezTo>
                  <a:lnTo>
                    <a:pt x="1091617" y="1982894"/>
                  </a:lnTo>
                  <a:cubicBezTo>
                    <a:pt x="1045787" y="2028725"/>
                    <a:pt x="971481" y="2028725"/>
                    <a:pt x="925651" y="1982894"/>
                  </a:cubicBezTo>
                  <a:lnTo>
                    <a:pt x="34373" y="1091616"/>
                  </a:lnTo>
                  <a:cubicBezTo>
                    <a:pt x="-11457" y="1045786"/>
                    <a:pt x="-11457" y="971481"/>
                    <a:pt x="34373" y="925650"/>
                  </a:cubicBezTo>
                  <a:lnTo>
                    <a:pt x="925650" y="34373"/>
                  </a:lnTo>
                  <a:cubicBezTo>
                    <a:pt x="948565" y="11457"/>
                    <a:pt x="978599" y="0"/>
                    <a:pt x="10086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/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FE6BC536-D0F2-41B6-B45E-06DE894C9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76966" y="5967199"/>
              <a:ext cx="1828800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9390413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751D9298-BC4F-4796-810F-20218AFE30DF}"/>
              </a:ext>
            </a:extLst>
          </p:cNvPr>
          <p:cNvSpPr/>
          <p:nvPr/>
        </p:nvSpPr>
        <p:spPr>
          <a:xfrm>
            <a:off x="6298070" y="4419600"/>
            <a:ext cx="11758155" cy="9296400"/>
          </a:xfrm>
          <a:custGeom>
            <a:avLst/>
            <a:gdLst>
              <a:gd name="connsiteX0" fmla="*/ 5879078 w 11758155"/>
              <a:gd name="connsiteY0" fmla="*/ 0 h 9296400"/>
              <a:gd name="connsiteX1" fmla="*/ 11758155 w 11758155"/>
              <a:gd name="connsiteY1" fmla="*/ 5879078 h 9296400"/>
              <a:gd name="connsiteX2" fmla="*/ 10754101 w 11758155"/>
              <a:gd name="connsiteY2" fmla="*/ 9166126 h 9296400"/>
              <a:gd name="connsiteX3" fmla="*/ 10661461 w 11758155"/>
              <a:gd name="connsiteY3" fmla="*/ 9296400 h 9296400"/>
              <a:gd name="connsiteX4" fmla="*/ 1096694 w 11758155"/>
              <a:gd name="connsiteY4" fmla="*/ 9296400 h 9296400"/>
              <a:gd name="connsiteX5" fmla="*/ 1004054 w 11758155"/>
              <a:gd name="connsiteY5" fmla="*/ 9166126 h 9296400"/>
              <a:gd name="connsiteX6" fmla="*/ 0 w 11758155"/>
              <a:gd name="connsiteY6" fmla="*/ 5879078 h 9296400"/>
              <a:gd name="connsiteX7" fmla="*/ 5879078 w 11758155"/>
              <a:gd name="connsiteY7" fmla="*/ 0 h 929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58155" h="9296400">
                <a:moveTo>
                  <a:pt x="5879078" y="0"/>
                </a:moveTo>
                <a:cubicBezTo>
                  <a:pt x="9126003" y="0"/>
                  <a:pt x="11758155" y="2632153"/>
                  <a:pt x="11758155" y="5879078"/>
                </a:cubicBezTo>
                <a:cubicBezTo>
                  <a:pt x="11758155" y="7096675"/>
                  <a:pt x="11388009" y="8227819"/>
                  <a:pt x="10754101" y="9166126"/>
                </a:cubicBezTo>
                <a:lnTo>
                  <a:pt x="10661461" y="9296400"/>
                </a:lnTo>
                <a:lnTo>
                  <a:pt x="1096694" y="9296400"/>
                </a:lnTo>
                <a:lnTo>
                  <a:pt x="1004054" y="9166126"/>
                </a:lnTo>
                <a:cubicBezTo>
                  <a:pt x="370147" y="8227819"/>
                  <a:pt x="0" y="7096675"/>
                  <a:pt x="0" y="5879078"/>
                </a:cubicBezTo>
                <a:cubicBezTo>
                  <a:pt x="0" y="2632153"/>
                  <a:pt x="2632153" y="0"/>
                  <a:pt x="5879078" y="0"/>
                </a:cubicBezTo>
                <a:close/>
              </a:path>
            </a:pathLst>
          </a:custGeom>
          <a:noFill/>
          <a:ln w="762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71CD275-BCD2-4431-B753-69D223821E25}"/>
              </a:ext>
            </a:extLst>
          </p:cNvPr>
          <p:cNvSpPr txBox="1"/>
          <p:nvPr/>
        </p:nvSpPr>
        <p:spPr>
          <a:xfrm>
            <a:off x="19766522" y="9978969"/>
            <a:ext cx="347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+mn-lt"/>
              </a:rPr>
              <a:t>Accounts Payables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60A1C72-A492-4742-BCBA-2809E9290CCD}"/>
              </a:ext>
            </a:extLst>
          </p:cNvPr>
          <p:cNvSpPr txBox="1"/>
          <p:nvPr/>
        </p:nvSpPr>
        <p:spPr>
          <a:xfrm>
            <a:off x="1098086" y="9978969"/>
            <a:ext cx="347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0" algn="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+mn-lt"/>
              </a:rPr>
              <a:t>Lease Approvals</a:t>
            </a:r>
            <a:endParaRPr lang="en-SG" sz="4000" dirty="0">
              <a:latin typeface="+mn-lt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1C3E3C9-A6B5-4DC4-ACA6-FFE31CDF561E}"/>
              </a:ext>
            </a:extLst>
          </p:cNvPr>
          <p:cNvSpPr txBox="1"/>
          <p:nvPr/>
        </p:nvSpPr>
        <p:spPr>
          <a:xfrm>
            <a:off x="18275489" y="4722914"/>
            <a:ext cx="34713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indent="0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+mn-lt"/>
              </a:rPr>
              <a:t>Maintenance Coordination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EFEF34A-446C-4ED0-8A10-3B121B9C7A35}"/>
              </a:ext>
            </a:extLst>
          </p:cNvPr>
          <p:cNvSpPr txBox="1"/>
          <p:nvPr/>
        </p:nvSpPr>
        <p:spPr>
          <a:xfrm>
            <a:off x="2458657" y="5094287"/>
            <a:ext cx="3471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+mn-lt"/>
              </a:rPr>
              <a:t>Showing</a:t>
            </a:r>
            <a:endParaRPr lang="en-US" sz="4000" b="0" i="0" u="none" strike="noStrike" baseline="30000" dirty="0">
              <a:latin typeface="+mn-lt"/>
              <a:ea typeface="Roboto Cn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A8098CB-2423-44E1-BED5-8F2D01D464BE}"/>
              </a:ext>
            </a:extLst>
          </p:cNvPr>
          <p:cNvSpPr txBox="1"/>
          <p:nvPr/>
        </p:nvSpPr>
        <p:spPr>
          <a:xfrm>
            <a:off x="8575679" y="2340114"/>
            <a:ext cx="6813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+mn-lt"/>
              </a:rPr>
              <a:t>Calls</a:t>
            </a:r>
            <a:endParaRPr lang="en-US" sz="4000" b="0" i="0" u="none" strike="noStrike" baseline="30000" dirty="0">
              <a:latin typeface="+mn-lt"/>
              <a:ea typeface="Roboto Cn" pitchFamily="2" charset="0"/>
            </a:endParaRP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D001886-3DFE-483F-ADAF-E069C4A0E68B}"/>
              </a:ext>
            </a:extLst>
          </p:cNvPr>
          <p:cNvGrpSpPr/>
          <p:nvPr/>
        </p:nvGrpSpPr>
        <p:grpSpPr>
          <a:xfrm>
            <a:off x="9185835" y="7924800"/>
            <a:ext cx="5746190" cy="4321552"/>
            <a:chOff x="2295193" y="5486400"/>
            <a:chExt cx="5746190" cy="4321552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53CD9D4F-243F-4B45-81F6-1C904801E3BC}"/>
                </a:ext>
              </a:extLst>
            </p:cNvPr>
            <p:cNvSpPr txBox="1"/>
            <p:nvPr/>
          </p:nvSpPr>
          <p:spPr>
            <a:xfrm>
              <a:off x="2295193" y="5837634"/>
              <a:ext cx="5746190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0"/>
                </a:spcBef>
                <a:spcAft>
                  <a:spcPts val="1200"/>
                </a:spcAft>
              </a:pPr>
              <a:r>
                <a:rPr lang="en-SG" sz="8000" b="1" dirty="0">
                  <a:solidFill>
                    <a:schemeClr val="accent1"/>
                  </a:solidFill>
                  <a:latin typeface="Arial Narrow" charset="0"/>
                  <a:ea typeface="Arial Narrow" charset="0"/>
                  <a:cs typeface="Arial Narrow" charset="0"/>
                </a:rPr>
                <a:t>Automating</a:t>
              </a:r>
            </a:p>
            <a:p>
              <a:pPr algn="ctr">
                <a:spcBef>
                  <a:spcPts val="0"/>
                </a:spcBef>
                <a:spcAft>
                  <a:spcPts val="1200"/>
                </a:spcAft>
              </a:pPr>
              <a:r>
                <a:rPr lang="en-US" sz="5400" b="1" dirty="0">
                  <a:latin typeface="Arial Narrow" charset="0"/>
                  <a:ea typeface="Arial Narrow" charset="0"/>
                  <a:cs typeface="Arial Narrow" charset="0"/>
                </a:rPr>
                <a:t>Computers Don’t Eat, Sleep or </a:t>
              </a:r>
              <a:r>
                <a:rPr lang="en-US" sz="54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Complain</a:t>
              </a:r>
              <a:endParaRPr lang="en-US" sz="54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608B2B4-3A1D-4704-926C-6B1440341792}"/>
                </a:ext>
              </a:extLst>
            </p:cNvPr>
            <p:cNvCxnSpPr>
              <a:cxnSpLocks/>
            </p:cNvCxnSpPr>
            <p:nvPr/>
          </p:nvCxnSpPr>
          <p:spPr>
            <a:xfrm>
              <a:off x="4524611" y="5486400"/>
              <a:ext cx="1185303" cy="0"/>
            </a:xfrm>
            <a:prstGeom prst="line">
              <a:avLst/>
            </a:prstGeom>
            <a:ln w="1524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121021-9D87-4C79-8C19-BA1EC658611A}"/>
              </a:ext>
            </a:extLst>
          </p:cNvPr>
          <p:cNvGrpSpPr/>
          <p:nvPr/>
        </p:nvGrpSpPr>
        <p:grpSpPr>
          <a:xfrm>
            <a:off x="16532225" y="9220200"/>
            <a:ext cx="2840978" cy="2840978"/>
            <a:chOff x="16532225" y="9220200"/>
            <a:chExt cx="2840978" cy="2840978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6D64643-73D0-4760-901B-D70C49B4A855}"/>
                </a:ext>
              </a:extLst>
            </p:cNvPr>
            <p:cNvSpPr/>
            <p:nvPr/>
          </p:nvSpPr>
          <p:spPr>
            <a:xfrm>
              <a:off x="16532225" y="9220200"/>
              <a:ext cx="2840978" cy="2840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06400" sx="102000" sy="102000" algn="ctr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7DD0578F-A97F-4E10-9DA1-1E729E5683CE}"/>
                </a:ext>
              </a:extLst>
            </p:cNvPr>
            <p:cNvSpPr/>
            <p:nvPr/>
          </p:nvSpPr>
          <p:spPr>
            <a:xfrm>
              <a:off x="16825912" y="9513887"/>
              <a:ext cx="2253604" cy="22536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868D70-DA56-4F5C-9A05-099A0D3DA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66914" y="9954889"/>
              <a:ext cx="1371600" cy="13716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9D77D3D-FA30-43CE-9543-8E03CC05B3A2}"/>
              </a:ext>
            </a:extLst>
          </p:cNvPr>
          <p:cNvGrpSpPr/>
          <p:nvPr/>
        </p:nvGrpSpPr>
        <p:grpSpPr>
          <a:xfrm>
            <a:off x="15084425" y="4800600"/>
            <a:ext cx="2840978" cy="2840978"/>
            <a:chOff x="15084425" y="4800600"/>
            <a:chExt cx="2840978" cy="2840978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2FF21A08-9540-433D-B6B1-1AE0A6827605}"/>
                </a:ext>
              </a:extLst>
            </p:cNvPr>
            <p:cNvGrpSpPr/>
            <p:nvPr/>
          </p:nvGrpSpPr>
          <p:grpSpPr>
            <a:xfrm>
              <a:off x="15084425" y="4800600"/>
              <a:ext cx="2840978" cy="2840978"/>
              <a:chOff x="15084425" y="4953000"/>
              <a:chExt cx="2840978" cy="2840978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6F50E21-8DEF-43DF-889A-CC7D4E7EC12A}"/>
                  </a:ext>
                </a:extLst>
              </p:cNvPr>
              <p:cNvSpPr/>
              <p:nvPr/>
            </p:nvSpPr>
            <p:spPr>
              <a:xfrm>
                <a:off x="15084425" y="4953000"/>
                <a:ext cx="2840978" cy="28409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06400" sx="102000" sy="102000" algn="ctr" rotWithShape="0">
                  <a:prstClr val="black">
                    <a:alpha val="2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E1B0460F-4A83-419B-9881-28EEF3A69839}"/>
                  </a:ext>
                </a:extLst>
              </p:cNvPr>
              <p:cNvSpPr/>
              <p:nvPr/>
            </p:nvSpPr>
            <p:spPr>
              <a:xfrm>
                <a:off x="15378112" y="5246687"/>
                <a:ext cx="2253604" cy="225360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AB4A3D8-CE98-4153-80BD-538F084DD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19114" y="5535289"/>
              <a:ext cx="1371600" cy="1371600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6A7908-620E-4CE9-9434-FC0F2FB716CF}"/>
              </a:ext>
            </a:extLst>
          </p:cNvPr>
          <p:cNvGrpSpPr/>
          <p:nvPr/>
        </p:nvGrpSpPr>
        <p:grpSpPr>
          <a:xfrm>
            <a:off x="10625010" y="3302425"/>
            <a:ext cx="2840978" cy="2840978"/>
            <a:chOff x="10625010" y="3302425"/>
            <a:chExt cx="2840978" cy="284097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12A1F5F-3559-4688-BF47-FD5A15CEA993}"/>
                </a:ext>
              </a:extLst>
            </p:cNvPr>
            <p:cNvSpPr/>
            <p:nvPr/>
          </p:nvSpPr>
          <p:spPr>
            <a:xfrm>
              <a:off x="10625010" y="3302425"/>
              <a:ext cx="2840978" cy="2840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06400" sx="102000" sy="102000" algn="ctr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3316369-1598-4A5B-829F-E104500C5E39}"/>
                </a:ext>
              </a:extLst>
            </p:cNvPr>
            <p:cNvSpPr/>
            <p:nvPr/>
          </p:nvSpPr>
          <p:spPr>
            <a:xfrm>
              <a:off x="10918697" y="3596112"/>
              <a:ext cx="2253604" cy="22536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E31EDC6-CC47-4F90-891D-591DDDE3A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59699" y="4037114"/>
              <a:ext cx="1371600" cy="137160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C7C796E-03CC-480D-BDEA-CBB5FF4CC0F2}"/>
              </a:ext>
            </a:extLst>
          </p:cNvPr>
          <p:cNvGrpSpPr/>
          <p:nvPr/>
        </p:nvGrpSpPr>
        <p:grpSpPr>
          <a:xfrm>
            <a:off x="6223647" y="4800600"/>
            <a:ext cx="2840978" cy="2840978"/>
            <a:chOff x="6223647" y="4800600"/>
            <a:chExt cx="2840978" cy="2840978"/>
          </a:xfrm>
        </p:grpSpPr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6510F5B8-CDF2-4A34-BA8E-E3295507DE8C}"/>
                </a:ext>
              </a:extLst>
            </p:cNvPr>
            <p:cNvGrpSpPr/>
            <p:nvPr/>
          </p:nvGrpSpPr>
          <p:grpSpPr>
            <a:xfrm>
              <a:off x="6223647" y="4800600"/>
              <a:ext cx="2840978" cy="2840978"/>
              <a:chOff x="6223647" y="4953000"/>
              <a:chExt cx="2840978" cy="2840978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89025C43-318B-4287-B950-D1D6A454BA10}"/>
                  </a:ext>
                </a:extLst>
              </p:cNvPr>
              <p:cNvSpPr/>
              <p:nvPr/>
            </p:nvSpPr>
            <p:spPr>
              <a:xfrm>
                <a:off x="6223647" y="4953000"/>
                <a:ext cx="2840978" cy="2840978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06400" sx="102000" sy="102000" algn="ctr" rotWithShape="0">
                  <a:prstClr val="black">
                    <a:alpha val="29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23054B04-5D21-416B-B531-471869C7FE9B}"/>
                  </a:ext>
                </a:extLst>
              </p:cNvPr>
              <p:cNvSpPr/>
              <p:nvPr/>
            </p:nvSpPr>
            <p:spPr>
              <a:xfrm>
                <a:off x="6517334" y="5246687"/>
                <a:ext cx="2253604" cy="225360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2CD545F-62E9-4463-A3EC-AA76BCF1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8336" y="5535289"/>
              <a:ext cx="1371600" cy="13716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0029C4-8C89-4EBD-B05A-13CFB17EC050}"/>
              </a:ext>
            </a:extLst>
          </p:cNvPr>
          <p:cNvGrpSpPr/>
          <p:nvPr/>
        </p:nvGrpSpPr>
        <p:grpSpPr>
          <a:xfrm>
            <a:off x="4949825" y="9220200"/>
            <a:ext cx="2840978" cy="2840978"/>
            <a:chOff x="4949825" y="9220200"/>
            <a:chExt cx="2840978" cy="2840978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13B980D-196B-4AF6-A170-2134A987984F}"/>
                </a:ext>
              </a:extLst>
            </p:cNvPr>
            <p:cNvSpPr/>
            <p:nvPr/>
          </p:nvSpPr>
          <p:spPr>
            <a:xfrm>
              <a:off x="4949825" y="9220200"/>
              <a:ext cx="2840978" cy="28409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06400" sx="102000" sy="102000" algn="ctr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FCD52A4-24A4-43E6-9627-E1E3C9C44621}"/>
                </a:ext>
              </a:extLst>
            </p:cNvPr>
            <p:cNvSpPr/>
            <p:nvPr/>
          </p:nvSpPr>
          <p:spPr>
            <a:xfrm>
              <a:off x="5243512" y="9513887"/>
              <a:ext cx="2253604" cy="22536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15072CF-FB69-4CAB-BB19-FDD2F1B1A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4514" y="9954889"/>
              <a:ext cx="1371600" cy="1371600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4050920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E6A1508-6983-4FD7-91CE-47CF383E9D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081978-AD05-41A0-B72C-F121320C3836}"/>
              </a:ext>
            </a:extLst>
          </p:cNvPr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27981F2-5E3F-4204-A067-DA4149C1B852}"/>
              </a:ext>
            </a:extLst>
          </p:cNvPr>
          <p:cNvGrpSpPr/>
          <p:nvPr/>
        </p:nvGrpSpPr>
        <p:grpSpPr>
          <a:xfrm>
            <a:off x="4987924" y="2594789"/>
            <a:ext cx="14401800" cy="5478423"/>
            <a:chOff x="4987925" y="3280589"/>
            <a:chExt cx="14401800" cy="547842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B665A7-2344-4C0F-975F-C5C6B5EEBF2E}"/>
                </a:ext>
              </a:extLst>
            </p:cNvPr>
            <p:cNvSpPr/>
            <p:nvPr/>
          </p:nvSpPr>
          <p:spPr>
            <a:xfrm>
              <a:off x="6664325" y="6019801"/>
              <a:ext cx="11049000" cy="381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D82FAA-BBAC-456A-8182-DD2C7A168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7925" y="3280589"/>
              <a:ext cx="14401800" cy="54784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marL="0" marR="0" lvl="0" indent="0" algn="ctr" defTabSz="1827213" rtl="0" eaLnBrk="0" fontAlgn="base" latinLnBrk="0" hangingPunct="0">
                <a:spcBef>
                  <a:spcPts val="42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17500" b="1" spc="600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Commission Compression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14B665A7-2344-4C0F-975F-C5C6B5EEBF2E}"/>
              </a:ext>
            </a:extLst>
          </p:cNvPr>
          <p:cNvSpPr/>
          <p:nvPr/>
        </p:nvSpPr>
        <p:spPr>
          <a:xfrm>
            <a:off x="6679078" y="8264471"/>
            <a:ext cx="110490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58533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8AB36C-DF35-4206-87FC-FF739CBBB1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6" b="4081"/>
          <a:stretch/>
        </p:blipFill>
        <p:spPr>
          <a:xfrm>
            <a:off x="1139825" y="533400"/>
            <a:ext cx="22399625" cy="1009979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F8E0005-2A97-4131-A3BB-222622E5A369}"/>
              </a:ext>
            </a:extLst>
          </p:cNvPr>
          <p:cNvSpPr txBox="1"/>
          <p:nvPr/>
        </p:nvSpPr>
        <p:spPr>
          <a:xfrm>
            <a:off x="-1" y="11176337"/>
            <a:ext cx="12188826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1"/>
                </a:solidFill>
                <a:latin typeface="+mn-lt"/>
              </a:rPr>
              <a:t>NAR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6D73CD-5734-4F87-A713-F57735B64499}"/>
              </a:ext>
            </a:extLst>
          </p:cNvPr>
          <p:cNvSpPr txBox="1"/>
          <p:nvPr/>
        </p:nvSpPr>
        <p:spPr>
          <a:xfrm>
            <a:off x="12188824" y="11176337"/>
            <a:ext cx="12188826" cy="1015663"/>
          </a:xfrm>
          <a:prstGeom prst="rect">
            <a:avLst/>
          </a:prstGeom>
          <a:solidFill>
            <a:schemeClr val="accent1"/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+mn-lt"/>
              </a:rPr>
              <a:t>DOJ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D9FE0E-55AB-4574-8FD9-C178BA324A0E}"/>
              </a:ext>
            </a:extLst>
          </p:cNvPr>
          <p:cNvSpPr txBox="1"/>
          <p:nvPr/>
        </p:nvSpPr>
        <p:spPr>
          <a:xfrm>
            <a:off x="-2" y="12420600"/>
            <a:ext cx="24377651" cy="132343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Buyer Agent Compensation</a:t>
            </a:r>
          </a:p>
        </p:txBody>
      </p:sp>
    </p:spTree>
    <p:extLst>
      <p:ext uri="{BB962C8B-B14F-4D97-AF65-F5344CB8AC3E}">
        <p14:creationId xmlns:p14="http://schemas.microsoft.com/office/powerpoint/2010/main" val="194879644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741E46-E81A-4C5D-88AB-BBFF441EF60B}"/>
              </a:ext>
            </a:extLst>
          </p:cNvPr>
          <p:cNvSpPr/>
          <p:nvPr/>
        </p:nvSpPr>
        <p:spPr>
          <a:xfrm>
            <a:off x="0" y="0"/>
            <a:ext cx="10969625" cy="102108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7419E3-73FD-47D5-B9CF-D6A834637AB4}"/>
              </a:ext>
            </a:extLst>
          </p:cNvPr>
          <p:cNvSpPr/>
          <p:nvPr/>
        </p:nvSpPr>
        <p:spPr>
          <a:xfrm>
            <a:off x="9369425" y="1447800"/>
            <a:ext cx="645408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7F0C50-5A77-4D56-BDF5-976248427140}"/>
              </a:ext>
            </a:extLst>
          </p:cNvPr>
          <p:cNvSpPr/>
          <p:nvPr/>
        </p:nvSpPr>
        <p:spPr>
          <a:xfrm>
            <a:off x="9369425" y="7162800"/>
            <a:ext cx="645408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E2D1E4C-DB5B-4609-8920-B750228CFD63}"/>
              </a:ext>
            </a:extLst>
          </p:cNvPr>
          <p:cNvSpPr/>
          <p:nvPr/>
        </p:nvSpPr>
        <p:spPr>
          <a:xfrm>
            <a:off x="16402738" y="1447800"/>
            <a:ext cx="645408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56625B-0994-4BF5-9009-BB26AEB2C2C1}"/>
              </a:ext>
            </a:extLst>
          </p:cNvPr>
          <p:cNvSpPr/>
          <p:nvPr/>
        </p:nvSpPr>
        <p:spPr>
          <a:xfrm>
            <a:off x="16402738" y="7162800"/>
            <a:ext cx="645408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4669D3-C19B-4816-9418-062C93014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7738" y="2085648"/>
            <a:ext cx="5406651" cy="382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Agents Steer Buyers from Low Commission Properties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E99BAF-7441-4F15-9026-4502ED5BA34D}"/>
              </a:ext>
            </a:extLst>
          </p:cNvPr>
          <p:cNvCxnSpPr>
            <a:cxnSpLocks/>
          </p:cNvCxnSpPr>
          <p:nvPr/>
        </p:nvCxnSpPr>
        <p:spPr>
          <a:xfrm>
            <a:off x="1315550" y="6629400"/>
            <a:ext cx="1363318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F18D2C2-AE74-4B0C-ADCA-838934874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417" y="1524000"/>
            <a:ext cx="6937008" cy="470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9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1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Pressing Issues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00819D-05D5-407D-B041-42E1BA9A1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8966" y="2171356"/>
            <a:ext cx="5408971" cy="383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Every Buyer’s Agent Paid the Same No Matter the Competence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17492E-8C24-4D10-89C3-FC163B20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67738" y="8760911"/>
            <a:ext cx="5067300" cy="190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Agents Don’t Work for “Free”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7460F5-F6BD-4B27-BE0D-DC9D74FB7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2551" y="8328468"/>
            <a:ext cx="5335386" cy="287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Buyers Should Pay their Agents, </a:t>
            </a:r>
            <a:b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Not Sellers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CBF177-8D0E-4B01-BD63-B8F9072B58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550" y="7322628"/>
            <a:ext cx="2011680" cy="20116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53505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rtial Circle 4">
            <a:extLst>
              <a:ext uri="{FF2B5EF4-FFF2-40B4-BE49-F238E27FC236}">
                <a16:creationId xmlns:a16="http://schemas.microsoft.com/office/drawing/2014/main" id="{56D4A352-CB18-46BA-927D-C4FC4735A129}"/>
              </a:ext>
            </a:extLst>
          </p:cNvPr>
          <p:cNvSpPr/>
          <p:nvPr/>
        </p:nvSpPr>
        <p:spPr>
          <a:xfrm flipV="1">
            <a:off x="7846768" y="2435225"/>
            <a:ext cx="8845547" cy="8845550"/>
          </a:xfrm>
          <a:prstGeom prst="pie">
            <a:avLst>
              <a:gd name="adj1" fmla="val 10802289"/>
              <a:gd name="adj2" fmla="val 10801020"/>
            </a:avLst>
          </a:prstGeom>
          <a:solidFill>
            <a:schemeClr val="accent3"/>
          </a:solidFill>
          <a:ln>
            <a:noFill/>
          </a:ln>
          <a:effectLst>
            <a:outerShdw blurRad="279400" dist="38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" name="Partial Circle 3">
            <a:extLst>
              <a:ext uri="{FF2B5EF4-FFF2-40B4-BE49-F238E27FC236}">
                <a16:creationId xmlns:a16="http://schemas.microsoft.com/office/drawing/2014/main" id="{1B72FCEE-F1D0-42E9-B3A6-6B687B5EC65B}"/>
              </a:ext>
            </a:extLst>
          </p:cNvPr>
          <p:cNvSpPr/>
          <p:nvPr/>
        </p:nvSpPr>
        <p:spPr>
          <a:xfrm rot="5400000" flipV="1">
            <a:off x="7846767" y="2435227"/>
            <a:ext cx="8845547" cy="8845550"/>
          </a:xfrm>
          <a:prstGeom prst="pie">
            <a:avLst>
              <a:gd name="adj1" fmla="val 21597215"/>
              <a:gd name="adj2" fmla="val 1080102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279400" dist="38100" dir="8100000" algn="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FF7662-5E75-4519-B3B6-AA5F36A469E1}"/>
              </a:ext>
            </a:extLst>
          </p:cNvPr>
          <p:cNvSpPr/>
          <p:nvPr/>
        </p:nvSpPr>
        <p:spPr>
          <a:xfrm>
            <a:off x="8768848" y="3357308"/>
            <a:ext cx="7001383" cy="700138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699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D70010-464E-4F17-8985-FABB1F92530F}"/>
              </a:ext>
            </a:extLst>
          </p:cNvPr>
          <p:cNvSpPr txBox="1"/>
          <p:nvPr/>
        </p:nvSpPr>
        <p:spPr>
          <a:xfrm>
            <a:off x="9502489" y="6473126"/>
            <a:ext cx="527695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1200"/>
              </a:spcBef>
            </a:pPr>
            <a:r>
              <a:rPr lang="en-US" sz="6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2</a:t>
            </a:r>
            <a:r>
              <a:rPr lang="en-US" sz="6600" b="1" dirty="0">
                <a:latin typeface="Arial Narrow" charset="0"/>
                <a:ea typeface="Arial Narrow" charset="0"/>
                <a:cs typeface="Arial Narrow" charset="0"/>
              </a:rPr>
              <a:t> CLASS ACTION LAWSUITS</a:t>
            </a:r>
            <a:endParaRPr lang="en-US" sz="6600" b="1" i="0" u="none" strike="noStrike" baseline="30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04BCD6E-1C73-4CB8-8100-18EC0DA03F1C}"/>
              </a:ext>
            </a:extLst>
          </p:cNvPr>
          <p:cNvSpPr/>
          <p:nvPr/>
        </p:nvSpPr>
        <p:spPr>
          <a:xfrm>
            <a:off x="2255620" y="4114800"/>
            <a:ext cx="7001383" cy="2652777"/>
          </a:xfrm>
          <a:custGeom>
            <a:avLst/>
            <a:gdLst>
              <a:gd name="connsiteX0" fmla="*/ 0 w 7001383"/>
              <a:gd name="connsiteY0" fmla="*/ 0 h 2652777"/>
              <a:gd name="connsiteX1" fmla="*/ 7001383 w 7001383"/>
              <a:gd name="connsiteY1" fmla="*/ 0 h 2652777"/>
              <a:gd name="connsiteX2" fmla="*/ 7001383 w 7001383"/>
              <a:gd name="connsiteY2" fmla="*/ 2652777 h 2652777"/>
              <a:gd name="connsiteX3" fmla="*/ 0 w 7001383"/>
              <a:gd name="connsiteY3" fmla="*/ 2652777 h 2652777"/>
              <a:gd name="connsiteX4" fmla="*/ 0 w 7001383"/>
              <a:gd name="connsiteY4" fmla="*/ 0 h 2652777"/>
              <a:gd name="connsiteX0" fmla="*/ 7001383 w 7092823"/>
              <a:gd name="connsiteY0" fmla="*/ 2652777 h 2744217"/>
              <a:gd name="connsiteX1" fmla="*/ 0 w 7092823"/>
              <a:gd name="connsiteY1" fmla="*/ 2652777 h 2744217"/>
              <a:gd name="connsiteX2" fmla="*/ 0 w 7092823"/>
              <a:gd name="connsiteY2" fmla="*/ 0 h 2744217"/>
              <a:gd name="connsiteX3" fmla="*/ 7001383 w 7092823"/>
              <a:gd name="connsiteY3" fmla="*/ 0 h 2744217"/>
              <a:gd name="connsiteX4" fmla="*/ 7092823 w 7092823"/>
              <a:gd name="connsiteY4" fmla="*/ 2744217 h 2744217"/>
              <a:gd name="connsiteX0" fmla="*/ 7001383 w 7001383"/>
              <a:gd name="connsiteY0" fmla="*/ 2652777 h 2652777"/>
              <a:gd name="connsiteX1" fmla="*/ 0 w 7001383"/>
              <a:gd name="connsiteY1" fmla="*/ 2652777 h 2652777"/>
              <a:gd name="connsiteX2" fmla="*/ 0 w 7001383"/>
              <a:gd name="connsiteY2" fmla="*/ 0 h 2652777"/>
              <a:gd name="connsiteX3" fmla="*/ 7001383 w 7001383"/>
              <a:gd name="connsiteY3" fmla="*/ 0 h 2652777"/>
              <a:gd name="connsiteX0" fmla="*/ 0 w 7001383"/>
              <a:gd name="connsiteY0" fmla="*/ 2652777 h 2652777"/>
              <a:gd name="connsiteX1" fmla="*/ 0 w 7001383"/>
              <a:gd name="connsiteY1" fmla="*/ 0 h 2652777"/>
              <a:gd name="connsiteX2" fmla="*/ 7001383 w 7001383"/>
              <a:gd name="connsiteY2" fmla="*/ 0 h 265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1383" h="2652777">
                <a:moveTo>
                  <a:pt x="0" y="2652777"/>
                </a:moveTo>
                <a:lnTo>
                  <a:pt x="0" y="0"/>
                </a:lnTo>
                <a:lnTo>
                  <a:pt x="7001383" y="0"/>
                </a:lnTo>
              </a:path>
            </a:pathLst>
          </a:custGeom>
          <a:noFill/>
          <a:ln w="57150">
            <a:solidFill>
              <a:schemeClr val="accent3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C7FB6F17-2346-4ECE-BD85-9EEBD26B6779}"/>
              </a:ext>
            </a:extLst>
          </p:cNvPr>
          <p:cNvSpPr/>
          <p:nvPr/>
        </p:nvSpPr>
        <p:spPr>
          <a:xfrm rot="10800000">
            <a:off x="14936540" y="7405622"/>
            <a:ext cx="7001383" cy="2652777"/>
          </a:xfrm>
          <a:custGeom>
            <a:avLst/>
            <a:gdLst>
              <a:gd name="connsiteX0" fmla="*/ 0 w 7001383"/>
              <a:gd name="connsiteY0" fmla="*/ 0 h 2652777"/>
              <a:gd name="connsiteX1" fmla="*/ 7001383 w 7001383"/>
              <a:gd name="connsiteY1" fmla="*/ 0 h 2652777"/>
              <a:gd name="connsiteX2" fmla="*/ 7001383 w 7001383"/>
              <a:gd name="connsiteY2" fmla="*/ 2652777 h 2652777"/>
              <a:gd name="connsiteX3" fmla="*/ 0 w 7001383"/>
              <a:gd name="connsiteY3" fmla="*/ 2652777 h 2652777"/>
              <a:gd name="connsiteX4" fmla="*/ 0 w 7001383"/>
              <a:gd name="connsiteY4" fmla="*/ 0 h 2652777"/>
              <a:gd name="connsiteX0" fmla="*/ 7001383 w 7092823"/>
              <a:gd name="connsiteY0" fmla="*/ 2652777 h 2744217"/>
              <a:gd name="connsiteX1" fmla="*/ 0 w 7092823"/>
              <a:gd name="connsiteY1" fmla="*/ 2652777 h 2744217"/>
              <a:gd name="connsiteX2" fmla="*/ 0 w 7092823"/>
              <a:gd name="connsiteY2" fmla="*/ 0 h 2744217"/>
              <a:gd name="connsiteX3" fmla="*/ 7001383 w 7092823"/>
              <a:gd name="connsiteY3" fmla="*/ 0 h 2744217"/>
              <a:gd name="connsiteX4" fmla="*/ 7092823 w 7092823"/>
              <a:gd name="connsiteY4" fmla="*/ 2744217 h 2744217"/>
              <a:gd name="connsiteX0" fmla="*/ 7001383 w 7001383"/>
              <a:gd name="connsiteY0" fmla="*/ 2652777 h 2652777"/>
              <a:gd name="connsiteX1" fmla="*/ 0 w 7001383"/>
              <a:gd name="connsiteY1" fmla="*/ 2652777 h 2652777"/>
              <a:gd name="connsiteX2" fmla="*/ 0 w 7001383"/>
              <a:gd name="connsiteY2" fmla="*/ 0 h 2652777"/>
              <a:gd name="connsiteX3" fmla="*/ 7001383 w 7001383"/>
              <a:gd name="connsiteY3" fmla="*/ 0 h 2652777"/>
              <a:gd name="connsiteX0" fmla="*/ 0 w 7001383"/>
              <a:gd name="connsiteY0" fmla="*/ 2652777 h 2652777"/>
              <a:gd name="connsiteX1" fmla="*/ 0 w 7001383"/>
              <a:gd name="connsiteY1" fmla="*/ 0 h 2652777"/>
              <a:gd name="connsiteX2" fmla="*/ 7001383 w 7001383"/>
              <a:gd name="connsiteY2" fmla="*/ 0 h 265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01383" h="2652777">
                <a:moveTo>
                  <a:pt x="0" y="2652777"/>
                </a:moveTo>
                <a:lnTo>
                  <a:pt x="0" y="0"/>
                </a:lnTo>
                <a:lnTo>
                  <a:pt x="7001383" y="0"/>
                </a:ln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8E6DFF-B80F-499A-9604-1200FF72D828}"/>
              </a:ext>
            </a:extLst>
          </p:cNvPr>
          <p:cNvSpPr txBox="1"/>
          <p:nvPr/>
        </p:nvSpPr>
        <p:spPr>
          <a:xfrm>
            <a:off x="2063254" y="7315200"/>
            <a:ext cx="5943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MOERHL vs. NAR (et al)</a:t>
            </a:r>
          </a:p>
          <a:p>
            <a:pPr lvl="0">
              <a:defRPr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Seller suing because payment to Buyer’s Agent inflates cost to seller.</a:t>
            </a:r>
            <a:endParaRPr lang="en-US" sz="4800" i="0" u="none" strike="noStrike" baseline="30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5BCA6E-C084-4371-8D1D-5C65D5E48868}"/>
              </a:ext>
            </a:extLst>
          </p:cNvPr>
          <p:cNvSpPr txBox="1"/>
          <p:nvPr/>
        </p:nvSpPr>
        <p:spPr>
          <a:xfrm>
            <a:off x="16603381" y="3357308"/>
            <a:ext cx="5486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sz="48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SAWBILL STRATEGIES vs. NAR (et al)</a:t>
            </a:r>
          </a:p>
          <a:p>
            <a:pPr lvl="0" algn="r">
              <a:defRPr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Fee paid to Buyer’s Broker inflated.</a:t>
            </a:r>
            <a:endParaRPr lang="en-US" sz="4800" b="1" i="0" u="none" strike="noStrike" baseline="30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6C5B97-FD11-403D-B09C-9AEABC4891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8473" y="4267448"/>
            <a:ext cx="2133352" cy="213335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572790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8B1EE6B9-3FBF-4377-8D58-6AB7D3405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209" y="1371600"/>
            <a:ext cx="19695815" cy="12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9600" b="1" dirty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NO </a:t>
            </a:r>
            <a:r>
              <a:rPr lang="en-US" altLang="ru-RU" sz="9600" b="1" dirty="0">
                <a:solidFill>
                  <a:schemeClr val="accent1"/>
                </a:solidFill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COURTS</a:t>
            </a:r>
            <a:r>
              <a:rPr lang="en-US" altLang="ru-RU" sz="9600" b="1" dirty="0">
                <a:latin typeface="Calibri" panose="020F0502020204030204" pitchFamily="34" charset="0"/>
                <a:ea typeface="Arial Narrow" charset="0"/>
                <a:cs typeface="Calibri" panose="020F0502020204030204" pitchFamily="34" charset="0"/>
              </a:rPr>
              <a:t> REQUIRED</a:t>
            </a:r>
            <a:endParaRPr lang="en-US" altLang="ru-RU" sz="11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BCC345-4F10-4842-9524-C3E4865438EE}"/>
              </a:ext>
            </a:extLst>
          </p:cNvPr>
          <p:cNvCxnSpPr>
            <a:cxnSpLocks/>
          </p:cNvCxnSpPr>
          <p:nvPr/>
        </p:nvCxnSpPr>
        <p:spPr>
          <a:xfrm>
            <a:off x="1332209" y="2895600"/>
            <a:ext cx="21852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D98FA68B-1192-44B3-B66E-ECC6E1529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525" y="3794760"/>
            <a:ext cx="6126480" cy="6126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D488EE9-36EA-4BB4-8DCE-2917542AC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925" y="3506400"/>
            <a:ext cx="6703200" cy="67032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2857A54-DB6F-400C-85CD-E0FC813C894E}"/>
              </a:ext>
            </a:extLst>
          </p:cNvPr>
          <p:cNvSpPr/>
          <p:nvPr/>
        </p:nvSpPr>
        <p:spPr>
          <a:xfrm>
            <a:off x="3478310" y="10372165"/>
            <a:ext cx="7622910" cy="9144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Department of Justice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70CBBD6-F569-4556-9E99-305E3FDBBDD3}"/>
              </a:ext>
            </a:extLst>
          </p:cNvPr>
          <p:cNvSpPr/>
          <p:nvPr/>
        </p:nvSpPr>
        <p:spPr>
          <a:xfrm>
            <a:off x="12988070" y="10372165"/>
            <a:ext cx="7622910" cy="91440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Calibri" panose="020F0502020204030204" pitchFamily="34" charset="0"/>
                <a:cs typeface="Calibri" panose="020F0502020204030204" pitchFamily="34" charset="0"/>
              </a:rPr>
              <a:t>Federal Trade Commission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5594960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37F9EE0-267A-41BB-8E09-F45788B004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9" b="30085"/>
          <a:stretch/>
        </p:blipFill>
        <p:spPr>
          <a:xfrm>
            <a:off x="0" y="0"/>
            <a:ext cx="24377649" cy="8672052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CCFE23-05A8-4AC3-960C-B665328EF1CD}"/>
              </a:ext>
            </a:extLst>
          </p:cNvPr>
          <p:cNvSpPr/>
          <p:nvPr/>
        </p:nvSpPr>
        <p:spPr>
          <a:xfrm>
            <a:off x="0" y="0"/>
            <a:ext cx="24377649" cy="8672052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96B516-5DFB-40D4-90B0-D79DD1146F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225" y="1676400"/>
            <a:ext cx="11658600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3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New Entrants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E01F70-8558-4DB5-9AE2-F34F7602B070}"/>
              </a:ext>
            </a:extLst>
          </p:cNvPr>
          <p:cNvSpPr/>
          <p:nvPr/>
        </p:nvSpPr>
        <p:spPr>
          <a:xfrm>
            <a:off x="1292225" y="6248400"/>
            <a:ext cx="6215258" cy="6045610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B9AFFF8-DE50-44DE-B00E-065475FF3732}"/>
              </a:ext>
            </a:extLst>
          </p:cNvPr>
          <p:cNvSpPr/>
          <p:nvPr/>
        </p:nvSpPr>
        <p:spPr>
          <a:xfrm>
            <a:off x="8784243" y="6248400"/>
            <a:ext cx="6215258" cy="6045610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F9DFC8-3E6B-4E76-A91D-55546A6A4652}"/>
              </a:ext>
            </a:extLst>
          </p:cNvPr>
          <p:cNvGrpSpPr/>
          <p:nvPr/>
        </p:nvGrpSpPr>
        <p:grpSpPr>
          <a:xfrm>
            <a:off x="8799707" y="6413147"/>
            <a:ext cx="6159796" cy="5287023"/>
            <a:chOff x="1315780" y="6184547"/>
            <a:chExt cx="6159796" cy="52870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4BB75C-BD33-4B7B-89FB-949F6E2B65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5780" y="6184547"/>
              <a:ext cx="615979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 algn="ctr">
                <a:spcBef>
                  <a:spcPts val="4200"/>
                </a:spcBef>
                <a:defRPr/>
              </a:pPr>
              <a:r>
                <a:rPr lang="en-US" sz="60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1% of Market Now</a:t>
              </a:r>
              <a:endParaRPr lang="en-US" altLang="ru-RU" sz="6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E1BFE5-B04F-489A-A99F-929F2E99FC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01257" y="7839807"/>
              <a:ext cx="5413376" cy="3631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marL="571500" lvl="2" indent="-571500">
                <a:spcBef>
                  <a:spcPts val="0"/>
                </a:spcBef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r>
                <a:rPr lang="en-US" sz="44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Expected to be 10% by 2030</a:t>
              </a:r>
            </a:p>
            <a:p>
              <a:pPr marL="571500" lvl="2" indent="-571500">
                <a:spcBef>
                  <a:spcPts val="0"/>
                </a:spcBef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r>
                <a:rPr lang="en-US" sz="44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If Buyer’s Pay Commission, More Feasible</a:t>
              </a:r>
            </a:p>
          </p:txBody>
        </p:sp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420F262-6FAE-4B84-B253-85CD00D5B59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4" r="14714"/>
          <a:stretch>
            <a:fillRect/>
          </a:stretch>
        </p:blipFill>
        <p:spPr/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33AD3F57-F49A-4B00-BE5E-E2188B9FF53B}"/>
              </a:ext>
            </a:extLst>
          </p:cNvPr>
          <p:cNvGrpSpPr/>
          <p:nvPr/>
        </p:nvGrpSpPr>
        <p:grpSpPr>
          <a:xfrm>
            <a:off x="1292225" y="6563026"/>
            <a:ext cx="6215257" cy="5028670"/>
            <a:chOff x="1292225" y="6334426"/>
            <a:chExt cx="6215257" cy="502867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4E7BC4B-DDCE-44FF-83D4-A822591B0A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92225" y="6334426"/>
              <a:ext cx="621525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 algn="ctr">
                <a:spcBef>
                  <a:spcPts val="4200"/>
                </a:spcBef>
                <a:defRPr/>
              </a:pPr>
              <a:r>
                <a:rPr lang="en-US" sz="72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IBuyers</a:t>
              </a:r>
              <a:endParaRPr lang="en-US" altLang="ru-RU" sz="7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37D77DF-BB08-44FD-BEA2-419B2A9329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365" y="7854443"/>
              <a:ext cx="5260976" cy="3508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marL="571500" lvl="2" indent="-571500">
                <a:spcBef>
                  <a:spcPts val="0"/>
                </a:spcBef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r>
                <a:rPr lang="en-US" sz="48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Open Door</a:t>
              </a:r>
            </a:p>
            <a:p>
              <a:pPr marL="571500" lvl="2" indent="-571500">
                <a:spcBef>
                  <a:spcPts val="0"/>
                </a:spcBef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r>
                <a:rPr lang="en-US" sz="48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Offers, Inc.</a:t>
              </a:r>
            </a:p>
            <a:p>
              <a:pPr marL="571500" lvl="2" indent="-571500">
                <a:spcBef>
                  <a:spcPts val="0"/>
                </a:spcBef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r>
                <a:rPr lang="en-US" sz="4800" b="1" dirty="0" err="1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Redfin</a:t>
              </a:r>
              <a:endParaRPr 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  <a:p>
              <a:pPr marL="571500" lvl="2" indent="-571500">
                <a:spcBef>
                  <a:spcPts val="0"/>
                </a:spcBef>
                <a:spcAft>
                  <a:spcPts val="1200"/>
                </a:spcAft>
                <a:buFont typeface="Wingdings" panose="05000000000000000000" pitchFamily="2" charset="2"/>
                <a:buChar char="§"/>
              </a:pPr>
              <a:r>
                <a:rPr lang="en-US" altLang="ru-RU" sz="48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Seller’s Advantage</a:t>
              </a:r>
              <a:endParaRPr lang="ru-RU" altLang="ru-RU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04270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99B7E-DE9B-4958-98DE-02BD8183B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7449" y="4572000"/>
            <a:ext cx="679557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100% Split</a:t>
            </a:r>
          </a:p>
          <a:p>
            <a:pPr marL="571500" lvl="2" indent="-5715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$300 to $600 a Transaction</a:t>
            </a:r>
          </a:p>
          <a:p>
            <a:pPr marL="571500" lvl="2" indent="-5715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65% Profit Drop for Traditional Brokerage</a:t>
            </a:r>
            <a:endParaRPr lang="ru-RU" altLang="ru-RU" sz="4000" dirty="0">
              <a:solidFill>
                <a:schemeClr val="tx1">
                  <a:lumMod val="85000"/>
                  <a:lumOff val="1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4999D3-EBAE-4A08-B970-451F8DE25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5225" y="4920496"/>
            <a:ext cx="223561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defTabSz="1827213" rtl="0" eaLnBrk="0" fontAlgn="base" latinLnBrk="0" hangingPunct="0"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10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" panose="020B0606020202050201" pitchFamily="34" charset="0"/>
              </a:rPr>
              <a:t>01.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5D9327-3CFC-437F-A320-60C3A5E6B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7449" y="7924800"/>
            <a:ext cx="67955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defRPr/>
            </a:pPr>
            <a:r>
              <a:rPr lang="en-US" sz="4800" b="1" dirty="0" err="1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ExP</a:t>
            </a:r>
            <a:r>
              <a:rPr lang="en-US" sz="48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   KW   </a:t>
            </a:r>
            <a:r>
              <a:rPr lang="en-US" sz="4800" b="1" dirty="0" err="1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HomeSmart</a:t>
            </a:r>
            <a:r>
              <a:rPr lang="en-US" sz="48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  Fathom   JPAR   United </a:t>
            </a:r>
            <a:endParaRPr lang="ru-RU" altLang="ru-RU" sz="4800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ADD546-02BE-4291-8036-C50466D43C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5225" y="7567750"/>
            <a:ext cx="223561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defTabSz="1827213" rtl="0" eaLnBrk="0" fontAlgn="base" latinLnBrk="0" hangingPunct="0"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10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" panose="020B0606020202050201" pitchFamily="34" charset="0"/>
              </a:rPr>
              <a:t>02.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6545E9-A020-43E3-8C89-08954FFB1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37449" y="10193685"/>
            <a:ext cx="6795576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lvl="1" indent="0">
              <a:spcBef>
                <a:spcPts val="0"/>
              </a:spcBef>
              <a:spcAft>
                <a:spcPts val="600"/>
              </a:spcAft>
            </a:pPr>
            <a:r>
              <a:rPr lang="en-US" sz="48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Side</a:t>
            </a:r>
          </a:p>
          <a:p>
            <a:pPr marL="457200" lvl="2" indent="-4572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 Narrow" charset="0"/>
                <a:ea typeface="Arial Narrow" charset="0"/>
                <a:cs typeface="Arial Narrow" charset="0"/>
              </a:rPr>
              <a:t>Help Top Brokers Create a Brokerage</a:t>
            </a:r>
            <a:endParaRPr lang="ru-RU" altLang="ru-RU" sz="4000" dirty="0">
              <a:solidFill>
                <a:schemeClr val="tx1">
                  <a:lumMod val="85000"/>
                  <a:lumOff val="1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40B14-E689-42CD-9A69-1FD94510E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5225" y="10310950"/>
            <a:ext cx="223561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defTabSz="1827213" rtl="0" eaLnBrk="0" fontAlgn="base" latinLnBrk="0" hangingPunct="0"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1000" dirty="0">
                <a:solidFill>
                  <a:schemeClr val="tx1">
                    <a:lumMod val="85000"/>
                    <a:lumOff val="15000"/>
                  </a:schemeClr>
                </a:solidFill>
                <a:latin typeface="Bebas Neue" panose="020B0606020202050201" pitchFamily="34" charset="0"/>
              </a:rPr>
              <a:t>03.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F06717-3D82-4D41-9FAA-F26F5C294E37}"/>
              </a:ext>
            </a:extLst>
          </p:cNvPr>
          <p:cNvCxnSpPr>
            <a:cxnSpLocks/>
          </p:cNvCxnSpPr>
          <p:nvPr/>
        </p:nvCxnSpPr>
        <p:spPr>
          <a:xfrm>
            <a:off x="12798425" y="4731774"/>
            <a:ext cx="0" cy="761262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B81A46B-1FC0-4B91-93A5-1B980B79E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209" y="1371600"/>
            <a:ext cx="158667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New </a:t>
            </a:r>
            <a:r>
              <a:rPr lang="en-US" altLang="ru-RU" sz="110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Commission</a:t>
            </a:r>
            <a:r>
              <a:rPr lang="en-US" altLang="ru-RU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Models</a:t>
            </a:r>
            <a:endParaRPr lang="en-US" altLang="ru-RU" sz="11000" b="1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DC83D54-633E-40C9-8C4D-A1758A596EF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 r="4314"/>
          <a:stretch>
            <a:fillRect/>
          </a:stretch>
        </p:blipFill>
        <p:spPr>
          <a:xfrm>
            <a:off x="1074738" y="4843463"/>
            <a:ext cx="10809287" cy="8872537"/>
          </a:xfr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2CB26F5-3F69-45FA-B592-F04FC861830E}"/>
              </a:ext>
            </a:extLst>
          </p:cNvPr>
          <p:cNvCxnSpPr>
            <a:cxnSpLocks/>
          </p:cNvCxnSpPr>
          <p:nvPr/>
        </p:nvCxnSpPr>
        <p:spPr>
          <a:xfrm>
            <a:off x="1332209" y="3048000"/>
            <a:ext cx="21852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17275208" y="8305800"/>
            <a:ext cx="171417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8513425" y="8305800"/>
            <a:ext cx="171417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8189608" y="8991600"/>
            <a:ext cx="171417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19866008" y="8991600"/>
            <a:ext cx="171417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5115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706047-CE0A-4BC1-8DBC-A88BDFF7943E}"/>
              </a:ext>
            </a:extLst>
          </p:cNvPr>
          <p:cNvSpPr/>
          <p:nvPr/>
        </p:nvSpPr>
        <p:spPr>
          <a:xfrm>
            <a:off x="0" y="0"/>
            <a:ext cx="7921625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0B4BBC-2D42-4CA3-A754-ED4B1B17A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886" y="2799611"/>
            <a:ext cx="351386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ru-RU" sz="9600" b="1" spc="3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Who Am I?</a:t>
            </a:r>
            <a:endParaRPr lang="en-US" sz="96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17" name="Picture Placeholder 16" descr="scottB_plunger.jpg">
            <a:extLst>
              <a:ext uri="{FF2B5EF4-FFF2-40B4-BE49-F238E27FC236}">
                <a16:creationId xmlns:a16="http://schemas.microsoft.com/office/drawing/2014/main" id="{CBD06A21-DF65-41A7-8EBA-6A3C754F3E4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9" r="23779"/>
          <a:stretch/>
        </p:blipFill>
        <p:spPr>
          <a:xfrm>
            <a:off x="4234962" y="2773363"/>
            <a:ext cx="7956550" cy="10150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69878A-E1C1-49DB-BD9E-62185AB639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86" y="487680"/>
            <a:ext cx="1463040" cy="146304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E5CEB7E-3D7B-4E7D-8888-A7726A2D876E}"/>
              </a:ext>
            </a:extLst>
          </p:cNvPr>
          <p:cNvGrpSpPr/>
          <p:nvPr/>
        </p:nvGrpSpPr>
        <p:grpSpPr>
          <a:xfrm>
            <a:off x="13996866" y="4050344"/>
            <a:ext cx="10377611" cy="2540392"/>
            <a:chOff x="13996866" y="4050344"/>
            <a:chExt cx="10377611" cy="2540392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AD68BCF-2984-4F56-9D2E-4F70D05C2887}"/>
                </a:ext>
              </a:extLst>
            </p:cNvPr>
            <p:cNvSpPr/>
            <p:nvPr/>
          </p:nvSpPr>
          <p:spPr>
            <a:xfrm>
              <a:off x="13996866" y="4050344"/>
              <a:ext cx="10377611" cy="2540392"/>
            </a:xfrm>
            <a:custGeom>
              <a:avLst/>
              <a:gdLst>
                <a:gd name="connsiteX0" fmla="*/ 845442 w 10377611"/>
                <a:gd name="connsiteY0" fmla="*/ 0 h 2540392"/>
                <a:gd name="connsiteX1" fmla="*/ 10377611 w 10377611"/>
                <a:gd name="connsiteY1" fmla="*/ 0 h 2540392"/>
                <a:gd name="connsiteX2" fmla="*/ 10377611 w 10377611"/>
                <a:gd name="connsiteY2" fmla="*/ 2540392 h 2540392"/>
                <a:gd name="connsiteX3" fmla="*/ 845442 w 10377611"/>
                <a:gd name="connsiteY3" fmla="*/ 2540392 h 2540392"/>
                <a:gd name="connsiteX4" fmla="*/ 0 w 10377611"/>
                <a:gd name="connsiteY4" fmla="*/ 1694950 h 2540392"/>
                <a:gd name="connsiteX5" fmla="*/ 0 w 10377611"/>
                <a:gd name="connsiteY5" fmla="*/ 845443 h 2540392"/>
                <a:gd name="connsiteX6" fmla="*/ 845442 w 10377611"/>
                <a:gd name="connsiteY6" fmla="*/ 0 h 2540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77611" h="2540392">
                  <a:moveTo>
                    <a:pt x="845442" y="0"/>
                  </a:moveTo>
                  <a:lnTo>
                    <a:pt x="10377611" y="0"/>
                  </a:lnTo>
                  <a:lnTo>
                    <a:pt x="10377611" y="2540392"/>
                  </a:lnTo>
                  <a:lnTo>
                    <a:pt x="845442" y="2540392"/>
                  </a:lnTo>
                  <a:cubicBezTo>
                    <a:pt x="378517" y="2540392"/>
                    <a:pt x="0" y="2161874"/>
                    <a:pt x="0" y="1694950"/>
                  </a:cubicBezTo>
                  <a:lnTo>
                    <a:pt x="0" y="845443"/>
                  </a:lnTo>
                  <a:cubicBezTo>
                    <a:pt x="0" y="378517"/>
                    <a:pt x="378517" y="0"/>
                    <a:pt x="845442" y="0"/>
                  </a:cubicBez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7CB17F3-A7ED-4E9B-A176-199CEC8A55E0}"/>
                </a:ext>
              </a:extLst>
            </p:cNvPr>
            <p:cNvSpPr/>
            <p:nvPr/>
          </p:nvSpPr>
          <p:spPr>
            <a:xfrm>
              <a:off x="15694026" y="4258711"/>
              <a:ext cx="815340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inden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n-lt"/>
                </a:rPr>
                <a:t>PROFESSIONAL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Private Banking &amp; Bank Marketing 1989-1997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Real Estate Sales 1997-2022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Residential Property Management 2012–2022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Association Management 2020-2022</a:t>
              </a:r>
              <a:endParaRPr lang="en-US" sz="4000" dirty="0">
                <a:latin typeface="+mn-l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A170A2-4DB9-4CD2-A767-59FCC30C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3279" y="4863340"/>
              <a:ext cx="914400" cy="9144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D3383F7-4833-4504-B2AB-D781F9CAC939}"/>
              </a:ext>
            </a:extLst>
          </p:cNvPr>
          <p:cNvGrpSpPr/>
          <p:nvPr/>
        </p:nvGrpSpPr>
        <p:grpSpPr>
          <a:xfrm>
            <a:off x="13996866" y="975429"/>
            <a:ext cx="10377611" cy="2540391"/>
            <a:chOff x="13996866" y="975429"/>
            <a:chExt cx="10377611" cy="2540391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35CDD2E-4F9E-4FD4-B28A-E4F0167B9634}"/>
                </a:ext>
              </a:extLst>
            </p:cNvPr>
            <p:cNvSpPr/>
            <p:nvPr/>
          </p:nvSpPr>
          <p:spPr>
            <a:xfrm>
              <a:off x="13996866" y="975429"/>
              <a:ext cx="10377611" cy="2540391"/>
            </a:xfrm>
            <a:custGeom>
              <a:avLst/>
              <a:gdLst>
                <a:gd name="connsiteX0" fmla="*/ 845442 w 10377611"/>
                <a:gd name="connsiteY0" fmla="*/ 0 h 2540391"/>
                <a:gd name="connsiteX1" fmla="*/ 10377611 w 10377611"/>
                <a:gd name="connsiteY1" fmla="*/ 0 h 2540391"/>
                <a:gd name="connsiteX2" fmla="*/ 10377611 w 10377611"/>
                <a:gd name="connsiteY2" fmla="*/ 2540391 h 2540391"/>
                <a:gd name="connsiteX3" fmla="*/ 845442 w 10377611"/>
                <a:gd name="connsiteY3" fmla="*/ 2540391 h 2540391"/>
                <a:gd name="connsiteX4" fmla="*/ 0 w 10377611"/>
                <a:gd name="connsiteY4" fmla="*/ 1694949 h 2540391"/>
                <a:gd name="connsiteX5" fmla="*/ 0 w 10377611"/>
                <a:gd name="connsiteY5" fmla="*/ 845442 h 2540391"/>
                <a:gd name="connsiteX6" fmla="*/ 845442 w 10377611"/>
                <a:gd name="connsiteY6" fmla="*/ 0 h 254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77611" h="2540391">
                  <a:moveTo>
                    <a:pt x="845442" y="0"/>
                  </a:moveTo>
                  <a:lnTo>
                    <a:pt x="10377611" y="0"/>
                  </a:lnTo>
                  <a:lnTo>
                    <a:pt x="10377611" y="2540391"/>
                  </a:lnTo>
                  <a:lnTo>
                    <a:pt x="845442" y="2540391"/>
                  </a:lnTo>
                  <a:cubicBezTo>
                    <a:pt x="378517" y="2540391"/>
                    <a:pt x="0" y="2161874"/>
                    <a:pt x="0" y="1694949"/>
                  </a:cubicBezTo>
                  <a:lnTo>
                    <a:pt x="0" y="845442"/>
                  </a:lnTo>
                  <a:cubicBezTo>
                    <a:pt x="0" y="378517"/>
                    <a:pt x="378517" y="0"/>
                    <a:pt x="845442" y="0"/>
                  </a:cubicBez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F38CC76-FAEA-4A7A-99EB-88E5AC8002AD}"/>
                </a:ext>
              </a:extLst>
            </p:cNvPr>
            <p:cNvSpPr/>
            <p:nvPr/>
          </p:nvSpPr>
          <p:spPr>
            <a:xfrm>
              <a:off x="15694025" y="1219200"/>
              <a:ext cx="800100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inden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n-lt"/>
                </a:rPr>
                <a:t>PERSONAL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BA, UC Berkeley, Comparative Literature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MBA, Cal State Fullerton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Married 31 Years, 3 Adult Children 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My Newest “Why”: 2 Grandchildren (Beckett &amp; Preston)</a:t>
              </a:r>
              <a:endParaRPr lang="en-US" sz="4000" dirty="0">
                <a:latin typeface="+mn-lt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AEBC5D9-68D7-444F-974D-038F8A052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3279" y="1788424"/>
              <a:ext cx="914400" cy="9144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0C73A3-7F72-4BE1-907D-2106382EA974}"/>
              </a:ext>
            </a:extLst>
          </p:cNvPr>
          <p:cNvGrpSpPr/>
          <p:nvPr/>
        </p:nvGrpSpPr>
        <p:grpSpPr>
          <a:xfrm>
            <a:off x="13996866" y="7125261"/>
            <a:ext cx="10377611" cy="2540391"/>
            <a:chOff x="13996866" y="7125261"/>
            <a:chExt cx="10377611" cy="2540391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EBCF65B5-BC12-49BD-94E8-69B70AE8C2A8}"/>
                </a:ext>
              </a:extLst>
            </p:cNvPr>
            <p:cNvSpPr/>
            <p:nvPr/>
          </p:nvSpPr>
          <p:spPr>
            <a:xfrm>
              <a:off x="13996866" y="7125261"/>
              <a:ext cx="10377611" cy="2540391"/>
            </a:xfrm>
            <a:custGeom>
              <a:avLst/>
              <a:gdLst>
                <a:gd name="connsiteX0" fmla="*/ 845442 w 10377611"/>
                <a:gd name="connsiteY0" fmla="*/ 0 h 2540391"/>
                <a:gd name="connsiteX1" fmla="*/ 10377611 w 10377611"/>
                <a:gd name="connsiteY1" fmla="*/ 0 h 2540391"/>
                <a:gd name="connsiteX2" fmla="*/ 10377611 w 10377611"/>
                <a:gd name="connsiteY2" fmla="*/ 2540391 h 2540391"/>
                <a:gd name="connsiteX3" fmla="*/ 845442 w 10377611"/>
                <a:gd name="connsiteY3" fmla="*/ 2540391 h 2540391"/>
                <a:gd name="connsiteX4" fmla="*/ 0 w 10377611"/>
                <a:gd name="connsiteY4" fmla="*/ 1694949 h 2540391"/>
                <a:gd name="connsiteX5" fmla="*/ 0 w 10377611"/>
                <a:gd name="connsiteY5" fmla="*/ 845442 h 2540391"/>
                <a:gd name="connsiteX6" fmla="*/ 845442 w 10377611"/>
                <a:gd name="connsiteY6" fmla="*/ 0 h 254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77611" h="2540391">
                  <a:moveTo>
                    <a:pt x="845442" y="0"/>
                  </a:moveTo>
                  <a:lnTo>
                    <a:pt x="10377611" y="0"/>
                  </a:lnTo>
                  <a:lnTo>
                    <a:pt x="10377611" y="2540391"/>
                  </a:lnTo>
                  <a:lnTo>
                    <a:pt x="845442" y="2540391"/>
                  </a:lnTo>
                  <a:cubicBezTo>
                    <a:pt x="378517" y="2540391"/>
                    <a:pt x="0" y="2161874"/>
                    <a:pt x="0" y="1694949"/>
                  </a:cubicBezTo>
                  <a:lnTo>
                    <a:pt x="0" y="845442"/>
                  </a:lnTo>
                  <a:cubicBezTo>
                    <a:pt x="0" y="378517"/>
                    <a:pt x="378517" y="0"/>
                    <a:pt x="845442" y="0"/>
                  </a:cubicBez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4928366-C11C-49BD-BE1B-C6650EBBA1E4}"/>
                </a:ext>
              </a:extLst>
            </p:cNvPr>
            <p:cNvSpPr/>
            <p:nvPr/>
          </p:nvSpPr>
          <p:spPr>
            <a:xfrm>
              <a:off x="15694026" y="7333627"/>
              <a:ext cx="838200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inden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n-lt"/>
                </a:rPr>
                <a:t>CURRENT BUSINESES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Progressive Property Management, Inc. (1,200 Doors)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Progressive Association Management (3,500 Owners)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Partners Real Estate Group/Progressive Realty (55 Agents)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Brady Consulting Group – Ally Escrow, Inc.</a:t>
              </a:r>
              <a:endParaRPr lang="en-US" dirty="0">
                <a:latin typeface="+mn-lt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671C6EB-FB67-4C96-ACB9-49871CF6D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3279" y="7938256"/>
              <a:ext cx="914400" cy="914400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55729C8-F608-4B1D-BD97-F33C2C4501FD}"/>
              </a:ext>
            </a:extLst>
          </p:cNvPr>
          <p:cNvGrpSpPr/>
          <p:nvPr/>
        </p:nvGrpSpPr>
        <p:grpSpPr>
          <a:xfrm>
            <a:off x="13996866" y="10200177"/>
            <a:ext cx="10377611" cy="2540391"/>
            <a:chOff x="13996866" y="10200177"/>
            <a:chExt cx="10377611" cy="2540391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F6354CA-A133-49DA-BFD6-9006D3163054}"/>
                </a:ext>
              </a:extLst>
            </p:cNvPr>
            <p:cNvSpPr/>
            <p:nvPr/>
          </p:nvSpPr>
          <p:spPr>
            <a:xfrm>
              <a:off x="13996866" y="10200177"/>
              <a:ext cx="10377611" cy="2540391"/>
            </a:xfrm>
            <a:custGeom>
              <a:avLst/>
              <a:gdLst>
                <a:gd name="connsiteX0" fmla="*/ 845442 w 10377611"/>
                <a:gd name="connsiteY0" fmla="*/ 0 h 2540391"/>
                <a:gd name="connsiteX1" fmla="*/ 10377611 w 10377611"/>
                <a:gd name="connsiteY1" fmla="*/ 0 h 2540391"/>
                <a:gd name="connsiteX2" fmla="*/ 10377611 w 10377611"/>
                <a:gd name="connsiteY2" fmla="*/ 2540391 h 2540391"/>
                <a:gd name="connsiteX3" fmla="*/ 845442 w 10377611"/>
                <a:gd name="connsiteY3" fmla="*/ 2540391 h 2540391"/>
                <a:gd name="connsiteX4" fmla="*/ 0 w 10377611"/>
                <a:gd name="connsiteY4" fmla="*/ 1694949 h 2540391"/>
                <a:gd name="connsiteX5" fmla="*/ 0 w 10377611"/>
                <a:gd name="connsiteY5" fmla="*/ 845442 h 2540391"/>
                <a:gd name="connsiteX6" fmla="*/ 845442 w 10377611"/>
                <a:gd name="connsiteY6" fmla="*/ 0 h 2540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377611" h="2540391">
                  <a:moveTo>
                    <a:pt x="845442" y="0"/>
                  </a:moveTo>
                  <a:lnTo>
                    <a:pt x="10377611" y="0"/>
                  </a:lnTo>
                  <a:lnTo>
                    <a:pt x="10377611" y="2540391"/>
                  </a:lnTo>
                  <a:lnTo>
                    <a:pt x="845442" y="2540391"/>
                  </a:lnTo>
                  <a:cubicBezTo>
                    <a:pt x="378517" y="2540391"/>
                    <a:pt x="0" y="2161874"/>
                    <a:pt x="0" y="1694949"/>
                  </a:cubicBezTo>
                  <a:lnTo>
                    <a:pt x="0" y="845442"/>
                  </a:lnTo>
                  <a:cubicBezTo>
                    <a:pt x="0" y="378517"/>
                    <a:pt x="378517" y="0"/>
                    <a:pt x="845442" y="0"/>
                  </a:cubicBezTo>
                  <a:close/>
                </a:path>
              </a:pathLst>
            </a:custGeom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90987B0-C81F-44AB-B4C2-CD10C749889F}"/>
                </a:ext>
              </a:extLst>
            </p:cNvPr>
            <p:cNvSpPr/>
            <p:nvPr/>
          </p:nvSpPr>
          <p:spPr>
            <a:xfrm>
              <a:off x="15694025" y="10408543"/>
              <a:ext cx="8153400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2" indent="0">
                <a:defRPr/>
              </a:pPr>
              <a:r>
                <a:rPr lang="en-US" b="1" dirty="0">
                  <a:solidFill>
                    <a:schemeClr val="bg1"/>
                  </a:solidFill>
                  <a:latin typeface="+mn-lt"/>
                </a:rPr>
                <a:t>WHY I’M HERE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Believe the Future is to “Monetize Everyone You Meet”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Speaker at PMMCon, NARPM &amp; CalNARPM</a:t>
              </a:r>
            </a:p>
            <a:p>
              <a:pPr marL="342900" lvl="3" indent="-342900">
                <a:buFont typeface="Wingdings" panose="05000000000000000000" pitchFamily="2" charset="2"/>
                <a:buChar char="§"/>
                <a:defRPr/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Wrote ”The Profitable Property Manager” and </a:t>
              </a:r>
              <a:br>
                <a:rPr lang="en-US" sz="2400" b="1" dirty="0">
                  <a:solidFill>
                    <a:schemeClr val="bg1"/>
                  </a:solidFill>
                  <a:latin typeface="+mn-lt"/>
                </a:rPr>
              </a:b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“The ABCs of HOAs"</a:t>
              </a:r>
              <a:endParaRPr lang="en-US" sz="4000" dirty="0">
                <a:latin typeface="+mn-lt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F9C053-DC47-4EE8-A316-E4B2CDCF08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3279" y="11013172"/>
              <a:ext cx="914400" cy="9144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101226" y="12749533"/>
            <a:ext cx="4953000" cy="834028"/>
            <a:chOff x="16379" y="4771761"/>
            <a:chExt cx="2741162" cy="34668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5219517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80DCB91-41F0-408B-925A-95A14032C7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8" r="12938"/>
          <a:stretch>
            <a:fillRect/>
          </a:stretch>
        </p:blipFill>
        <p:spPr>
          <a:xfrm>
            <a:off x="12188825" y="2743200"/>
            <a:ext cx="12188825" cy="10972800"/>
          </a:xfr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C91F6D9-93A8-4A97-A990-8FE10284BDE3}"/>
              </a:ext>
            </a:extLst>
          </p:cNvPr>
          <p:cNvSpPr/>
          <p:nvPr/>
        </p:nvSpPr>
        <p:spPr>
          <a:xfrm>
            <a:off x="0" y="0"/>
            <a:ext cx="24377650" cy="2743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745C18-60D8-49CF-870F-6EDB2AA1607D}"/>
              </a:ext>
            </a:extLst>
          </p:cNvPr>
          <p:cNvSpPr/>
          <p:nvPr/>
        </p:nvSpPr>
        <p:spPr>
          <a:xfrm>
            <a:off x="12188825" y="2743200"/>
            <a:ext cx="12188824" cy="10972800"/>
          </a:xfrm>
          <a:prstGeom prst="rect">
            <a:avLst/>
          </a:prstGeom>
          <a:solidFill>
            <a:schemeClr val="tx2">
              <a:lumMod val="50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4EE626-771A-4D98-9CC2-64F41AA451CD}"/>
              </a:ext>
            </a:extLst>
          </p:cNvPr>
          <p:cNvSpPr txBox="1"/>
          <p:nvPr/>
        </p:nvSpPr>
        <p:spPr>
          <a:xfrm>
            <a:off x="492125" y="-133965"/>
            <a:ext cx="23393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HIGHEST COMMISSION RATES </a:t>
            </a:r>
            <a:br>
              <a:rPr lang="en-US" sz="9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9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 THE WORLD</a:t>
            </a:r>
          </a:p>
        </p:txBody>
      </p:sp>
      <p:graphicFrame>
        <p:nvGraphicFramePr>
          <p:cNvPr id="22" name="Content Placeholder 6">
            <a:extLst>
              <a:ext uri="{FF2B5EF4-FFF2-40B4-BE49-F238E27FC236}">
                <a16:creationId xmlns:a16="http://schemas.microsoft.com/office/drawing/2014/main" id="{A6E58055-1302-495C-A838-8173818417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305948"/>
              </p:ext>
            </p:extLst>
          </p:nvPr>
        </p:nvGraphicFramePr>
        <p:xfrm>
          <a:off x="-1" y="2743200"/>
          <a:ext cx="12188826" cy="1097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70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1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3361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COUNTRY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AVERAGE</a:t>
                      </a:r>
                      <a:r>
                        <a:rPr lang="en-US" sz="4800" baseline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SELLER COMMISSION (%)</a:t>
                      </a:r>
                      <a:endParaRPr lang="en-US" sz="4800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417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United States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4.92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417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Germany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4.50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3417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Belgium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3.00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3417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Australia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2.50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3417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Netherlands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1.75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3417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Singapore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1.75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2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3417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United Kingdom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1.75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tint val="40000"/>
                        <a:alpha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747927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 flipH="1">
            <a:off x="938037" y="792155"/>
            <a:ext cx="11579042" cy="12131690"/>
            <a:chOff x="11123399" y="790573"/>
            <a:chExt cx="11582057" cy="12134850"/>
          </a:xfrm>
        </p:grpSpPr>
        <p:sp>
          <p:nvSpPr>
            <p:cNvPr id="8" name="Freeform 7"/>
            <p:cNvSpPr/>
            <p:nvPr/>
          </p:nvSpPr>
          <p:spPr>
            <a:xfrm rot="10800000">
              <a:off x="11123399" y="1710691"/>
              <a:ext cx="9576883" cy="10991848"/>
            </a:xfrm>
            <a:custGeom>
              <a:avLst/>
              <a:gdLst>
                <a:gd name="connsiteX0" fmla="*/ 7117922 w 9576883"/>
                <a:gd name="connsiteY0" fmla="*/ 10991848 h 10991848"/>
                <a:gd name="connsiteX1" fmla="*/ 0 w 9576883"/>
                <a:gd name="connsiteY1" fmla="*/ 10991848 h 10991848"/>
                <a:gd name="connsiteX2" fmla="*/ 0 w 9576883"/>
                <a:gd name="connsiteY2" fmla="*/ 0 h 10991848"/>
                <a:gd name="connsiteX3" fmla="*/ 7117922 w 9576883"/>
                <a:gd name="connsiteY3" fmla="*/ 0 h 10991848"/>
                <a:gd name="connsiteX4" fmla="*/ 7801845 w 9576883"/>
                <a:gd name="connsiteY4" fmla="*/ 1528608 h 10991848"/>
                <a:gd name="connsiteX5" fmla="*/ 9576883 w 9576883"/>
                <a:gd name="connsiteY5" fmla="*/ 5495924 h 10991848"/>
                <a:gd name="connsiteX6" fmla="*/ 7801845 w 9576883"/>
                <a:gd name="connsiteY6" fmla="*/ 9463240 h 1099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76883" h="10991848">
                  <a:moveTo>
                    <a:pt x="7117922" y="10991848"/>
                  </a:moveTo>
                  <a:lnTo>
                    <a:pt x="0" y="10991848"/>
                  </a:lnTo>
                  <a:lnTo>
                    <a:pt x="0" y="0"/>
                  </a:lnTo>
                  <a:lnTo>
                    <a:pt x="7117922" y="0"/>
                  </a:lnTo>
                  <a:lnTo>
                    <a:pt x="7801845" y="1528608"/>
                  </a:lnTo>
                  <a:lnTo>
                    <a:pt x="9576883" y="5495924"/>
                  </a:lnTo>
                  <a:lnTo>
                    <a:pt x="7801845" y="946324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7198"/>
            </a:p>
          </p:txBody>
        </p:sp>
        <p:sp>
          <p:nvSpPr>
            <p:cNvPr id="11" name="Freeform 10"/>
            <p:cNvSpPr/>
            <p:nvPr/>
          </p:nvSpPr>
          <p:spPr>
            <a:xfrm rot="10800000">
              <a:off x="11703941" y="1710691"/>
              <a:ext cx="9576883" cy="10991848"/>
            </a:xfrm>
            <a:custGeom>
              <a:avLst/>
              <a:gdLst>
                <a:gd name="connsiteX0" fmla="*/ 7117922 w 9576883"/>
                <a:gd name="connsiteY0" fmla="*/ 10991848 h 10991848"/>
                <a:gd name="connsiteX1" fmla="*/ 0 w 9576883"/>
                <a:gd name="connsiteY1" fmla="*/ 10991848 h 10991848"/>
                <a:gd name="connsiteX2" fmla="*/ 0 w 9576883"/>
                <a:gd name="connsiteY2" fmla="*/ 0 h 10991848"/>
                <a:gd name="connsiteX3" fmla="*/ 7117922 w 9576883"/>
                <a:gd name="connsiteY3" fmla="*/ 0 h 10991848"/>
                <a:gd name="connsiteX4" fmla="*/ 7801845 w 9576883"/>
                <a:gd name="connsiteY4" fmla="*/ 1528608 h 10991848"/>
                <a:gd name="connsiteX5" fmla="*/ 9576883 w 9576883"/>
                <a:gd name="connsiteY5" fmla="*/ 5495924 h 10991848"/>
                <a:gd name="connsiteX6" fmla="*/ 7801845 w 9576883"/>
                <a:gd name="connsiteY6" fmla="*/ 9463240 h 1099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76883" h="10991848">
                  <a:moveTo>
                    <a:pt x="7117922" y="10991848"/>
                  </a:moveTo>
                  <a:lnTo>
                    <a:pt x="0" y="10991848"/>
                  </a:lnTo>
                  <a:lnTo>
                    <a:pt x="0" y="0"/>
                  </a:lnTo>
                  <a:lnTo>
                    <a:pt x="7117922" y="0"/>
                  </a:lnTo>
                  <a:lnTo>
                    <a:pt x="7801845" y="1528608"/>
                  </a:lnTo>
                  <a:lnTo>
                    <a:pt x="9576883" y="5495924"/>
                  </a:lnTo>
                  <a:lnTo>
                    <a:pt x="7801845" y="946324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7198"/>
            </a:p>
          </p:txBody>
        </p:sp>
        <p:sp>
          <p:nvSpPr>
            <p:cNvPr id="9" name="Pentagon 8"/>
            <p:cNvSpPr/>
            <p:nvPr/>
          </p:nvSpPr>
          <p:spPr>
            <a:xfrm rot="10800000">
              <a:off x="13868403" y="790573"/>
              <a:ext cx="8837053" cy="12134850"/>
            </a:xfrm>
            <a:prstGeom prst="homePlate">
              <a:avLst>
                <a:gd name="adj" fmla="val 25676"/>
              </a:avLst>
            </a:prstGeom>
            <a:solidFill>
              <a:schemeClr val="bg1"/>
            </a:solidFill>
            <a:ln>
              <a:noFill/>
            </a:ln>
            <a:effectLst>
              <a:outerShdw blurRad="7620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/>
            </a:p>
          </p:txBody>
        </p:sp>
      </p:grpSp>
      <p:sp>
        <p:nvSpPr>
          <p:cNvPr id="2" name="Rectangle 1"/>
          <p:cNvSpPr/>
          <p:nvPr/>
        </p:nvSpPr>
        <p:spPr>
          <a:xfrm>
            <a:off x="1515983" y="4157261"/>
            <a:ext cx="78003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POSSIBLE (</a:t>
            </a:r>
            <a:r>
              <a:rPr lang="en-US" sz="9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PROBABLE</a:t>
            </a:r>
            <a:r>
              <a:rPr 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) OUTCOMES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C1F2EB-1133-47B3-A9E8-2F6D86B65947}"/>
              </a:ext>
            </a:extLst>
          </p:cNvPr>
          <p:cNvCxnSpPr/>
          <p:nvPr/>
        </p:nvCxnSpPr>
        <p:spPr>
          <a:xfrm flipH="1">
            <a:off x="13110541" y="7198106"/>
            <a:ext cx="2159438" cy="8418"/>
          </a:xfrm>
          <a:prstGeom prst="straightConnector1">
            <a:avLst/>
          </a:prstGeom>
          <a:ln w="38100">
            <a:solidFill>
              <a:schemeClr val="accent2"/>
            </a:solidFill>
            <a:prstDash val="soli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C1F2EB-1133-47B3-A9E8-2F6D86B65947}"/>
              </a:ext>
            </a:extLst>
          </p:cNvPr>
          <p:cNvCxnSpPr/>
          <p:nvPr/>
        </p:nvCxnSpPr>
        <p:spPr>
          <a:xfrm flipH="1">
            <a:off x="11201506" y="11739896"/>
            <a:ext cx="2159438" cy="8418"/>
          </a:xfrm>
          <a:prstGeom prst="straightConnector1">
            <a:avLst/>
          </a:prstGeom>
          <a:ln w="38100">
            <a:solidFill>
              <a:schemeClr val="accent2"/>
            </a:solidFill>
            <a:prstDash val="soli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CC1F2EB-1133-47B3-A9E8-2F6D86B65947}"/>
              </a:ext>
            </a:extLst>
          </p:cNvPr>
          <p:cNvCxnSpPr/>
          <p:nvPr/>
        </p:nvCxnSpPr>
        <p:spPr>
          <a:xfrm flipH="1">
            <a:off x="12281225" y="9469000"/>
            <a:ext cx="2159438" cy="8418"/>
          </a:xfrm>
          <a:prstGeom prst="straightConnector1">
            <a:avLst/>
          </a:prstGeom>
          <a:ln w="38100">
            <a:solidFill>
              <a:schemeClr val="accent1"/>
            </a:solidFill>
            <a:prstDash val="soli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CC1F2EB-1133-47B3-A9E8-2F6D86B65947}"/>
              </a:ext>
            </a:extLst>
          </p:cNvPr>
          <p:cNvCxnSpPr/>
          <p:nvPr/>
        </p:nvCxnSpPr>
        <p:spPr>
          <a:xfrm flipH="1" flipV="1">
            <a:off x="11201506" y="2656318"/>
            <a:ext cx="2159438" cy="8418"/>
          </a:xfrm>
          <a:prstGeom prst="straightConnector1">
            <a:avLst/>
          </a:prstGeom>
          <a:ln w="38100">
            <a:solidFill>
              <a:schemeClr val="accent2"/>
            </a:solidFill>
            <a:prstDash val="soli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CC1F2EB-1133-47B3-A9E8-2F6D86B65947}"/>
              </a:ext>
            </a:extLst>
          </p:cNvPr>
          <p:cNvCxnSpPr/>
          <p:nvPr/>
        </p:nvCxnSpPr>
        <p:spPr>
          <a:xfrm flipH="1" flipV="1">
            <a:off x="12281225" y="4927212"/>
            <a:ext cx="2159438" cy="8418"/>
          </a:xfrm>
          <a:prstGeom prst="straightConnector1">
            <a:avLst/>
          </a:prstGeom>
          <a:ln w="38100">
            <a:solidFill>
              <a:schemeClr val="accent1"/>
            </a:solidFill>
            <a:prstDash val="soli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3678857" y="11393269"/>
            <a:ext cx="91828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Dual Agency May be Prohibited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3678857" y="1966347"/>
            <a:ext cx="89703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Buyer Compensation Now Seen by Buyers</a:t>
            </a:r>
            <a:endParaRPr lang="en-SG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613880" y="6421694"/>
            <a:ext cx="87637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Buyer Agent’s Commission Removed from the MLS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4950099" y="4157261"/>
            <a:ext cx="83654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Buyer’s Agent Will Need to Secure a Buyer’s Broker Agreement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635801" y="8858071"/>
            <a:ext cx="82258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indent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Buyer Many Need to Pay Buyer’s Agent Compensation</a:t>
            </a:r>
          </a:p>
        </p:txBody>
      </p:sp>
    </p:spTree>
    <p:extLst>
      <p:ext uri="{BB962C8B-B14F-4D97-AF65-F5344CB8AC3E}">
        <p14:creationId xmlns:p14="http://schemas.microsoft.com/office/powerpoint/2010/main" val="198642275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rgbClr val="374D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25" y="685800"/>
            <a:ext cx="14238914" cy="5105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5025" y="6858000"/>
            <a:ext cx="227076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spcAft>
                <a:spcPts val="2100"/>
              </a:spcAft>
              <a:buFont typeface="Arial" charset="0"/>
              <a:buChar char="•"/>
            </a:pPr>
            <a:r>
              <a:rPr lang="en-US" sz="6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Seller Determines Compensation to Buyer’s Agent </a:t>
            </a:r>
          </a:p>
          <a:p>
            <a:pPr marL="857250" indent="-857250">
              <a:spcAft>
                <a:spcPts val="2100"/>
              </a:spcAft>
              <a:buFont typeface="Arial" charset="0"/>
              <a:buChar char="•"/>
            </a:pPr>
            <a:r>
              <a:rPr lang="en-US" sz="6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Compensation to Buyer’s Agent Not Shown in MLS</a:t>
            </a:r>
          </a:p>
          <a:p>
            <a:pPr marL="857250" indent="-857250">
              <a:spcAft>
                <a:spcPts val="2100"/>
              </a:spcAft>
              <a:buFont typeface="Arial" charset="0"/>
              <a:buChar char="•"/>
            </a:pPr>
            <a:r>
              <a:rPr lang="en-US" sz="6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Compensation to Buyer’s Agent (if any) Stated in Purchase Agreement</a:t>
            </a:r>
          </a:p>
          <a:p>
            <a:pPr marL="857250" indent="-857250">
              <a:spcAft>
                <a:spcPts val="900"/>
              </a:spcAft>
              <a:buFont typeface="Arial" charset="0"/>
              <a:buChar char="•"/>
            </a:pPr>
            <a:r>
              <a:rPr lang="en-US" sz="6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Compensation Can Be Negotiated During the Offer and Counteroffers</a:t>
            </a:r>
          </a:p>
          <a:p>
            <a:pPr algn="r"/>
            <a:r>
              <a:rPr lang="en-US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	</a:t>
            </a:r>
            <a:r>
              <a:rPr 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	</a:t>
            </a:r>
            <a:r>
              <a:rPr lang="en-US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Effective October 3, 2022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30363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6788459-EFEF-4645-9F89-B0A1A715B74D}"/>
              </a:ext>
            </a:extLst>
          </p:cNvPr>
          <p:cNvSpPr/>
          <p:nvPr/>
        </p:nvSpPr>
        <p:spPr>
          <a:xfrm>
            <a:off x="-58888" y="2207963"/>
            <a:ext cx="5324049" cy="7198726"/>
          </a:xfrm>
          <a:custGeom>
            <a:avLst/>
            <a:gdLst>
              <a:gd name="connsiteX0" fmla="*/ 1724686 w 5324049"/>
              <a:gd name="connsiteY0" fmla="*/ 0 h 7198726"/>
              <a:gd name="connsiteX1" fmla="*/ 5324049 w 5324049"/>
              <a:gd name="connsiteY1" fmla="*/ 3599363 h 7198726"/>
              <a:gd name="connsiteX2" fmla="*/ 1724686 w 5324049"/>
              <a:gd name="connsiteY2" fmla="*/ 7198726 h 7198726"/>
              <a:gd name="connsiteX3" fmla="*/ 9016 w 5324049"/>
              <a:gd name="connsiteY3" fmla="*/ 6764302 h 7198726"/>
              <a:gd name="connsiteX4" fmla="*/ 0 w 5324049"/>
              <a:gd name="connsiteY4" fmla="*/ 6758825 h 7198726"/>
              <a:gd name="connsiteX5" fmla="*/ 0 w 5324049"/>
              <a:gd name="connsiteY5" fmla="*/ 439901 h 7198726"/>
              <a:gd name="connsiteX6" fmla="*/ 9016 w 5324049"/>
              <a:gd name="connsiteY6" fmla="*/ 434424 h 7198726"/>
              <a:gd name="connsiteX7" fmla="*/ 1724686 w 5324049"/>
              <a:gd name="connsiteY7" fmla="*/ 0 h 719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4049" h="7198726">
                <a:moveTo>
                  <a:pt x="1724686" y="0"/>
                </a:moveTo>
                <a:cubicBezTo>
                  <a:pt x="3712559" y="0"/>
                  <a:pt x="5324049" y="1611490"/>
                  <a:pt x="5324049" y="3599363"/>
                </a:cubicBezTo>
                <a:cubicBezTo>
                  <a:pt x="5324049" y="5587236"/>
                  <a:pt x="3712559" y="7198726"/>
                  <a:pt x="1724686" y="7198726"/>
                </a:cubicBezTo>
                <a:cubicBezTo>
                  <a:pt x="1103476" y="7198726"/>
                  <a:pt x="519022" y="7041354"/>
                  <a:pt x="9016" y="6764302"/>
                </a:cubicBezTo>
                <a:lnTo>
                  <a:pt x="0" y="6758825"/>
                </a:lnTo>
                <a:lnTo>
                  <a:pt x="0" y="439901"/>
                </a:lnTo>
                <a:lnTo>
                  <a:pt x="9016" y="434424"/>
                </a:lnTo>
                <a:cubicBezTo>
                  <a:pt x="519022" y="157372"/>
                  <a:pt x="1103476" y="0"/>
                  <a:pt x="172468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>
            <a:off x="1023257" y="1683592"/>
            <a:ext cx="6244659" cy="8108070"/>
          </a:xfrm>
          <a:prstGeom prst="arc">
            <a:avLst>
              <a:gd name="adj1" fmla="val 16665156"/>
              <a:gd name="adj2" fmla="val 491253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Rectangle 1"/>
          <p:cNvSpPr/>
          <p:nvPr/>
        </p:nvSpPr>
        <p:spPr>
          <a:xfrm>
            <a:off x="-8332" y="4319917"/>
            <a:ext cx="48521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WHAT WOULD BE THE </a:t>
            </a:r>
            <a:br>
              <a:rPr 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IMPACT ON SALES?</a:t>
            </a:r>
          </a:p>
        </p:txBody>
      </p:sp>
      <p:sp>
        <p:nvSpPr>
          <p:cNvPr id="5" name="Rectangle 4"/>
          <p:cNvSpPr/>
          <p:nvPr/>
        </p:nvSpPr>
        <p:spPr>
          <a:xfrm>
            <a:off x="8259445" y="5332084"/>
            <a:ext cx="12188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buClr>
                <a:schemeClr val="bg2"/>
              </a:buClr>
              <a:buSzPct val="110000"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Seller Counters Commission Out of Contract</a:t>
            </a:r>
            <a:endParaRPr lang="en-US" sz="4800" dirty="0">
              <a:solidFill>
                <a:srgbClr val="444444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5450" y="1678194"/>
            <a:ext cx="15798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Seller Decides Not to Offer Compensation to Buyer’s Agent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792203" y="3270974"/>
            <a:ext cx="14670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Buyer’s Agent Includes Commission in the Offer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245450" y="8985974"/>
            <a:ext cx="17449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Seller Denies Credit and Buyer Must Pay for Their Agent Out of Pocket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792203" y="7302133"/>
            <a:ext cx="13834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Buyer Asks for Credit to Pay Their Agent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905019" y="1600200"/>
            <a:ext cx="1048585" cy="1048589"/>
            <a:chOff x="2453148" y="2022064"/>
            <a:chExt cx="524429" cy="524431"/>
          </a:xfrm>
        </p:grpSpPr>
        <p:sp>
          <p:nvSpPr>
            <p:cNvPr id="9" name="Oval 8"/>
            <p:cNvSpPr/>
            <p:nvPr/>
          </p:nvSpPr>
          <p:spPr>
            <a:xfrm>
              <a:off x="2453148" y="2022064"/>
              <a:ext cx="524429" cy="524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EE9444A-DEFA-4F44-BD92-5AB5BA8DC833}"/>
                </a:ext>
              </a:extLst>
            </p:cNvPr>
            <p:cNvSpPr/>
            <p:nvPr/>
          </p:nvSpPr>
          <p:spPr>
            <a:xfrm>
              <a:off x="2570114" y="2139013"/>
              <a:ext cx="290495" cy="290531"/>
            </a:xfrm>
            <a:custGeom>
              <a:avLst/>
              <a:gdLst>
                <a:gd name="connsiteX0" fmla="*/ 111457 w 330011"/>
                <a:gd name="connsiteY0" fmla="*/ 99850 h 330051"/>
                <a:gd name="connsiteX1" fmla="*/ 112456 w 330011"/>
                <a:gd name="connsiteY1" fmla="*/ 100848 h 330051"/>
                <a:gd name="connsiteX2" fmla="*/ 165005 w 330011"/>
                <a:gd name="connsiteY2" fmla="*/ 153397 h 330051"/>
                <a:gd name="connsiteX3" fmla="*/ 217554 w 330011"/>
                <a:gd name="connsiteY3" fmla="*/ 100848 h 330051"/>
                <a:gd name="connsiteX4" fmla="*/ 229252 w 330011"/>
                <a:gd name="connsiteY4" fmla="*/ 100848 h 330051"/>
                <a:gd name="connsiteX5" fmla="*/ 229252 w 330011"/>
                <a:gd name="connsiteY5" fmla="*/ 112547 h 330051"/>
                <a:gd name="connsiteX6" fmla="*/ 176703 w 330011"/>
                <a:gd name="connsiteY6" fmla="*/ 165096 h 330051"/>
                <a:gd name="connsiteX7" fmla="*/ 229252 w 330011"/>
                <a:gd name="connsiteY7" fmla="*/ 217645 h 330051"/>
                <a:gd name="connsiteX8" fmla="*/ 228254 w 330011"/>
                <a:gd name="connsiteY8" fmla="*/ 229343 h 330051"/>
                <a:gd name="connsiteX9" fmla="*/ 217554 w 330011"/>
                <a:gd name="connsiteY9" fmla="*/ 229343 h 330051"/>
                <a:gd name="connsiteX10" fmla="*/ 165005 w 330011"/>
                <a:gd name="connsiteY10" fmla="*/ 176794 h 330051"/>
                <a:gd name="connsiteX11" fmla="*/ 112456 w 330011"/>
                <a:gd name="connsiteY11" fmla="*/ 229343 h 330051"/>
                <a:gd name="connsiteX12" fmla="*/ 100757 w 330011"/>
                <a:gd name="connsiteY12" fmla="*/ 228345 h 330051"/>
                <a:gd name="connsiteX13" fmla="*/ 100757 w 330011"/>
                <a:gd name="connsiteY13" fmla="*/ 217645 h 330051"/>
                <a:gd name="connsiteX14" fmla="*/ 153306 w 330011"/>
                <a:gd name="connsiteY14" fmla="*/ 165096 h 330051"/>
                <a:gd name="connsiteX15" fmla="*/ 100757 w 330011"/>
                <a:gd name="connsiteY15" fmla="*/ 112547 h 330051"/>
                <a:gd name="connsiteX16" fmla="*/ 99759 w 330011"/>
                <a:gd name="connsiteY16" fmla="*/ 100848 h 330051"/>
                <a:gd name="connsiteX17" fmla="*/ 111457 w 330011"/>
                <a:gd name="connsiteY17" fmla="*/ 99850 h 330051"/>
                <a:gd name="connsiteX18" fmla="*/ 165023 w 330011"/>
                <a:gd name="connsiteY18" fmla="*/ 16506 h 330051"/>
                <a:gd name="connsiteX19" fmla="*/ 59965 w 330011"/>
                <a:gd name="connsiteY19" fmla="*/ 60056 h 330051"/>
                <a:gd name="connsiteX20" fmla="*/ 60023 w 330011"/>
                <a:gd name="connsiteY20" fmla="*/ 270195 h 330051"/>
                <a:gd name="connsiteX21" fmla="*/ 270104 w 330011"/>
                <a:gd name="connsiteY21" fmla="*/ 270195 h 330051"/>
                <a:gd name="connsiteX22" fmla="*/ 270104 w 330011"/>
                <a:gd name="connsiteY22" fmla="*/ 59998 h 330051"/>
                <a:gd name="connsiteX23" fmla="*/ 165023 w 330011"/>
                <a:gd name="connsiteY23" fmla="*/ 16506 h 330051"/>
                <a:gd name="connsiteX24" fmla="*/ 164875 w 330011"/>
                <a:gd name="connsiteY24" fmla="*/ 0 h 330051"/>
                <a:gd name="connsiteX25" fmla="*/ 281523 w 330011"/>
                <a:gd name="connsiteY25" fmla="*/ 48209 h 330051"/>
                <a:gd name="connsiteX26" fmla="*/ 281708 w 330011"/>
                <a:gd name="connsiteY26" fmla="*/ 48394 h 330051"/>
                <a:gd name="connsiteX27" fmla="*/ 281657 w 330011"/>
                <a:gd name="connsiteY27" fmla="*/ 281748 h 330051"/>
                <a:gd name="connsiteX28" fmla="*/ 48303 w 330011"/>
                <a:gd name="connsiteY28" fmla="*/ 281697 h 330051"/>
                <a:gd name="connsiteX29" fmla="*/ 48303 w 330011"/>
                <a:gd name="connsiteY29" fmla="*/ 48394 h 330051"/>
                <a:gd name="connsiteX30" fmla="*/ 164875 w 330011"/>
                <a:gd name="connsiteY30" fmla="*/ 0 h 33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011" h="330051">
                  <a:moveTo>
                    <a:pt x="111457" y="99850"/>
                  </a:moveTo>
                  <a:cubicBezTo>
                    <a:pt x="111818" y="100154"/>
                    <a:pt x="112152" y="100488"/>
                    <a:pt x="112456" y="100848"/>
                  </a:cubicBezTo>
                  <a:lnTo>
                    <a:pt x="165005" y="153397"/>
                  </a:lnTo>
                  <a:lnTo>
                    <a:pt x="217554" y="100848"/>
                  </a:lnTo>
                  <a:cubicBezTo>
                    <a:pt x="220791" y="97634"/>
                    <a:pt x="226015" y="97634"/>
                    <a:pt x="229252" y="100848"/>
                  </a:cubicBezTo>
                  <a:cubicBezTo>
                    <a:pt x="232466" y="104086"/>
                    <a:pt x="232466" y="109310"/>
                    <a:pt x="229252" y="112547"/>
                  </a:cubicBezTo>
                  <a:lnTo>
                    <a:pt x="176703" y="165096"/>
                  </a:lnTo>
                  <a:lnTo>
                    <a:pt x="229252" y="217645"/>
                  </a:lnTo>
                  <a:cubicBezTo>
                    <a:pt x="232207" y="221151"/>
                    <a:pt x="231760" y="226389"/>
                    <a:pt x="228254" y="229343"/>
                  </a:cubicBezTo>
                  <a:cubicBezTo>
                    <a:pt x="225163" y="231948"/>
                    <a:pt x="220645" y="231948"/>
                    <a:pt x="217554" y="229343"/>
                  </a:cubicBezTo>
                  <a:lnTo>
                    <a:pt x="165005" y="176794"/>
                  </a:lnTo>
                  <a:lnTo>
                    <a:pt x="112456" y="229343"/>
                  </a:lnTo>
                  <a:cubicBezTo>
                    <a:pt x="108950" y="232298"/>
                    <a:pt x="103712" y="231851"/>
                    <a:pt x="100757" y="228345"/>
                  </a:cubicBezTo>
                  <a:cubicBezTo>
                    <a:pt x="98152" y="225254"/>
                    <a:pt x="98152" y="220736"/>
                    <a:pt x="100757" y="217645"/>
                  </a:cubicBezTo>
                  <a:lnTo>
                    <a:pt x="153306" y="165096"/>
                  </a:lnTo>
                  <a:lnTo>
                    <a:pt x="100757" y="112547"/>
                  </a:lnTo>
                  <a:cubicBezTo>
                    <a:pt x="97251" y="109592"/>
                    <a:pt x="96804" y="104354"/>
                    <a:pt x="99759" y="100848"/>
                  </a:cubicBezTo>
                  <a:cubicBezTo>
                    <a:pt x="102714" y="97342"/>
                    <a:pt x="107951" y="96895"/>
                    <a:pt x="111457" y="99850"/>
                  </a:cubicBezTo>
                  <a:close/>
                  <a:moveTo>
                    <a:pt x="165023" y="16506"/>
                  </a:moveTo>
                  <a:cubicBezTo>
                    <a:pt x="126995" y="16516"/>
                    <a:pt x="88971" y="31034"/>
                    <a:pt x="59965" y="60056"/>
                  </a:cubicBezTo>
                  <a:cubicBezTo>
                    <a:pt x="1953" y="118100"/>
                    <a:pt x="1979" y="212183"/>
                    <a:pt x="60023" y="270195"/>
                  </a:cubicBezTo>
                  <a:cubicBezTo>
                    <a:pt x="118044" y="328184"/>
                    <a:pt x="212082" y="328184"/>
                    <a:pt x="270104" y="270195"/>
                  </a:cubicBezTo>
                  <a:cubicBezTo>
                    <a:pt x="328118" y="212139"/>
                    <a:pt x="328118" y="118054"/>
                    <a:pt x="270104" y="59998"/>
                  </a:cubicBezTo>
                  <a:cubicBezTo>
                    <a:pt x="241082" y="30992"/>
                    <a:pt x="203050" y="16495"/>
                    <a:pt x="165023" y="16506"/>
                  </a:cubicBezTo>
                  <a:close/>
                  <a:moveTo>
                    <a:pt x="164875" y="0"/>
                  </a:moveTo>
                  <a:cubicBezTo>
                    <a:pt x="207080" y="-34"/>
                    <a:pt x="249297" y="16034"/>
                    <a:pt x="281523" y="48209"/>
                  </a:cubicBezTo>
                  <a:cubicBezTo>
                    <a:pt x="281585" y="48271"/>
                    <a:pt x="281646" y="48332"/>
                    <a:pt x="281708" y="48394"/>
                  </a:cubicBezTo>
                  <a:cubicBezTo>
                    <a:pt x="346132" y="112846"/>
                    <a:pt x="346110" y="217323"/>
                    <a:pt x="281657" y="281748"/>
                  </a:cubicBezTo>
                  <a:cubicBezTo>
                    <a:pt x="217204" y="346173"/>
                    <a:pt x="112727" y="346150"/>
                    <a:pt x="48303" y="281697"/>
                  </a:cubicBezTo>
                  <a:cubicBezTo>
                    <a:pt x="-16102" y="217264"/>
                    <a:pt x="-16102" y="112827"/>
                    <a:pt x="48303" y="48394"/>
                  </a:cubicBezTo>
                  <a:cubicBezTo>
                    <a:pt x="80478" y="16168"/>
                    <a:pt x="122670" y="33"/>
                    <a:pt x="164875" y="0"/>
                  </a:cubicBez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245450" y="3220224"/>
            <a:ext cx="1048585" cy="1048589"/>
            <a:chOff x="3123538" y="2832287"/>
            <a:chExt cx="524429" cy="524431"/>
          </a:xfrm>
        </p:grpSpPr>
        <p:sp>
          <p:nvSpPr>
            <p:cNvPr id="15" name="Oval 14"/>
            <p:cNvSpPr/>
            <p:nvPr/>
          </p:nvSpPr>
          <p:spPr>
            <a:xfrm>
              <a:off x="3123538" y="2832287"/>
              <a:ext cx="524429" cy="52443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E9444A-DEFA-4F44-BD92-5AB5BA8DC833}"/>
                </a:ext>
              </a:extLst>
            </p:cNvPr>
            <p:cNvSpPr/>
            <p:nvPr/>
          </p:nvSpPr>
          <p:spPr>
            <a:xfrm>
              <a:off x="3240504" y="2944298"/>
              <a:ext cx="290495" cy="290531"/>
            </a:xfrm>
            <a:custGeom>
              <a:avLst/>
              <a:gdLst>
                <a:gd name="connsiteX0" fmla="*/ 111457 w 330011"/>
                <a:gd name="connsiteY0" fmla="*/ 99850 h 330051"/>
                <a:gd name="connsiteX1" fmla="*/ 112456 w 330011"/>
                <a:gd name="connsiteY1" fmla="*/ 100848 h 330051"/>
                <a:gd name="connsiteX2" fmla="*/ 165005 w 330011"/>
                <a:gd name="connsiteY2" fmla="*/ 153397 h 330051"/>
                <a:gd name="connsiteX3" fmla="*/ 217554 w 330011"/>
                <a:gd name="connsiteY3" fmla="*/ 100848 h 330051"/>
                <a:gd name="connsiteX4" fmla="*/ 229252 w 330011"/>
                <a:gd name="connsiteY4" fmla="*/ 100848 h 330051"/>
                <a:gd name="connsiteX5" fmla="*/ 229252 w 330011"/>
                <a:gd name="connsiteY5" fmla="*/ 112547 h 330051"/>
                <a:gd name="connsiteX6" fmla="*/ 176703 w 330011"/>
                <a:gd name="connsiteY6" fmla="*/ 165096 h 330051"/>
                <a:gd name="connsiteX7" fmla="*/ 229252 w 330011"/>
                <a:gd name="connsiteY7" fmla="*/ 217645 h 330051"/>
                <a:gd name="connsiteX8" fmla="*/ 228254 w 330011"/>
                <a:gd name="connsiteY8" fmla="*/ 229343 h 330051"/>
                <a:gd name="connsiteX9" fmla="*/ 217554 w 330011"/>
                <a:gd name="connsiteY9" fmla="*/ 229343 h 330051"/>
                <a:gd name="connsiteX10" fmla="*/ 165005 w 330011"/>
                <a:gd name="connsiteY10" fmla="*/ 176794 h 330051"/>
                <a:gd name="connsiteX11" fmla="*/ 112456 w 330011"/>
                <a:gd name="connsiteY11" fmla="*/ 229343 h 330051"/>
                <a:gd name="connsiteX12" fmla="*/ 100757 w 330011"/>
                <a:gd name="connsiteY12" fmla="*/ 228345 h 330051"/>
                <a:gd name="connsiteX13" fmla="*/ 100757 w 330011"/>
                <a:gd name="connsiteY13" fmla="*/ 217645 h 330051"/>
                <a:gd name="connsiteX14" fmla="*/ 153306 w 330011"/>
                <a:gd name="connsiteY14" fmla="*/ 165096 h 330051"/>
                <a:gd name="connsiteX15" fmla="*/ 100757 w 330011"/>
                <a:gd name="connsiteY15" fmla="*/ 112547 h 330051"/>
                <a:gd name="connsiteX16" fmla="*/ 99759 w 330011"/>
                <a:gd name="connsiteY16" fmla="*/ 100848 h 330051"/>
                <a:gd name="connsiteX17" fmla="*/ 111457 w 330011"/>
                <a:gd name="connsiteY17" fmla="*/ 99850 h 330051"/>
                <a:gd name="connsiteX18" fmla="*/ 165023 w 330011"/>
                <a:gd name="connsiteY18" fmla="*/ 16506 h 330051"/>
                <a:gd name="connsiteX19" fmla="*/ 59965 w 330011"/>
                <a:gd name="connsiteY19" fmla="*/ 60056 h 330051"/>
                <a:gd name="connsiteX20" fmla="*/ 60023 w 330011"/>
                <a:gd name="connsiteY20" fmla="*/ 270195 h 330051"/>
                <a:gd name="connsiteX21" fmla="*/ 270104 w 330011"/>
                <a:gd name="connsiteY21" fmla="*/ 270195 h 330051"/>
                <a:gd name="connsiteX22" fmla="*/ 270104 w 330011"/>
                <a:gd name="connsiteY22" fmla="*/ 59998 h 330051"/>
                <a:gd name="connsiteX23" fmla="*/ 165023 w 330011"/>
                <a:gd name="connsiteY23" fmla="*/ 16506 h 330051"/>
                <a:gd name="connsiteX24" fmla="*/ 164875 w 330011"/>
                <a:gd name="connsiteY24" fmla="*/ 0 h 330051"/>
                <a:gd name="connsiteX25" fmla="*/ 281523 w 330011"/>
                <a:gd name="connsiteY25" fmla="*/ 48209 h 330051"/>
                <a:gd name="connsiteX26" fmla="*/ 281708 w 330011"/>
                <a:gd name="connsiteY26" fmla="*/ 48394 h 330051"/>
                <a:gd name="connsiteX27" fmla="*/ 281657 w 330011"/>
                <a:gd name="connsiteY27" fmla="*/ 281748 h 330051"/>
                <a:gd name="connsiteX28" fmla="*/ 48303 w 330011"/>
                <a:gd name="connsiteY28" fmla="*/ 281697 h 330051"/>
                <a:gd name="connsiteX29" fmla="*/ 48303 w 330011"/>
                <a:gd name="connsiteY29" fmla="*/ 48394 h 330051"/>
                <a:gd name="connsiteX30" fmla="*/ 164875 w 330011"/>
                <a:gd name="connsiteY30" fmla="*/ 0 h 33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011" h="330051">
                  <a:moveTo>
                    <a:pt x="111457" y="99850"/>
                  </a:moveTo>
                  <a:cubicBezTo>
                    <a:pt x="111818" y="100154"/>
                    <a:pt x="112152" y="100488"/>
                    <a:pt x="112456" y="100848"/>
                  </a:cubicBezTo>
                  <a:lnTo>
                    <a:pt x="165005" y="153397"/>
                  </a:lnTo>
                  <a:lnTo>
                    <a:pt x="217554" y="100848"/>
                  </a:lnTo>
                  <a:cubicBezTo>
                    <a:pt x="220791" y="97634"/>
                    <a:pt x="226015" y="97634"/>
                    <a:pt x="229252" y="100848"/>
                  </a:cubicBezTo>
                  <a:cubicBezTo>
                    <a:pt x="232466" y="104086"/>
                    <a:pt x="232466" y="109310"/>
                    <a:pt x="229252" y="112547"/>
                  </a:cubicBezTo>
                  <a:lnTo>
                    <a:pt x="176703" y="165096"/>
                  </a:lnTo>
                  <a:lnTo>
                    <a:pt x="229252" y="217645"/>
                  </a:lnTo>
                  <a:cubicBezTo>
                    <a:pt x="232207" y="221151"/>
                    <a:pt x="231760" y="226389"/>
                    <a:pt x="228254" y="229343"/>
                  </a:cubicBezTo>
                  <a:cubicBezTo>
                    <a:pt x="225163" y="231948"/>
                    <a:pt x="220645" y="231948"/>
                    <a:pt x="217554" y="229343"/>
                  </a:cubicBezTo>
                  <a:lnTo>
                    <a:pt x="165005" y="176794"/>
                  </a:lnTo>
                  <a:lnTo>
                    <a:pt x="112456" y="229343"/>
                  </a:lnTo>
                  <a:cubicBezTo>
                    <a:pt x="108950" y="232298"/>
                    <a:pt x="103712" y="231851"/>
                    <a:pt x="100757" y="228345"/>
                  </a:cubicBezTo>
                  <a:cubicBezTo>
                    <a:pt x="98152" y="225254"/>
                    <a:pt x="98152" y="220736"/>
                    <a:pt x="100757" y="217645"/>
                  </a:cubicBezTo>
                  <a:lnTo>
                    <a:pt x="153306" y="165096"/>
                  </a:lnTo>
                  <a:lnTo>
                    <a:pt x="100757" y="112547"/>
                  </a:lnTo>
                  <a:cubicBezTo>
                    <a:pt x="97251" y="109592"/>
                    <a:pt x="96804" y="104354"/>
                    <a:pt x="99759" y="100848"/>
                  </a:cubicBezTo>
                  <a:cubicBezTo>
                    <a:pt x="102714" y="97342"/>
                    <a:pt x="107951" y="96895"/>
                    <a:pt x="111457" y="99850"/>
                  </a:cubicBezTo>
                  <a:close/>
                  <a:moveTo>
                    <a:pt x="165023" y="16506"/>
                  </a:moveTo>
                  <a:cubicBezTo>
                    <a:pt x="126995" y="16516"/>
                    <a:pt x="88971" y="31034"/>
                    <a:pt x="59965" y="60056"/>
                  </a:cubicBezTo>
                  <a:cubicBezTo>
                    <a:pt x="1953" y="118100"/>
                    <a:pt x="1979" y="212183"/>
                    <a:pt x="60023" y="270195"/>
                  </a:cubicBezTo>
                  <a:cubicBezTo>
                    <a:pt x="118044" y="328184"/>
                    <a:pt x="212082" y="328184"/>
                    <a:pt x="270104" y="270195"/>
                  </a:cubicBezTo>
                  <a:cubicBezTo>
                    <a:pt x="328118" y="212139"/>
                    <a:pt x="328118" y="118054"/>
                    <a:pt x="270104" y="59998"/>
                  </a:cubicBezTo>
                  <a:cubicBezTo>
                    <a:pt x="241082" y="30992"/>
                    <a:pt x="203050" y="16495"/>
                    <a:pt x="165023" y="16506"/>
                  </a:cubicBezTo>
                  <a:close/>
                  <a:moveTo>
                    <a:pt x="164875" y="0"/>
                  </a:moveTo>
                  <a:cubicBezTo>
                    <a:pt x="207080" y="-34"/>
                    <a:pt x="249297" y="16034"/>
                    <a:pt x="281523" y="48209"/>
                  </a:cubicBezTo>
                  <a:cubicBezTo>
                    <a:pt x="281585" y="48271"/>
                    <a:pt x="281646" y="48332"/>
                    <a:pt x="281708" y="48394"/>
                  </a:cubicBezTo>
                  <a:cubicBezTo>
                    <a:pt x="346132" y="112846"/>
                    <a:pt x="346110" y="217323"/>
                    <a:pt x="281657" y="281748"/>
                  </a:cubicBezTo>
                  <a:cubicBezTo>
                    <a:pt x="217204" y="346173"/>
                    <a:pt x="112727" y="346150"/>
                    <a:pt x="48303" y="281697"/>
                  </a:cubicBezTo>
                  <a:cubicBezTo>
                    <a:pt x="-16102" y="217264"/>
                    <a:pt x="-16102" y="112827"/>
                    <a:pt x="48303" y="48394"/>
                  </a:cubicBezTo>
                  <a:cubicBezTo>
                    <a:pt x="80478" y="16168"/>
                    <a:pt x="122670" y="33"/>
                    <a:pt x="164875" y="0"/>
                  </a:cubicBez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743622" y="5213331"/>
            <a:ext cx="1048585" cy="1048589"/>
            <a:chOff x="3372689" y="3829100"/>
            <a:chExt cx="524429" cy="524431"/>
          </a:xfrm>
        </p:grpSpPr>
        <p:sp>
          <p:nvSpPr>
            <p:cNvPr id="12" name="Oval 11"/>
            <p:cNvSpPr/>
            <p:nvPr/>
          </p:nvSpPr>
          <p:spPr>
            <a:xfrm>
              <a:off x="3372689" y="3829100"/>
              <a:ext cx="524429" cy="524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EE9444A-DEFA-4F44-BD92-5AB5BA8DC833}"/>
                </a:ext>
              </a:extLst>
            </p:cNvPr>
            <p:cNvSpPr/>
            <p:nvPr/>
          </p:nvSpPr>
          <p:spPr>
            <a:xfrm>
              <a:off x="3489656" y="3946048"/>
              <a:ext cx="290495" cy="290531"/>
            </a:xfrm>
            <a:custGeom>
              <a:avLst/>
              <a:gdLst>
                <a:gd name="connsiteX0" fmla="*/ 111457 w 330011"/>
                <a:gd name="connsiteY0" fmla="*/ 99850 h 330051"/>
                <a:gd name="connsiteX1" fmla="*/ 112456 w 330011"/>
                <a:gd name="connsiteY1" fmla="*/ 100848 h 330051"/>
                <a:gd name="connsiteX2" fmla="*/ 165005 w 330011"/>
                <a:gd name="connsiteY2" fmla="*/ 153397 h 330051"/>
                <a:gd name="connsiteX3" fmla="*/ 217554 w 330011"/>
                <a:gd name="connsiteY3" fmla="*/ 100848 h 330051"/>
                <a:gd name="connsiteX4" fmla="*/ 229252 w 330011"/>
                <a:gd name="connsiteY4" fmla="*/ 100848 h 330051"/>
                <a:gd name="connsiteX5" fmla="*/ 229252 w 330011"/>
                <a:gd name="connsiteY5" fmla="*/ 112547 h 330051"/>
                <a:gd name="connsiteX6" fmla="*/ 176703 w 330011"/>
                <a:gd name="connsiteY6" fmla="*/ 165096 h 330051"/>
                <a:gd name="connsiteX7" fmla="*/ 229252 w 330011"/>
                <a:gd name="connsiteY7" fmla="*/ 217645 h 330051"/>
                <a:gd name="connsiteX8" fmla="*/ 228254 w 330011"/>
                <a:gd name="connsiteY8" fmla="*/ 229343 h 330051"/>
                <a:gd name="connsiteX9" fmla="*/ 217554 w 330011"/>
                <a:gd name="connsiteY9" fmla="*/ 229343 h 330051"/>
                <a:gd name="connsiteX10" fmla="*/ 165005 w 330011"/>
                <a:gd name="connsiteY10" fmla="*/ 176794 h 330051"/>
                <a:gd name="connsiteX11" fmla="*/ 112456 w 330011"/>
                <a:gd name="connsiteY11" fmla="*/ 229343 h 330051"/>
                <a:gd name="connsiteX12" fmla="*/ 100757 w 330011"/>
                <a:gd name="connsiteY12" fmla="*/ 228345 h 330051"/>
                <a:gd name="connsiteX13" fmla="*/ 100757 w 330011"/>
                <a:gd name="connsiteY13" fmla="*/ 217645 h 330051"/>
                <a:gd name="connsiteX14" fmla="*/ 153306 w 330011"/>
                <a:gd name="connsiteY14" fmla="*/ 165096 h 330051"/>
                <a:gd name="connsiteX15" fmla="*/ 100757 w 330011"/>
                <a:gd name="connsiteY15" fmla="*/ 112547 h 330051"/>
                <a:gd name="connsiteX16" fmla="*/ 99759 w 330011"/>
                <a:gd name="connsiteY16" fmla="*/ 100848 h 330051"/>
                <a:gd name="connsiteX17" fmla="*/ 111457 w 330011"/>
                <a:gd name="connsiteY17" fmla="*/ 99850 h 330051"/>
                <a:gd name="connsiteX18" fmla="*/ 165023 w 330011"/>
                <a:gd name="connsiteY18" fmla="*/ 16506 h 330051"/>
                <a:gd name="connsiteX19" fmla="*/ 59965 w 330011"/>
                <a:gd name="connsiteY19" fmla="*/ 60056 h 330051"/>
                <a:gd name="connsiteX20" fmla="*/ 60023 w 330011"/>
                <a:gd name="connsiteY20" fmla="*/ 270195 h 330051"/>
                <a:gd name="connsiteX21" fmla="*/ 270104 w 330011"/>
                <a:gd name="connsiteY21" fmla="*/ 270195 h 330051"/>
                <a:gd name="connsiteX22" fmla="*/ 270104 w 330011"/>
                <a:gd name="connsiteY22" fmla="*/ 59998 h 330051"/>
                <a:gd name="connsiteX23" fmla="*/ 165023 w 330011"/>
                <a:gd name="connsiteY23" fmla="*/ 16506 h 330051"/>
                <a:gd name="connsiteX24" fmla="*/ 164875 w 330011"/>
                <a:gd name="connsiteY24" fmla="*/ 0 h 330051"/>
                <a:gd name="connsiteX25" fmla="*/ 281523 w 330011"/>
                <a:gd name="connsiteY25" fmla="*/ 48209 h 330051"/>
                <a:gd name="connsiteX26" fmla="*/ 281708 w 330011"/>
                <a:gd name="connsiteY26" fmla="*/ 48394 h 330051"/>
                <a:gd name="connsiteX27" fmla="*/ 281657 w 330011"/>
                <a:gd name="connsiteY27" fmla="*/ 281748 h 330051"/>
                <a:gd name="connsiteX28" fmla="*/ 48303 w 330011"/>
                <a:gd name="connsiteY28" fmla="*/ 281697 h 330051"/>
                <a:gd name="connsiteX29" fmla="*/ 48303 w 330011"/>
                <a:gd name="connsiteY29" fmla="*/ 48394 h 330051"/>
                <a:gd name="connsiteX30" fmla="*/ 164875 w 330011"/>
                <a:gd name="connsiteY30" fmla="*/ 0 h 33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011" h="330051">
                  <a:moveTo>
                    <a:pt x="111457" y="99850"/>
                  </a:moveTo>
                  <a:cubicBezTo>
                    <a:pt x="111818" y="100154"/>
                    <a:pt x="112152" y="100488"/>
                    <a:pt x="112456" y="100848"/>
                  </a:cubicBezTo>
                  <a:lnTo>
                    <a:pt x="165005" y="153397"/>
                  </a:lnTo>
                  <a:lnTo>
                    <a:pt x="217554" y="100848"/>
                  </a:lnTo>
                  <a:cubicBezTo>
                    <a:pt x="220791" y="97634"/>
                    <a:pt x="226015" y="97634"/>
                    <a:pt x="229252" y="100848"/>
                  </a:cubicBezTo>
                  <a:cubicBezTo>
                    <a:pt x="232466" y="104086"/>
                    <a:pt x="232466" y="109310"/>
                    <a:pt x="229252" y="112547"/>
                  </a:cubicBezTo>
                  <a:lnTo>
                    <a:pt x="176703" y="165096"/>
                  </a:lnTo>
                  <a:lnTo>
                    <a:pt x="229252" y="217645"/>
                  </a:lnTo>
                  <a:cubicBezTo>
                    <a:pt x="232207" y="221151"/>
                    <a:pt x="231760" y="226389"/>
                    <a:pt x="228254" y="229343"/>
                  </a:cubicBezTo>
                  <a:cubicBezTo>
                    <a:pt x="225163" y="231948"/>
                    <a:pt x="220645" y="231948"/>
                    <a:pt x="217554" y="229343"/>
                  </a:cubicBezTo>
                  <a:lnTo>
                    <a:pt x="165005" y="176794"/>
                  </a:lnTo>
                  <a:lnTo>
                    <a:pt x="112456" y="229343"/>
                  </a:lnTo>
                  <a:cubicBezTo>
                    <a:pt x="108950" y="232298"/>
                    <a:pt x="103712" y="231851"/>
                    <a:pt x="100757" y="228345"/>
                  </a:cubicBezTo>
                  <a:cubicBezTo>
                    <a:pt x="98152" y="225254"/>
                    <a:pt x="98152" y="220736"/>
                    <a:pt x="100757" y="217645"/>
                  </a:cubicBezTo>
                  <a:lnTo>
                    <a:pt x="153306" y="165096"/>
                  </a:lnTo>
                  <a:lnTo>
                    <a:pt x="100757" y="112547"/>
                  </a:lnTo>
                  <a:cubicBezTo>
                    <a:pt x="97251" y="109592"/>
                    <a:pt x="96804" y="104354"/>
                    <a:pt x="99759" y="100848"/>
                  </a:cubicBezTo>
                  <a:cubicBezTo>
                    <a:pt x="102714" y="97342"/>
                    <a:pt x="107951" y="96895"/>
                    <a:pt x="111457" y="99850"/>
                  </a:cubicBezTo>
                  <a:close/>
                  <a:moveTo>
                    <a:pt x="165023" y="16506"/>
                  </a:moveTo>
                  <a:cubicBezTo>
                    <a:pt x="126995" y="16516"/>
                    <a:pt x="88971" y="31034"/>
                    <a:pt x="59965" y="60056"/>
                  </a:cubicBezTo>
                  <a:cubicBezTo>
                    <a:pt x="1953" y="118100"/>
                    <a:pt x="1979" y="212183"/>
                    <a:pt x="60023" y="270195"/>
                  </a:cubicBezTo>
                  <a:cubicBezTo>
                    <a:pt x="118044" y="328184"/>
                    <a:pt x="212082" y="328184"/>
                    <a:pt x="270104" y="270195"/>
                  </a:cubicBezTo>
                  <a:cubicBezTo>
                    <a:pt x="328118" y="212139"/>
                    <a:pt x="328118" y="118054"/>
                    <a:pt x="270104" y="59998"/>
                  </a:cubicBezTo>
                  <a:cubicBezTo>
                    <a:pt x="241082" y="30992"/>
                    <a:pt x="203050" y="16495"/>
                    <a:pt x="165023" y="16506"/>
                  </a:cubicBezTo>
                  <a:close/>
                  <a:moveTo>
                    <a:pt x="164875" y="0"/>
                  </a:moveTo>
                  <a:cubicBezTo>
                    <a:pt x="207080" y="-34"/>
                    <a:pt x="249297" y="16034"/>
                    <a:pt x="281523" y="48209"/>
                  </a:cubicBezTo>
                  <a:cubicBezTo>
                    <a:pt x="281585" y="48271"/>
                    <a:pt x="281646" y="48332"/>
                    <a:pt x="281708" y="48394"/>
                  </a:cubicBezTo>
                  <a:cubicBezTo>
                    <a:pt x="346132" y="112846"/>
                    <a:pt x="346110" y="217323"/>
                    <a:pt x="281657" y="281748"/>
                  </a:cubicBezTo>
                  <a:cubicBezTo>
                    <a:pt x="217204" y="346173"/>
                    <a:pt x="112727" y="346150"/>
                    <a:pt x="48303" y="281697"/>
                  </a:cubicBezTo>
                  <a:cubicBezTo>
                    <a:pt x="-16102" y="217264"/>
                    <a:pt x="-16102" y="112827"/>
                    <a:pt x="48303" y="48394"/>
                  </a:cubicBezTo>
                  <a:cubicBezTo>
                    <a:pt x="80478" y="16168"/>
                    <a:pt x="122670" y="33"/>
                    <a:pt x="164875" y="0"/>
                  </a:cubicBez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39640" y="7251585"/>
            <a:ext cx="1048585" cy="1048589"/>
            <a:chOff x="3123538" y="4921729"/>
            <a:chExt cx="524429" cy="524431"/>
          </a:xfrm>
        </p:grpSpPr>
        <p:sp>
          <p:nvSpPr>
            <p:cNvPr id="21" name="Oval 20"/>
            <p:cNvSpPr/>
            <p:nvPr/>
          </p:nvSpPr>
          <p:spPr>
            <a:xfrm>
              <a:off x="3123538" y="4921729"/>
              <a:ext cx="524429" cy="52443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EE9444A-DEFA-4F44-BD92-5AB5BA8DC833}"/>
                </a:ext>
              </a:extLst>
            </p:cNvPr>
            <p:cNvSpPr/>
            <p:nvPr/>
          </p:nvSpPr>
          <p:spPr>
            <a:xfrm>
              <a:off x="3242976" y="5038678"/>
              <a:ext cx="290495" cy="290531"/>
            </a:xfrm>
            <a:custGeom>
              <a:avLst/>
              <a:gdLst>
                <a:gd name="connsiteX0" fmla="*/ 111457 w 330011"/>
                <a:gd name="connsiteY0" fmla="*/ 99850 h 330051"/>
                <a:gd name="connsiteX1" fmla="*/ 112456 w 330011"/>
                <a:gd name="connsiteY1" fmla="*/ 100848 h 330051"/>
                <a:gd name="connsiteX2" fmla="*/ 165005 w 330011"/>
                <a:gd name="connsiteY2" fmla="*/ 153397 h 330051"/>
                <a:gd name="connsiteX3" fmla="*/ 217554 w 330011"/>
                <a:gd name="connsiteY3" fmla="*/ 100848 h 330051"/>
                <a:gd name="connsiteX4" fmla="*/ 229252 w 330011"/>
                <a:gd name="connsiteY4" fmla="*/ 100848 h 330051"/>
                <a:gd name="connsiteX5" fmla="*/ 229252 w 330011"/>
                <a:gd name="connsiteY5" fmla="*/ 112547 h 330051"/>
                <a:gd name="connsiteX6" fmla="*/ 176703 w 330011"/>
                <a:gd name="connsiteY6" fmla="*/ 165096 h 330051"/>
                <a:gd name="connsiteX7" fmla="*/ 229252 w 330011"/>
                <a:gd name="connsiteY7" fmla="*/ 217645 h 330051"/>
                <a:gd name="connsiteX8" fmla="*/ 228254 w 330011"/>
                <a:gd name="connsiteY8" fmla="*/ 229343 h 330051"/>
                <a:gd name="connsiteX9" fmla="*/ 217554 w 330011"/>
                <a:gd name="connsiteY9" fmla="*/ 229343 h 330051"/>
                <a:gd name="connsiteX10" fmla="*/ 165005 w 330011"/>
                <a:gd name="connsiteY10" fmla="*/ 176794 h 330051"/>
                <a:gd name="connsiteX11" fmla="*/ 112456 w 330011"/>
                <a:gd name="connsiteY11" fmla="*/ 229343 h 330051"/>
                <a:gd name="connsiteX12" fmla="*/ 100757 w 330011"/>
                <a:gd name="connsiteY12" fmla="*/ 228345 h 330051"/>
                <a:gd name="connsiteX13" fmla="*/ 100757 w 330011"/>
                <a:gd name="connsiteY13" fmla="*/ 217645 h 330051"/>
                <a:gd name="connsiteX14" fmla="*/ 153306 w 330011"/>
                <a:gd name="connsiteY14" fmla="*/ 165096 h 330051"/>
                <a:gd name="connsiteX15" fmla="*/ 100757 w 330011"/>
                <a:gd name="connsiteY15" fmla="*/ 112547 h 330051"/>
                <a:gd name="connsiteX16" fmla="*/ 99759 w 330011"/>
                <a:gd name="connsiteY16" fmla="*/ 100848 h 330051"/>
                <a:gd name="connsiteX17" fmla="*/ 111457 w 330011"/>
                <a:gd name="connsiteY17" fmla="*/ 99850 h 330051"/>
                <a:gd name="connsiteX18" fmla="*/ 165023 w 330011"/>
                <a:gd name="connsiteY18" fmla="*/ 16506 h 330051"/>
                <a:gd name="connsiteX19" fmla="*/ 59965 w 330011"/>
                <a:gd name="connsiteY19" fmla="*/ 60056 h 330051"/>
                <a:gd name="connsiteX20" fmla="*/ 60023 w 330011"/>
                <a:gd name="connsiteY20" fmla="*/ 270195 h 330051"/>
                <a:gd name="connsiteX21" fmla="*/ 270104 w 330011"/>
                <a:gd name="connsiteY21" fmla="*/ 270195 h 330051"/>
                <a:gd name="connsiteX22" fmla="*/ 270104 w 330011"/>
                <a:gd name="connsiteY22" fmla="*/ 59998 h 330051"/>
                <a:gd name="connsiteX23" fmla="*/ 165023 w 330011"/>
                <a:gd name="connsiteY23" fmla="*/ 16506 h 330051"/>
                <a:gd name="connsiteX24" fmla="*/ 164875 w 330011"/>
                <a:gd name="connsiteY24" fmla="*/ 0 h 330051"/>
                <a:gd name="connsiteX25" fmla="*/ 281523 w 330011"/>
                <a:gd name="connsiteY25" fmla="*/ 48209 h 330051"/>
                <a:gd name="connsiteX26" fmla="*/ 281708 w 330011"/>
                <a:gd name="connsiteY26" fmla="*/ 48394 h 330051"/>
                <a:gd name="connsiteX27" fmla="*/ 281657 w 330011"/>
                <a:gd name="connsiteY27" fmla="*/ 281748 h 330051"/>
                <a:gd name="connsiteX28" fmla="*/ 48303 w 330011"/>
                <a:gd name="connsiteY28" fmla="*/ 281697 h 330051"/>
                <a:gd name="connsiteX29" fmla="*/ 48303 w 330011"/>
                <a:gd name="connsiteY29" fmla="*/ 48394 h 330051"/>
                <a:gd name="connsiteX30" fmla="*/ 164875 w 330011"/>
                <a:gd name="connsiteY30" fmla="*/ 0 h 33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011" h="330051">
                  <a:moveTo>
                    <a:pt x="111457" y="99850"/>
                  </a:moveTo>
                  <a:cubicBezTo>
                    <a:pt x="111818" y="100154"/>
                    <a:pt x="112152" y="100488"/>
                    <a:pt x="112456" y="100848"/>
                  </a:cubicBezTo>
                  <a:lnTo>
                    <a:pt x="165005" y="153397"/>
                  </a:lnTo>
                  <a:lnTo>
                    <a:pt x="217554" y="100848"/>
                  </a:lnTo>
                  <a:cubicBezTo>
                    <a:pt x="220791" y="97634"/>
                    <a:pt x="226015" y="97634"/>
                    <a:pt x="229252" y="100848"/>
                  </a:cubicBezTo>
                  <a:cubicBezTo>
                    <a:pt x="232466" y="104086"/>
                    <a:pt x="232466" y="109310"/>
                    <a:pt x="229252" y="112547"/>
                  </a:cubicBezTo>
                  <a:lnTo>
                    <a:pt x="176703" y="165096"/>
                  </a:lnTo>
                  <a:lnTo>
                    <a:pt x="229252" y="217645"/>
                  </a:lnTo>
                  <a:cubicBezTo>
                    <a:pt x="232207" y="221151"/>
                    <a:pt x="231760" y="226389"/>
                    <a:pt x="228254" y="229343"/>
                  </a:cubicBezTo>
                  <a:cubicBezTo>
                    <a:pt x="225163" y="231948"/>
                    <a:pt x="220645" y="231948"/>
                    <a:pt x="217554" y="229343"/>
                  </a:cubicBezTo>
                  <a:lnTo>
                    <a:pt x="165005" y="176794"/>
                  </a:lnTo>
                  <a:lnTo>
                    <a:pt x="112456" y="229343"/>
                  </a:lnTo>
                  <a:cubicBezTo>
                    <a:pt x="108950" y="232298"/>
                    <a:pt x="103712" y="231851"/>
                    <a:pt x="100757" y="228345"/>
                  </a:cubicBezTo>
                  <a:cubicBezTo>
                    <a:pt x="98152" y="225254"/>
                    <a:pt x="98152" y="220736"/>
                    <a:pt x="100757" y="217645"/>
                  </a:cubicBezTo>
                  <a:lnTo>
                    <a:pt x="153306" y="165096"/>
                  </a:lnTo>
                  <a:lnTo>
                    <a:pt x="100757" y="112547"/>
                  </a:lnTo>
                  <a:cubicBezTo>
                    <a:pt x="97251" y="109592"/>
                    <a:pt x="96804" y="104354"/>
                    <a:pt x="99759" y="100848"/>
                  </a:cubicBezTo>
                  <a:cubicBezTo>
                    <a:pt x="102714" y="97342"/>
                    <a:pt x="107951" y="96895"/>
                    <a:pt x="111457" y="99850"/>
                  </a:cubicBezTo>
                  <a:close/>
                  <a:moveTo>
                    <a:pt x="165023" y="16506"/>
                  </a:moveTo>
                  <a:cubicBezTo>
                    <a:pt x="126995" y="16516"/>
                    <a:pt x="88971" y="31034"/>
                    <a:pt x="59965" y="60056"/>
                  </a:cubicBezTo>
                  <a:cubicBezTo>
                    <a:pt x="1953" y="118100"/>
                    <a:pt x="1979" y="212183"/>
                    <a:pt x="60023" y="270195"/>
                  </a:cubicBezTo>
                  <a:cubicBezTo>
                    <a:pt x="118044" y="328184"/>
                    <a:pt x="212082" y="328184"/>
                    <a:pt x="270104" y="270195"/>
                  </a:cubicBezTo>
                  <a:cubicBezTo>
                    <a:pt x="328118" y="212139"/>
                    <a:pt x="328118" y="118054"/>
                    <a:pt x="270104" y="59998"/>
                  </a:cubicBezTo>
                  <a:cubicBezTo>
                    <a:pt x="241082" y="30992"/>
                    <a:pt x="203050" y="16495"/>
                    <a:pt x="165023" y="16506"/>
                  </a:cubicBezTo>
                  <a:close/>
                  <a:moveTo>
                    <a:pt x="164875" y="0"/>
                  </a:moveTo>
                  <a:cubicBezTo>
                    <a:pt x="207080" y="-34"/>
                    <a:pt x="249297" y="16034"/>
                    <a:pt x="281523" y="48209"/>
                  </a:cubicBezTo>
                  <a:cubicBezTo>
                    <a:pt x="281585" y="48271"/>
                    <a:pt x="281646" y="48332"/>
                    <a:pt x="281708" y="48394"/>
                  </a:cubicBezTo>
                  <a:cubicBezTo>
                    <a:pt x="346132" y="112846"/>
                    <a:pt x="346110" y="217323"/>
                    <a:pt x="281657" y="281748"/>
                  </a:cubicBezTo>
                  <a:cubicBezTo>
                    <a:pt x="217204" y="346173"/>
                    <a:pt x="112727" y="346150"/>
                    <a:pt x="48303" y="281697"/>
                  </a:cubicBezTo>
                  <a:cubicBezTo>
                    <a:pt x="-16102" y="217264"/>
                    <a:pt x="-16102" y="112827"/>
                    <a:pt x="48303" y="48394"/>
                  </a:cubicBezTo>
                  <a:cubicBezTo>
                    <a:pt x="80478" y="16168"/>
                    <a:pt x="122670" y="33"/>
                    <a:pt x="164875" y="0"/>
                  </a:cubicBez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05019" y="8824548"/>
            <a:ext cx="1048585" cy="1048589"/>
            <a:chOff x="2453148" y="5635179"/>
            <a:chExt cx="524429" cy="524431"/>
          </a:xfrm>
        </p:grpSpPr>
        <p:sp>
          <p:nvSpPr>
            <p:cNvPr id="23" name="Oval 22"/>
            <p:cNvSpPr/>
            <p:nvPr/>
          </p:nvSpPr>
          <p:spPr>
            <a:xfrm>
              <a:off x="2453148" y="5635179"/>
              <a:ext cx="524429" cy="524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EE9444A-DEFA-4F44-BD92-5AB5BA8DC833}"/>
                </a:ext>
              </a:extLst>
            </p:cNvPr>
            <p:cNvSpPr/>
            <p:nvPr/>
          </p:nvSpPr>
          <p:spPr>
            <a:xfrm>
              <a:off x="2571629" y="5752128"/>
              <a:ext cx="290495" cy="290531"/>
            </a:xfrm>
            <a:custGeom>
              <a:avLst/>
              <a:gdLst>
                <a:gd name="connsiteX0" fmla="*/ 111457 w 330011"/>
                <a:gd name="connsiteY0" fmla="*/ 99850 h 330051"/>
                <a:gd name="connsiteX1" fmla="*/ 112456 w 330011"/>
                <a:gd name="connsiteY1" fmla="*/ 100848 h 330051"/>
                <a:gd name="connsiteX2" fmla="*/ 165005 w 330011"/>
                <a:gd name="connsiteY2" fmla="*/ 153397 h 330051"/>
                <a:gd name="connsiteX3" fmla="*/ 217554 w 330011"/>
                <a:gd name="connsiteY3" fmla="*/ 100848 h 330051"/>
                <a:gd name="connsiteX4" fmla="*/ 229252 w 330011"/>
                <a:gd name="connsiteY4" fmla="*/ 100848 h 330051"/>
                <a:gd name="connsiteX5" fmla="*/ 229252 w 330011"/>
                <a:gd name="connsiteY5" fmla="*/ 112547 h 330051"/>
                <a:gd name="connsiteX6" fmla="*/ 176703 w 330011"/>
                <a:gd name="connsiteY6" fmla="*/ 165096 h 330051"/>
                <a:gd name="connsiteX7" fmla="*/ 229252 w 330011"/>
                <a:gd name="connsiteY7" fmla="*/ 217645 h 330051"/>
                <a:gd name="connsiteX8" fmla="*/ 228254 w 330011"/>
                <a:gd name="connsiteY8" fmla="*/ 229343 h 330051"/>
                <a:gd name="connsiteX9" fmla="*/ 217554 w 330011"/>
                <a:gd name="connsiteY9" fmla="*/ 229343 h 330051"/>
                <a:gd name="connsiteX10" fmla="*/ 165005 w 330011"/>
                <a:gd name="connsiteY10" fmla="*/ 176794 h 330051"/>
                <a:gd name="connsiteX11" fmla="*/ 112456 w 330011"/>
                <a:gd name="connsiteY11" fmla="*/ 229343 h 330051"/>
                <a:gd name="connsiteX12" fmla="*/ 100757 w 330011"/>
                <a:gd name="connsiteY12" fmla="*/ 228345 h 330051"/>
                <a:gd name="connsiteX13" fmla="*/ 100757 w 330011"/>
                <a:gd name="connsiteY13" fmla="*/ 217645 h 330051"/>
                <a:gd name="connsiteX14" fmla="*/ 153306 w 330011"/>
                <a:gd name="connsiteY14" fmla="*/ 165096 h 330051"/>
                <a:gd name="connsiteX15" fmla="*/ 100757 w 330011"/>
                <a:gd name="connsiteY15" fmla="*/ 112547 h 330051"/>
                <a:gd name="connsiteX16" fmla="*/ 99759 w 330011"/>
                <a:gd name="connsiteY16" fmla="*/ 100848 h 330051"/>
                <a:gd name="connsiteX17" fmla="*/ 111457 w 330011"/>
                <a:gd name="connsiteY17" fmla="*/ 99850 h 330051"/>
                <a:gd name="connsiteX18" fmla="*/ 165023 w 330011"/>
                <a:gd name="connsiteY18" fmla="*/ 16506 h 330051"/>
                <a:gd name="connsiteX19" fmla="*/ 59965 w 330011"/>
                <a:gd name="connsiteY19" fmla="*/ 60056 h 330051"/>
                <a:gd name="connsiteX20" fmla="*/ 60023 w 330011"/>
                <a:gd name="connsiteY20" fmla="*/ 270195 h 330051"/>
                <a:gd name="connsiteX21" fmla="*/ 270104 w 330011"/>
                <a:gd name="connsiteY21" fmla="*/ 270195 h 330051"/>
                <a:gd name="connsiteX22" fmla="*/ 270104 w 330011"/>
                <a:gd name="connsiteY22" fmla="*/ 59998 h 330051"/>
                <a:gd name="connsiteX23" fmla="*/ 165023 w 330011"/>
                <a:gd name="connsiteY23" fmla="*/ 16506 h 330051"/>
                <a:gd name="connsiteX24" fmla="*/ 164875 w 330011"/>
                <a:gd name="connsiteY24" fmla="*/ 0 h 330051"/>
                <a:gd name="connsiteX25" fmla="*/ 281523 w 330011"/>
                <a:gd name="connsiteY25" fmla="*/ 48209 h 330051"/>
                <a:gd name="connsiteX26" fmla="*/ 281708 w 330011"/>
                <a:gd name="connsiteY26" fmla="*/ 48394 h 330051"/>
                <a:gd name="connsiteX27" fmla="*/ 281657 w 330011"/>
                <a:gd name="connsiteY27" fmla="*/ 281748 h 330051"/>
                <a:gd name="connsiteX28" fmla="*/ 48303 w 330011"/>
                <a:gd name="connsiteY28" fmla="*/ 281697 h 330051"/>
                <a:gd name="connsiteX29" fmla="*/ 48303 w 330011"/>
                <a:gd name="connsiteY29" fmla="*/ 48394 h 330051"/>
                <a:gd name="connsiteX30" fmla="*/ 164875 w 330011"/>
                <a:gd name="connsiteY30" fmla="*/ 0 h 33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011" h="330051">
                  <a:moveTo>
                    <a:pt x="111457" y="99850"/>
                  </a:moveTo>
                  <a:cubicBezTo>
                    <a:pt x="111818" y="100154"/>
                    <a:pt x="112152" y="100488"/>
                    <a:pt x="112456" y="100848"/>
                  </a:cubicBezTo>
                  <a:lnTo>
                    <a:pt x="165005" y="153397"/>
                  </a:lnTo>
                  <a:lnTo>
                    <a:pt x="217554" y="100848"/>
                  </a:lnTo>
                  <a:cubicBezTo>
                    <a:pt x="220791" y="97634"/>
                    <a:pt x="226015" y="97634"/>
                    <a:pt x="229252" y="100848"/>
                  </a:cubicBezTo>
                  <a:cubicBezTo>
                    <a:pt x="232466" y="104086"/>
                    <a:pt x="232466" y="109310"/>
                    <a:pt x="229252" y="112547"/>
                  </a:cubicBezTo>
                  <a:lnTo>
                    <a:pt x="176703" y="165096"/>
                  </a:lnTo>
                  <a:lnTo>
                    <a:pt x="229252" y="217645"/>
                  </a:lnTo>
                  <a:cubicBezTo>
                    <a:pt x="232207" y="221151"/>
                    <a:pt x="231760" y="226389"/>
                    <a:pt x="228254" y="229343"/>
                  </a:cubicBezTo>
                  <a:cubicBezTo>
                    <a:pt x="225163" y="231948"/>
                    <a:pt x="220645" y="231948"/>
                    <a:pt x="217554" y="229343"/>
                  </a:cubicBezTo>
                  <a:lnTo>
                    <a:pt x="165005" y="176794"/>
                  </a:lnTo>
                  <a:lnTo>
                    <a:pt x="112456" y="229343"/>
                  </a:lnTo>
                  <a:cubicBezTo>
                    <a:pt x="108950" y="232298"/>
                    <a:pt x="103712" y="231851"/>
                    <a:pt x="100757" y="228345"/>
                  </a:cubicBezTo>
                  <a:cubicBezTo>
                    <a:pt x="98152" y="225254"/>
                    <a:pt x="98152" y="220736"/>
                    <a:pt x="100757" y="217645"/>
                  </a:cubicBezTo>
                  <a:lnTo>
                    <a:pt x="153306" y="165096"/>
                  </a:lnTo>
                  <a:lnTo>
                    <a:pt x="100757" y="112547"/>
                  </a:lnTo>
                  <a:cubicBezTo>
                    <a:pt x="97251" y="109592"/>
                    <a:pt x="96804" y="104354"/>
                    <a:pt x="99759" y="100848"/>
                  </a:cubicBezTo>
                  <a:cubicBezTo>
                    <a:pt x="102714" y="97342"/>
                    <a:pt x="107951" y="96895"/>
                    <a:pt x="111457" y="99850"/>
                  </a:cubicBezTo>
                  <a:close/>
                  <a:moveTo>
                    <a:pt x="165023" y="16506"/>
                  </a:moveTo>
                  <a:cubicBezTo>
                    <a:pt x="126995" y="16516"/>
                    <a:pt x="88971" y="31034"/>
                    <a:pt x="59965" y="60056"/>
                  </a:cubicBezTo>
                  <a:cubicBezTo>
                    <a:pt x="1953" y="118100"/>
                    <a:pt x="1979" y="212183"/>
                    <a:pt x="60023" y="270195"/>
                  </a:cubicBezTo>
                  <a:cubicBezTo>
                    <a:pt x="118044" y="328184"/>
                    <a:pt x="212082" y="328184"/>
                    <a:pt x="270104" y="270195"/>
                  </a:cubicBezTo>
                  <a:cubicBezTo>
                    <a:pt x="328118" y="212139"/>
                    <a:pt x="328118" y="118054"/>
                    <a:pt x="270104" y="59998"/>
                  </a:cubicBezTo>
                  <a:cubicBezTo>
                    <a:pt x="241082" y="30992"/>
                    <a:pt x="203050" y="16495"/>
                    <a:pt x="165023" y="16506"/>
                  </a:cubicBezTo>
                  <a:close/>
                  <a:moveTo>
                    <a:pt x="164875" y="0"/>
                  </a:moveTo>
                  <a:cubicBezTo>
                    <a:pt x="207080" y="-34"/>
                    <a:pt x="249297" y="16034"/>
                    <a:pt x="281523" y="48209"/>
                  </a:cubicBezTo>
                  <a:cubicBezTo>
                    <a:pt x="281585" y="48271"/>
                    <a:pt x="281646" y="48332"/>
                    <a:pt x="281708" y="48394"/>
                  </a:cubicBezTo>
                  <a:cubicBezTo>
                    <a:pt x="346132" y="112846"/>
                    <a:pt x="346110" y="217323"/>
                    <a:pt x="281657" y="281748"/>
                  </a:cubicBezTo>
                  <a:cubicBezTo>
                    <a:pt x="217204" y="346173"/>
                    <a:pt x="112727" y="346150"/>
                    <a:pt x="48303" y="281697"/>
                  </a:cubicBezTo>
                  <a:cubicBezTo>
                    <a:pt x="-16102" y="217264"/>
                    <a:pt x="-16102" y="112827"/>
                    <a:pt x="48303" y="48394"/>
                  </a:cubicBezTo>
                  <a:cubicBezTo>
                    <a:pt x="80478" y="16168"/>
                    <a:pt x="122670" y="33"/>
                    <a:pt x="164875" y="0"/>
                  </a:cubicBez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37106" y="11182563"/>
            <a:ext cx="19354800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Arial Narrow" charset="0"/>
                <a:ea typeface="Arial Narrow" charset="0"/>
                <a:cs typeface="Arial Narrow" charset="0"/>
              </a:rPr>
              <a:t>Something That Was A Given (Commission Offered in MLS) Now Negotiated Between Buyer &amp; Seller  (See Termite Clearance in CA)</a:t>
            </a:r>
          </a:p>
        </p:txBody>
      </p:sp>
    </p:spTree>
    <p:extLst>
      <p:ext uri="{BB962C8B-B14F-4D97-AF65-F5344CB8AC3E}">
        <p14:creationId xmlns:p14="http://schemas.microsoft.com/office/powerpoint/2010/main" val="136950692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121C65ED-2434-402C-8BCC-E9CB3B37F1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r="41895"/>
          <a:stretch/>
        </p:blipFill>
        <p:spPr>
          <a:xfrm>
            <a:off x="15697202" y="0"/>
            <a:ext cx="8680448" cy="13716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B89867-F2D3-48B8-9537-317EB7C070D6}"/>
              </a:ext>
            </a:extLst>
          </p:cNvPr>
          <p:cNvSpPr/>
          <p:nvPr/>
        </p:nvSpPr>
        <p:spPr>
          <a:xfrm>
            <a:off x="15697200" y="0"/>
            <a:ext cx="8756649" cy="13715996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E16554-8137-46DB-BE6D-AFF0E18E2DDC}"/>
              </a:ext>
            </a:extLst>
          </p:cNvPr>
          <p:cNvSpPr/>
          <p:nvPr/>
        </p:nvSpPr>
        <p:spPr>
          <a:xfrm>
            <a:off x="7927976" y="0"/>
            <a:ext cx="7769224" cy="137159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9EF270-49F2-4DC5-98AA-41A3269F450A}"/>
              </a:ext>
            </a:extLst>
          </p:cNvPr>
          <p:cNvSpPr/>
          <p:nvPr/>
        </p:nvSpPr>
        <p:spPr>
          <a:xfrm>
            <a:off x="8378825" y="9332744"/>
            <a:ext cx="14249400" cy="43832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5DC81E-9AE1-47D5-A482-00FFB92F6D9F}"/>
              </a:ext>
            </a:extLst>
          </p:cNvPr>
          <p:cNvGrpSpPr/>
          <p:nvPr/>
        </p:nvGrpSpPr>
        <p:grpSpPr>
          <a:xfrm>
            <a:off x="8915400" y="1444459"/>
            <a:ext cx="6497440" cy="6414985"/>
            <a:chOff x="489156" y="3069991"/>
            <a:chExt cx="6497440" cy="641498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5B93E31-C03E-42EA-BE50-5A8C951B6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7581" y="3315826"/>
              <a:ext cx="4579261" cy="2308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spcBef>
                  <a:spcPts val="1800"/>
                </a:spcBef>
                <a:defRPr/>
              </a:pP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Buyer Goes Directly to Listing Agent?</a:t>
              </a:r>
              <a:endParaRPr lang="ru-RU" altLang="ru-RU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3C58C81-6E13-42D3-A4FF-843DCFB1E6A6}"/>
                </a:ext>
              </a:extLst>
            </p:cNvPr>
            <p:cNvSpPr txBox="1"/>
            <p:nvPr/>
          </p:nvSpPr>
          <p:spPr>
            <a:xfrm>
              <a:off x="489156" y="3069991"/>
              <a:ext cx="1828798" cy="1677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1827213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6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04</a:t>
              </a:r>
              <a:endParaRPr kumimoji="0" lang="en-US" altLang="ru-RU" sz="6000" b="0" i="0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547281-A569-43E0-99FB-7E3DCDC3AA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49420" y="6437988"/>
              <a:ext cx="5337176" cy="3046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spcBef>
                  <a:spcPts val="1800"/>
                </a:spcBef>
                <a:defRPr/>
              </a:pP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Buyer Willing to Pay $20,000 to an Agent </a:t>
              </a:r>
              <a:b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 a $800,000 Purchase?</a:t>
              </a:r>
              <a:endParaRPr lang="ru-RU" altLang="ru-RU" sz="4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B1B6296-B295-4D2F-9AD4-0664243F9FCC}"/>
                </a:ext>
              </a:extLst>
            </p:cNvPr>
            <p:cNvSpPr txBox="1"/>
            <p:nvPr/>
          </p:nvSpPr>
          <p:spPr>
            <a:xfrm>
              <a:off x="489156" y="6556846"/>
              <a:ext cx="1828798" cy="1677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1827213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60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05</a:t>
              </a:r>
              <a:endParaRPr kumimoji="0" lang="en-US" altLang="ru-RU" sz="6000" b="0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99C21D-2AFB-4051-A6E0-0E17E348602D}"/>
              </a:ext>
            </a:extLst>
          </p:cNvPr>
          <p:cNvGrpSpPr/>
          <p:nvPr/>
        </p:nvGrpSpPr>
        <p:grpSpPr>
          <a:xfrm>
            <a:off x="1063625" y="5752237"/>
            <a:ext cx="5617930" cy="2087733"/>
            <a:chOff x="1063625" y="149754"/>
            <a:chExt cx="5617930" cy="208773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D0BA2DF-B388-4CCD-B7A6-C99B94C6FF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85755" y="667827"/>
              <a:ext cx="4495800" cy="1569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spcBef>
                  <a:spcPts val="1800"/>
                </a:spcBef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.5% of the Purchase Price?</a:t>
              </a:r>
              <a:endParaRPr lang="ru-RU" altLang="ru-RU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2BBAEF-658F-4C14-BCC7-6F5C9B59DD95}"/>
                </a:ext>
              </a:extLst>
            </p:cNvPr>
            <p:cNvSpPr txBox="1"/>
            <p:nvPr/>
          </p:nvSpPr>
          <p:spPr>
            <a:xfrm>
              <a:off x="1063625" y="149754"/>
              <a:ext cx="1828798" cy="1677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1827213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60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01</a:t>
              </a:r>
              <a:endParaRPr kumimoji="0" lang="en-US" altLang="ru-RU" sz="6000" b="0" i="0" u="none" strike="noStrike" kern="1200" cap="none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18BFB1-8A49-4FFF-9CAE-C85EFED1B9A4}"/>
              </a:ext>
            </a:extLst>
          </p:cNvPr>
          <p:cNvGrpSpPr/>
          <p:nvPr/>
        </p:nvGrpSpPr>
        <p:grpSpPr>
          <a:xfrm>
            <a:off x="1063625" y="8379716"/>
            <a:ext cx="5414624" cy="1677703"/>
            <a:chOff x="997861" y="149754"/>
            <a:chExt cx="5414624" cy="1677703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B64ACB-4613-40FC-84B6-F7E9D7B00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5719" y="996460"/>
              <a:ext cx="425676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spcBef>
                  <a:spcPts val="1800"/>
                </a:spcBef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$100 an Hour?</a:t>
              </a:r>
              <a:endParaRPr lang="ru-RU" altLang="ru-RU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DEAF41-ABD3-45B1-BAD7-9731CFEA5C8A}"/>
                </a:ext>
              </a:extLst>
            </p:cNvPr>
            <p:cNvSpPr txBox="1"/>
            <p:nvPr/>
          </p:nvSpPr>
          <p:spPr>
            <a:xfrm>
              <a:off x="997861" y="149754"/>
              <a:ext cx="1828798" cy="1677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1827213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60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02</a:t>
              </a:r>
              <a:endParaRPr kumimoji="0" lang="en-US" altLang="ru-RU" sz="6000" b="0" i="0" u="none" strike="noStrike" kern="1200" cap="none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09E77DA-1CB6-4077-A2AB-338F3F815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6819" y="9851815"/>
            <a:ext cx="13333412" cy="336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 algn="ctr">
              <a:lnSpc>
                <a:spcPct val="80000"/>
              </a:lnSpc>
              <a:spcBef>
                <a:spcPts val="4200"/>
              </a:spcBef>
              <a:defRPr/>
            </a:pPr>
            <a:r>
              <a:rPr lang="en-US" sz="8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Would A Buyer Pay An Agent To Represent Them On A Purchase?</a:t>
            </a:r>
            <a:endParaRPr lang="en-US" altLang="ru-RU" sz="9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4CEB3B2-1AD9-45DC-93D4-AC75E4F0992A}"/>
              </a:ext>
            </a:extLst>
          </p:cNvPr>
          <p:cNvSpPr/>
          <p:nvPr/>
        </p:nvSpPr>
        <p:spPr>
          <a:xfrm>
            <a:off x="1063625" y="1143000"/>
            <a:ext cx="3597377" cy="3597377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6785748-10A4-46F4-9F98-378D918C4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913" y="2027288"/>
            <a:ext cx="1828800" cy="18288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318BFB1-8A49-4FFF-9CAE-C85EFED1B9A4}"/>
              </a:ext>
            </a:extLst>
          </p:cNvPr>
          <p:cNvGrpSpPr/>
          <p:nvPr/>
        </p:nvGrpSpPr>
        <p:grpSpPr>
          <a:xfrm>
            <a:off x="1063625" y="11099065"/>
            <a:ext cx="5539359" cy="1677703"/>
            <a:chOff x="997861" y="149754"/>
            <a:chExt cx="5539359" cy="167770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2B64ACB-4613-40FC-84B6-F7E9D7B000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0984" y="961711"/>
              <a:ext cx="45062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spcBef>
                  <a:spcPts val="1800"/>
                </a:spcBef>
                <a:defRPr/>
              </a:pPr>
              <a:r>
                <a:rPr lang="en-US" sz="4800" b="1" dirty="0">
                  <a:latin typeface="Calibri" panose="020F0502020204030204" pitchFamily="34" charset="0"/>
                  <a:cs typeface="Calibri" panose="020F0502020204030204" pitchFamily="34" charset="0"/>
                </a:rPr>
                <a:t>$5,000 Flat Fee?</a:t>
              </a:r>
              <a:endParaRPr lang="ru-RU" altLang="ru-RU" sz="4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2DEAF41-ABD3-45B1-BAD7-9731CFEA5C8A}"/>
                </a:ext>
              </a:extLst>
            </p:cNvPr>
            <p:cNvSpPr txBox="1"/>
            <p:nvPr/>
          </p:nvSpPr>
          <p:spPr>
            <a:xfrm>
              <a:off x="997861" y="149754"/>
              <a:ext cx="1828798" cy="16777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1827213" rtl="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60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03</a:t>
              </a:r>
              <a:endParaRPr kumimoji="0" lang="en-US" altLang="ru-RU" sz="6000" b="0" i="0" u="none" strike="noStrike" kern="1200" cap="none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716599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B5AEE4AC-9241-4652-A447-14C6C758BF90}"/>
              </a:ext>
            </a:extLst>
          </p:cNvPr>
          <p:cNvSpPr txBox="1"/>
          <p:nvPr/>
        </p:nvSpPr>
        <p:spPr>
          <a:xfrm>
            <a:off x="14627225" y="2426019"/>
            <a:ext cx="8991600" cy="8863965"/>
          </a:xfrm>
          <a:prstGeom prst="rect">
            <a:avLst/>
          </a:prstGeom>
          <a:noFill/>
        </p:spPr>
        <p:txBody>
          <a:bodyPr wrap="square" lIns="71981" tIns="0" rIns="71981" bIns="0" rtlCol="0" anchor="ctr">
            <a:spAutoFit/>
          </a:bodyPr>
          <a:lstStyle/>
          <a:p>
            <a:pPr algn="r"/>
            <a:r>
              <a:rPr lang="en-US" sz="9600" b="1" dirty="0">
                <a:latin typeface="Arial Narrow" charset="0"/>
                <a:ea typeface="Arial Narrow" charset="0"/>
                <a:cs typeface="Arial Narrow" charset="0"/>
              </a:rPr>
              <a:t>WITHOUT A BUYER’S </a:t>
            </a:r>
            <a:br>
              <a:rPr lang="en-US" sz="9600" b="1" dirty="0"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9600" b="1" dirty="0">
                <a:latin typeface="Arial Narrow" charset="0"/>
                <a:ea typeface="Arial Narrow" charset="0"/>
                <a:cs typeface="Arial Narrow" charset="0"/>
              </a:rPr>
              <a:t>BROKER AGREEMENT, </a:t>
            </a:r>
            <a:br>
              <a:rPr lang="en-US" sz="9600" b="1" dirty="0"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9600" b="1" dirty="0">
                <a:latin typeface="Arial Narrow" charset="0"/>
                <a:ea typeface="Arial Narrow" charset="0"/>
                <a:cs typeface="Arial Narrow" charset="0"/>
              </a:rPr>
              <a:t>YOU MAY WORK FOR </a:t>
            </a:r>
            <a:r>
              <a:rPr lang="en-US" sz="9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FREE</a:t>
            </a:r>
            <a:endParaRPr lang="ko-KR" altLang="en-US" sz="96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A5DDC4A-80A2-473F-AFF4-6E9FD6516A15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4"/>
          <a:stretch/>
        </p:blipFill>
        <p:spPr>
          <a:xfrm>
            <a:off x="835025" y="397696"/>
            <a:ext cx="16788025" cy="12920608"/>
          </a:xfrm>
        </p:spPr>
      </p:pic>
    </p:spTree>
    <p:extLst>
      <p:ext uri="{BB962C8B-B14F-4D97-AF65-F5344CB8AC3E}">
        <p14:creationId xmlns:p14="http://schemas.microsoft.com/office/powerpoint/2010/main" val="259317929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5599E7F7-52FE-4CD6-8AFB-4DF16075FC29}"/>
              </a:ext>
            </a:extLst>
          </p:cNvPr>
          <p:cNvSpPr/>
          <p:nvPr/>
        </p:nvSpPr>
        <p:spPr>
          <a:xfrm rot="7411294">
            <a:off x="1510029" y="5808930"/>
            <a:ext cx="4684359" cy="5119335"/>
          </a:xfrm>
          <a:custGeom>
            <a:avLst/>
            <a:gdLst>
              <a:gd name="connsiteX0" fmla="*/ 2667000 w 5334000"/>
              <a:gd name="connsiteY0" fmla="*/ 5829300 h 5829300"/>
              <a:gd name="connsiteX1" fmla="*/ 0 w 5334000"/>
              <a:gd name="connsiteY1" fmla="*/ 3162300 h 5829300"/>
              <a:gd name="connsiteX2" fmla="*/ 2129507 w 5334000"/>
              <a:gd name="connsiteY2" fmla="*/ 549484 h 5829300"/>
              <a:gd name="connsiteX3" fmla="*/ 2250794 w 5334000"/>
              <a:gd name="connsiteY3" fmla="*/ 530973 h 5829300"/>
              <a:gd name="connsiteX4" fmla="*/ 2666999 w 5334000"/>
              <a:gd name="connsiteY4" fmla="*/ 0 h 5829300"/>
              <a:gd name="connsiteX5" fmla="*/ 3083204 w 5334000"/>
              <a:gd name="connsiteY5" fmla="*/ 530973 h 5829300"/>
              <a:gd name="connsiteX6" fmla="*/ 3204493 w 5334000"/>
              <a:gd name="connsiteY6" fmla="*/ 549484 h 5829300"/>
              <a:gd name="connsiteX7" fmla="*/ 5334000 w 5334000"/>
              <a:gd name="connsiteY7" fmla="*/ 3162300 h 5829300"/>
              <a:gd name="connsiteX8" fmla="*/ 2667000 w 5334000"/>
              <a:gd name="connsiteY8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5829300">
                <a:moveTo>
                  <a:pt x="2667000" y="5829300"/>
                </a:moveTo>
                <a:cubicBezTo>
                  <a:pt x="1194057" y="5829300"/>
                  <a:pt x="0" y="4635243"/>
                  <a:pt x="0" y="3162300"/>
                </a:cubicBezTo>
                <a:cubicBezTo>
                  <a:pt x="0" y="1873475"/>
                  <a:pt x="914200" y="798172"/>
                  <a:pt x="2129507" y="549484"/>
                </a:cubicBezTo>
                <a:lnTo>
                  <a:pt x="2250794" y="530973"/>
                </a:lnTo>
                <a:lnTo>
                  <a:pt x="2666999" y="0"/>
                </a:lnTo>
                <a:lnTo>
                  <a:pt x="3083204" y="530973"/>
                </a:lnTo>
                <a:lnTo>
                  <a:pt x="3204493" y="549484"/>
                </a:lnTo>
                <a:cubicBezTo>
                  <a:pt x="4419800" y="798172"/>
                  <a:pt x="5334000" y="1873475"/>
                  <a:pt x="5334000" y="3162300"/>
                </a:cubicBezTo>
                <a:cubicBezTo>
                  <a:pt x="5334000" y="4635243"/>
                  <a:pt x="4139943" y="5829300"/>
                  <a:pt x="2667000" y="582930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0">
            <a:solidFill>
              <a:schemeClr val="bg1"/>
            </a:solidFill>
          </a:ln>
          <a:effectLst>
            <a:outerShdw blurRad="7620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EC428701-1178-4E37-911D-FEDC18D15E30}"/>
              </a:ext>
            </a:extLst>
          </p:cNvPr>
          <p:cNvSpPr/>
          <p:nvPr/>
        </p:nvSpPr>
        <p:spPr>
          <a:xfrm rot="11658822" flipH="1">
            <a:off x="13116546" y="1826133"/>
            <a:ext cx="4684359" cy="5119335"/>
          </a:xfrm>
          <a:custGeom>
            <a:avLst/>
            <a:gdLst>
              <a:gd name="connsiteX0" fmla="*/ 2667000 w 5334000"/>
              <a:gd name="connsiteY0" fmla="*/ 5829300 h 5829300"/>
              <a:gd name="connsiteX1" fmla="*/ 0 w 5334000"/>
              <a:gd name="connsiteY1" fmla="*/ 3162300 h 5829300"/>
              <a:gd name="connsiteX2" fmla="*/ 2129507 w 5334000"/>
              <a:gd name="connsiteY2" fmla="*/ 549484 h 5829300"/>
              <a:gd name="connsiteX3" fmla="*/ 2250794 w 5334000"/>
              <a:gd name="connsiteY3" fmla="*/ 530973 h 5829300"/>
              <a:gd name="connsiteX4" fmla="*/ 2666999 w 5334000"/>
              <a:gd name="connsiteY4" fmla="*/ 0 h 5829300"/>
              <a:gd name="connsiteX5" fmla="*/ 3083204 w 5334000"/>
              <a:gd name="connsiteY5" fmla="*/ 530973 h 5829300"/>
              <a:gd name="connsiteX6" fmla="*/ 3204493 w 5334000"/>
              <a:gd name="connsiteY6" fmla="*/ 549484 h 5829300"/>
              <a:gd name="connsiteX7" fmla="*/ 5334000 w 5334000"/>
              <a:gd name="connsiteY7" fmla="*/ 3162300 h 5829300"/>
              <a:gd name="connsiteX8" fmla="*/ 2667000 w 5334000"/>
              <a:gd name="connsiteY8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5829300">
                <a:moveTo>
                  <a:pt x="2667000" y="5829300"/>
                </a:moveTo>
                <a:cubicBezTo>
                  <a:pt x="1194057" y="5829300"/>
                  <a:pt x="0" y="4635243"/>
                  <a:pt x="0" y="3162300"/>
                </a:cubicBezTo>
                <a:cubicBezTo>
                  <a:pt x="0" y="1873475"/>
                  <a:pt x="914200" y="798172"/>
                  <a:pt x="2129507" y="549484"/>
                </a:cubicBezTo>
                <a:lnTo>
                  <a:pt x="2250794" y="530973"/>
                </a:lnTo>
                <a:lnTo>
                  <a:pt x="2666999" y="0"/>
                </a:lnTo>
                <a:lnTo>
                  <a:pt x="3083204" y="530973"/>
                </a:lnTo>
                <a:lnTo>
                  <a:pt x="3204493" y="549484"/>
                </a:lnTo>
                <a:cubicBezTo>
                  <a:pt x="4419800" y="798172"/>
                  <a:pt x="5334000" y="1873475"/>
                  <a:pt x="5334000" y="3162300"/>
                </a:cubicBezTo>
                <a:cubicBezTo>
                  <a:pt x="5334000" y="4635243"/>
                  <a:pt x="4139943" y="5829300"/>
                  <a:pt x="2667000" y="5829300"/>
                </a:cubicBezTo>
                <a:close/>
              </a:path>
            </a:pathLst>
          </a:custGeom>
          <a:solidFill>
            <a:srgbClr val="E9787D"/>
          </a:solidFill>
          <a:ln w="190500">
            <a:solidFill>
              <a:schemeClr val="bg1"/>
            </a:solidFill>
          </a:ln>
          <a:effectLst>
            <a:outerShdw blurRad="7620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75B2575-246A-4332-B7C9-9EC393C148F9}"/>
              </a:ext>
            </a:extLst>
          </p:cNvPr>
          <p:cNvSpPr/>
          <p:nvPr/>
        </p:nvSpPr>
        <p:spPr>
          <a:xfrm rot="9941178">
            <a:off x="6729145" y="1826133"/>
            <a:ext cx="4684359" cy="5119335"/>
          </a:xfrm>
          <a:custGeom>
            <a:avLst/>
            <a:gdLst>
              <a:gd name="connsiteX0" fmla="*/ 2667000 w 5334000"/>
              <a:gd name="connsiteY0" fmla="*/ 5829300 h 5829300"/>
              <a:gd name="connsiteX1" fmla="*/ 0 w 5334000"/>
              <a:gd name="connsiteY1" fmla="*/ 3162300 h 5829300"/>
              <a:gd name="connsiteX2" fmla="*/ 2129507 w 5334000"/>
              <a:gd name="connsiteY2" fmla="*/ 549484 h 5829300"/>
              <a:gd name="connsiteX3" fmla="*/ 2250794 w 5334000"/>
              <a:gd name="connsiteY3" fmla="*/ 530973 h 5829300"/>
              <a:gd name="connsiteX4" fmla="*/ 2666999 w 5334000"/>
              <a:gd name="connsiteY4" fmla="*/ 0 h 5829300"/>
              <a:gd name="connsiteX5" fmla="*/ 3083204 w 5334000"/>
              <a:gd name="connsiteY5" fmla="*/ 530973 h 5829300"/>
              <a:gd name="connsiteX6" fmla="*/ 3204493 w 5334000"/>
              <a:gd name="connsiteY6" fmla="*/ 549484 h 5829300"/>
              <a:gd name="connsiteX7" fmla="*/ 5334000 w 5334000"/>
              <a:gd name="connsiteY7" fmla="*/ 3162300 h 5829300"/>
              <a:gd name="connsiteX8" fmla="*/ 2667000 w 5334000"/>
              <a:gd name="connsiteY8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5829300">
                <a:moveTo>
                  <a:pt x="2667000" y="5829300"/>
                </a:moveTo>
                <a:cubicBezTo>
                  <a:pt x="1194057" y="5829300"/>
                  <a:pt x="0" y="4635243"/>
                  <a:pt x="0" y="3162300"/>
                </a:cubicBezTo>
                <a:cubicBezTo>
                  <a:pt x="0" y="1873475"/>
                  <a:pt x="914200" y="798172"/>
                  <a:pt x="2129507" y="549484"/>
                </a:cubicBezTo>
                <a:lnTo>
                  <a:pt x="2250794" y="530973"/>
                </a:lnTo>
                <a:lnTo>
                  <a:pt x="2666999" y="0"/>
                </a:lnTo>
                <a:lnTo>
                  <a:pt x="3083204" y="530973"/>
                </a:lnTo>
                <a:lnTo>
                  <a:pt x="3204493" y="549484"/>
                </a:lnTo>
                <a:cubicBezTo>
                  <a:pt x="4419800" y="798172"/>
                  <a:pt x="5334000" y="1873475"/>
                  <a:pt x="5334000" y="3162300"/>
                </a:cubicBezTo>
                <a:cubicBezTo>
                  <a:pt x="5334000" y="4635243"/>
                  <a:pt x="4139943" y="5829300"/>
                  <a:pt x="2667000" y="582930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0">
            <a:solidFill>
              <a:schemeClr val="bg1"/>
            </a:solidFill>
          </a:ln>
          <a:effectLst>
            <a:outerShdw blurRad="7620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6AFB232-E9C6-4A0F-A9E6-3DFC45B2C32E}"/>
              </a:ext>
            </a:extLst>
          </p:cNvPr>
          <p:cNvSpPr/>
          <p:nvPr/>
        </p:nvSpPr>
        <p:spPr>
          <a:xfrm rot="14188706" flipH="1">
            <a:off x="18183263" y="5808929"/>
            <a:ext cx="4684359" cy="5119335"/>
          </a:xfrm>
          <a:custGeom>
            <a:avLst/>
            <a:gdLst>
              <a:gd name="connsiteX0" fmla="*/ 2667000 w 5334000"/>
              <a:gd name="connsiteY0" fmla="*/ 5829300 h 5829300"/>
              <a:gd name="connsiteX1" fmla="*/ 0 w 5334000"/>
              <a:gd name="connsiteY1" fmla="*/ 3162300 h 5829300"/>
              <a:gd name="connsiteX2" fmla="*/ 2129507 w 5334000"/>
              <a:gd name="connsiteY2" fmla="*/ 549484 h 5829300"/>
              <a:gd name="connsiteX3" fmla="*/ 2250794 w 5334000"/>
              <a:gd name="connsiteY3" fmla="*/ 530973 h 5829300"/>
              <a:gd name="connsiteX4" fmla="*/ 2666999 w 5334000"/>
              <a:gd name="connsiteY4" fmla="*/ 0 h 5829300"/>
              <a:gd name="connsiteX5" fmla="*/ 3083204 w 5334000"/>
              <a:gd name="connsiteY5" fmla="*/ 530973 h 5829300"/>
              <a:gd name="connsiteX6" fmla="*/ 3204493 w 5334000"/>
              <a:gd name="connsiteY6" fmla="*/ 549484 h 5829300"/>
              <a:gd name="connsiteX7" fmla="*/ 5334000 w 5334000"/>
              <a:gd name="connsiteY7" fmla="*/ 3162300 h 5829300"/>
              <a:gd name="connsiteX8" fmla="*/ 2667000 w 5334000"/>
              <a:gd name="connsiteY8" fmla="*/ 582930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34000" h="5829300">
                <a:moveTo>
                  <a:pt x="2667000" y="5829300"/>
                </a:moveTo>
                <a:cubicBezTo>
                  <a:pt x="1194057" y="5829300"/>
                  <a:pt x="0" y="4635243"/>
                  <a:pt x="0" y="3162300"/>
                </a:cubicBezTo>
                <a:cubicBezTo>
                  <a:pt x="0" y="1873475"/>
                  <a:pt x="914200" y="798172"/>
                  <a:pt x="2129507" y="549484"/>
                </a:cubicBezTo>
                <a:lnTo>
                  <a:pt x="2250794" y="530973"/>
                </a:lnTo>
                <a:lnTo>
                  <a:pt x="2666999" y="0"/>
                </a:lnTo>
                <a:lnTo>
                  <a:pt x="3083204" y="530973"/>
                </a:lnTo>
                <a:lnTo>
                  <a:pt x="3204493" y="549484"/>
                </a:lnTo>
                <a:cubicBezTo>
                  <a:pt x="4419800" y="798172"/>
                  <a:pt x="5334000" y="1873475"/>
                  <a:pt x="5334000" y="3162300"/>
                </a:cubicBezTo>
                <a:cubicBezTo>
                  <a:pt x="5334000" y="4635243"/>
                  <a:pt x="4139943" y="5829300"/>
                  <a:pt x="2667000" y="5829300"/>
                </a:cubicBezTo>
                <a:close/>
              </a:path>
            </a:pathLst>
          </a:custGeom>
          <a:solidFill>
            <a:srgbClr val="A5A5A5"/>
          </a:solidFill>
          <a:ln w="190500">
            <a:solidFill>
              <a:schemeClr val="bg1"/>
            </a:solidFill>
          </a:ln>
          <a:effectLst>
            <a:outerShdw blurRad="762000" sx="102000" sy="102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4969CC-83DD-48CF-AEBA-F4C6DAAAF4BE}"/>
              </a:ext>
            </a:extLst>
          </p:cNvPr>
          <p:cNvSpPr txBox="1"/>
          <p:nvPr/>
        </p:nvSpPr>
        <p:spPr>
          <a:xfrm>
            <a:off x="1901825" y="7214435"/>
            <a:ext cx="3565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50% of Agents Do Not Close a Transaction Annually</a:t>
            </a:r>
            <a:endParaRPr lang="en-US" sz="1800" i="0" u="none" strike="noStrike" baseline="30000" dirty="0">
              <a:solidFill>
                <a:schemeClr val="bg1"/>
              </a:solidFill>
              <a:latin typeface="+mn-lt"/>
              <a:ea typeface="Roboto Cn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9B155B-DB76-4FB2-8998-01192F96D896}"/>
              </a:ext>
            </a:extLst>
          </p:cNvPr>
          <p:cNvSpPr txBox="1"/>
          <p:nvPr/>
        </p:nvSpPr>
        <p:spPr>
          <a:xfrm>
            <a:off x="7235825" y="3048000"/>
            <a:ext cx="3565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50% of Total Commissions are Buyer Commissions</a:t>
            </a:r>
            <a:endParaRPr lang="en-US" sz="1800" i="0" u="none" strike="noStrike" baseline="30000" dirty="0">
              <a:solidFill>
                <a:schemeClr val="bg1"/>
              </a:solidFill>
              <a:latin typeface="+mn-lt"/>
              <a:ea typeface="Roboto Cn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D7374A-C98A-4D37-9284-F6E93ED0F3B7}"/>
              </a:ext>
            </a:extLst>
          </p:cNvPr>
          <p:cNvSpPr txBox="1"/>
          <p:nvPr/>
        </p:nvSpPr>
        <p:spPr>
          <a:xfrm>
            <a:off x="13789025" y="3274874"/>
            <a:ext cx="3565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Most New Agents Work with Buyers</a:t>
            </a:r>
            <a:endParaRPr lang="en-US" sz="1800" i="0" u="none" strike="noStrike" baseline="30000" dirty="0">
              <a:solidFill>
                <a:schemeClr val="bg1"/>
              </a:solidFill>
              <a:latin typeface="+mn-lt"/>
              <a:ea typeface="Roboto Cn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83E9941-E25B-435D-8016-FCB60F813AFA}"/>
              </a:ext>
            </a:extLst>
          </p:cNvPr>
          <p:cNvSpPr txBox="1"/>
          <p:nvPr/>
        </p:nvSpPr>
        <p:spPr>
          <a:xfrm>
            <a:off x="18943827" y="7063398"/>
            <a:ext cx="35655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Brokerages Charge Lower Splits to Buying Agents</a:t>
            </a:r>
            <a:endParaRPr lang="en-US" sz="1800" i="0" u="none" strike="noStrike" baseline="30000" dirty="0">
              <a:solidFill>
                <a:schemeClr val="bg1"/>
              </a:solidFill>
              <a:latin typeface="+mn-lt"/>
              <a:ea typeface="Roboto Cn" pitchFamily="2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0427717-179E-4BAE-847D-E61C31376FEE}"/>
              </a:ext>
            </a:extLst>
          </p:cNvPr>
          <p:cNvSpPr/>
          <p:nvPr/>
        </p:nvSpPr>
        <p:spPr>
          <a:xfrm>
            <a:off x="6245225" y="7787149"/>
            <a:ext cx="11857702" cy="5928851"/>
          </a:xfrm>
          <a:custGeom>
            <a:avLst/>
            <a:gdLst>
              <a:gd name="connsiteX0" fmla="*/ 0 w 11857702"/>
              <a:gd name="connsiteY0" fmla="*/ 5928851 h 11857702"/>
              <a:gd name="connsiteX1" fmla="*/ 5928851 w 11857702"/>
              <a:gd name="connsiteY1" fmla="*/ 0 h 11857702"/>
              <a:gd name="connsiteX2" fmla="*/ 11857702 w 11857702"/>
              <a:gd name="connsiteY2" fmla="*/ 5928851 h 11857702"/>
              <a:gd name="connsiteX3" fmla="*/ 5928851 w 11857702"/>
              <a:gd name="connsiteY3" fmla="*/ 11857702 h 11857702"/>
              <a:gd name="connsiteX4" fmla="*/ 0 w 11857702"/>
              <a:gd name="connsiteY4" fmla="*/ 5928851 h 11857702"/>
              <a:gd name="connsiteX0" fmla="*/ 5928851 w 11857702"/>
              <a:gd name="connsiteY0" fmla="*/ 11857702 h 11949142"/>
              <a:gd name="connsiteX1" fmla="*/ 0 w 11857702"/>
              <a:gd name="connsiteY1" fmla="*/ 5928851 h 11949142"/>
              <a:gd name="connsiteX2" fmla="*/ 5928851 w 11857702"/>
              <a:gd name="connsiteY2" fmla="*/ 0 h 11949142"/>
              <a:gd name="connsiteX3" fmla="*/ 11857702 w 11857702"/>
              <a:gd name="connsiteY3" fmla="*/ 5928851 h 11949142"/>
              <a:gd name="connsiteX4" fmla="*/ 6020291 w 11857702"/>
              <a:gd name="connsiteY4" fmla="*/ 11949142 h 11949142"/>
              <a:gd name="connsiteX0" fmla="*/ 5928851 w 11857702"/>
              <a:gd name="connsiteY0" fmla="*/ 11857702 h 11857702"/>
              <a:gd name="connsiteX1" fmla="*/ 0 w 11857702"/>
              <a:gd name="connsiteY1" fmla="*/ 5928851 h 11857702"/>
              <a:gd name="connsiteX2" fmla="*/ 5928851 w 11857702"/>
              <a:gd name="connsiteY2" fmla="*/ 0 h 11857702"/>
              <a:gd name="connsiteX3" fmla="*/ 11857702 w 11857702"/>
              <a:gd name="connsiteY3" fmla="*/ 5928851 h 11857702"/>
              <a:gd name="connsiteX0" fmla="*/ 0 w 11857702"/>
              <a:gd name="connsiteY0" fmla="*/ 5928851 h 5928851"/>
              <a:gd name="connsiteX1" fmla="*/ 5928851 w 11857702"/>
              <a:gd name="connsiteY1" fmla="*/ 0 h 5928851"/>
              <a:gd name="connsiteX2" fmla="*/ 11857702 w 11857702"/>
              <a:gd name="connsiteY2" fmla="*/ 5928851 h 5928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57702" h="5928851">
                <a:moveTo>
                  <a:pt x="0" y="5928851"/>
                </a:moveTo>
                <a:cubicBezTo>
                  <a:pt x="0" y="2654437"/>
                  <a:pt x="2654437" y="0"/>
                  <a:pt x="5928851" y="0"/>
                </a:cubicBezTo>
                <a:cubicBezTo>
                  <a:pt x="9203265" y="0"/>
                  <a:pt x="11857702" y="2654437"/>
                  <a:pt x="11857702" y="5928851"/>
                </a:cubicBezTo>
              </a:path>
            </a:pathLst>
          </a:custGeom>
          <a:noFill/>
          <a:ln w="2540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7F9F1F-8332-45B8-8EC2-788BEBEF9212}"/>
              </a:ext>
            </a:extLst>
          </p:cNvPr>
          <p:cNvSpPr/>
          <p:nvPr/>
        </p:nvSpPr>
        <p:spPr>
          <a:xfrm>
            <a:off x="9360617" y="7543800"/>
            <a:ext cx="1304208" cy="130420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CDCFAB3-5B83-4B91-B4A5-F7B6239EA027}"/>
              </a:ext>
            </a:extLst>
          </p:cNvPr>
          <p:cNvSpPr/>
          <p:nvPr/>
        </p:nvSpPr>
        <p:spPr>
          <a:xfrm>
            <a:off x="6617417" y="9906000"/>
            <a:ext cx="1304208" cy="130420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31142A8-39B7-4495-BA69-86AE41751CCF}"/>
              </a:ext>
            </a:extLst>
          </p:cNvPr>
          <p:cNvSpPr/>
          <p:nvPr/>
        </p:nvSpPr>
        <p:spPr>
          <a:xfrm>
            <a:off x="13865225" y="7543800"/>
            <a:ext cx="1304208" cy="130420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C7561B3-C252-43AE-AEC5-439B818FEDF1}"/>
              </a:ext>
            </a:extLst>
          </p:cNvPr>
          <p:cNvSpPr/>
          <p:nvPr/>
        </p:nvSpPr>
        <p:spPr>
          <a:xfrm>
            <a:off x="16532225" y="9906000"/>
            <a:ext cx="1304208" cy="130420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A46F9CE-7227-4566-952F-A94DEF219CE9}"/>
              </a:ext>
            </a:extLst>
          </p:cNvPr>
          <p:cNvSpPr txBox="1"/>
          <p:nvPr/>
        </p:nvSpPr>
        <p:spPr>
          <a:xfrm>
            <a:off x="6786647" y="10286078"/>
            <a:ext cx="9657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dirty="0">
                <a:latin typeface="+mj-lt"/>
                <a:ea typeface="Roboto" pitchFamily="2" charset="0"/>
              </a:rPr>
              <a:t>01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EEA8D7E-8181-437B-AF3D-902B9E3788CD}"/>
              </a:ext>
            </a:extLst>
          </p:cNvPr>
          <p:cNvSpPr txBox="1"/>
          <p:nvPr/>
        </p:nvSpPr>
        <p:spPr>
          <a:xfrm>
            <a:off x="9529847" y="7886700"/>
            <a:ext cx="9657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dirty="0">
                <a:latin typeface="+mj-lt"/>
                <a:ea typeface="Roboto" pitchFamily="2" charset="0"/>
              </a:rPr>
              <a:t>0</a:t>
            </a:r>
            <a:r>
              <a:rPr lang="en-US" sz="4000" dirty="0">
                <a:latin typeface="+mj-lt"/>
                <a:ea typeface="Roboto" pitchFamily="2" charset="0"/>
              </a:rPr>
              <a:t>2</a:t>
            </a:r>
            <a:endParaRPr lang="ru-RU" sz="4000" dirty="0">
              <a:latin typeface="+mj-lt"/>
              <a:ea typeface="Roboto" pitchFamily="2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7AAA7C9-5247-40F8-A1BB-8A1BD8109A64}"/>
              </a:ext>
            </a:extLst>
          </p:cNvPr>
          <p:cNvSpPr txBox="1"/>
          <p:nvPr/>
        </p:nvSpPr>
        <p:spPr>
          <a:xfrm>
            <a:off x="14034455" y="7886700"/>
            <a:ext cx="9657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dirty="0">
                <a:latin typeface="+mj-lt"/>
                <a:ea typeface="Roboto" pitchFamily="2" charset="0"/>
              </a:rPr>
              <a:t>0</a:t>
            </a:r>
            <a:r>
              <a:rPr lang="en-US" sz="4000" dirty="0">
                <a:latin typeface="+mj-lt"/>
                <a:ea typeface="Roboto" pitchFamily="2" charset="0"/>
              </a:rPr>
              <a:t>3</a:t>
            </a:r>
            <a:endParaRPr lang="ru-RU" sz="4000" dirty="0">
              <a:latin typeface="+mj-lt"/>
              <a:ea typeface="Roboto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25B7C5D-20C8-4089-A02D-84BCE04F6848}"/>
              </a:ext>
            </a:extLst>
          </p:cNvPr>
          <p:cNvSpPr txBox="1"/>
          <p:nvPr/>
        </p:nvSpPr>
        <p:spPr>
          <a:xfrm>
            <a:off x="16701455" y="10286078"/>
            <a:ext cx="96574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000" dirty="0">
                <a:latin typeface="+mj-lt"/>
                <a:ea typeface="Roboto" pitchFamily="2" charset="0"/>
              </a:rPr>
              <a:t>0</a:t>
            </a:r>
            <a:r>
              <a:rPr lang="en-US" sz="4000" dirty="0">
                <a:latin typeface="+mj-lt"/>
                <a:ea typeface="Roboto" pitchFamily="2" charset="0"/>
              </a:rPr>
              <a:t>4</a:t>
            </a:r>
            <a:endParaRPr lang="ru-RU" sz="4000" dirty="0">
              <a:latin typeface="+mj-lt"/>
              <a:ea typeface="Roboto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EDB6AB-3F41-4807-BD76-68B19A5553FF}"/>
              </a:ext>
            </a:extLst>
          </p:cNvPr>
          <p:cNvGrpSpPr/>
          <p:nvPr/>
        </p:nvGrpSpPr>
        <p:grpSpPr>
          <a:xfrm>
            <a:off x="8761416" y="9182918"/>
            <a:ext cx="6854819" cy="4576004"/>
            <a:chOff x="8761416" y="9182918"/>
            <a:chExt cx="6854819" cy="4576004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BDC0AD9-EBB5-4D67-B104-E7352B2A27BA}"/>
                </a:ext>
              </a:extLst>
            </p:cNvPr>
            <p:cNvSpPr txBox="1"/>
            <p:nvPr/>
          </p:nvSpPr>
          <p:spPr>
            <a:xfrm>
              <a:off x="8761416" y="10896600"/>
              <a:ext cx="685481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2400"/>
                </a:spcBef>
              </a:pPr>
              <a:r>
                <a:rPr lang="en-US" sz="6000" b="1" dirty="0">
                  <a:latin typeface="Arial Narrow" charset="0"/>
                  <a:ea typeface="Arial Narrow" charset="0"/>
                  <a:cs typeface="Arial Narrow" charset="0"/>
                </a:rPr>
                <a:t>WHAT WOULD BE THE IMPACT ON AGENT </a:t>
              </a:r>
              <a:r>
                <a:rPr lang="en-US" sz="60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COUNT</a:t>
              </a:r>
              <a:r>
                <a:rPr lang="en-US" sz="6000" b="1" dirty="0">
                  <a:latin typeface="Arial Narrow" charset="0"/>
                  <a:ea typeface="Arial Narrow" charset="0"/>
                  <a:cs typeface="Arial Narrow" charset="0"/>
                </a:rPr>
                <a:t>?</a:t>
              </a:r>
              <a:endParaRPr lang="en-US" sz="6000" b="1" i="0" u="none" strike="noStrike" baseline="300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7CC8FD4-A96B-47B0-ADE7-E3F8CD7F9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5204" y="9182918"/>
              <a:ext cx="1371600" cy="13716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1502B1D-FF26-48B0-A50B-D2864660A8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6"/>
          <a:stretch/>
        </p:blipFill>
        <p:spPr>
          <a:xfrm>
            <a:off x="6100667" y="0"/>
            <a:ext cx="18276984" cy="13714214"/>
          </a:xfrm>
          <a:prstGeom prst="rect">
            <a:avLst/>
          </a:prstGeom>
        </p:spPr>
      </p:pic>
      <p:sp>
        <p:nvSpPr>
          <p:cNvPr id="19" name="Isosceles Triangle 18"/>
          <p:cNvSpPr/>
          <p:nvPr/>
        </p:nvSpPr>
        <p:spPr>
          <a:xfrm flipH="1">
            <a:off x="6100666" y="1786"/>
            <a:ext cx="5267942" cy="13712428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B9D1E-E52F-42B2-AB15-8FE9838C51CD}"/>
              </a:ext>
            </a:extLst>
          </p:cNvPr>
          <p:cNvSpPr txBox="1"/>
          <p:nvPr/>
        </p:nvSpPr>
        <p:spPr>
          <a:xfrm>
            <a:off x="1294992" y="9057863"/>
            <a:ext cx="74505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If All Occur</a:t>
            </a:r>
            <a:endParaRPr lang="en-IN" sz="8800" b="1" dirty="0">
              <a:solidFill>
                <a:schemeClr val="tx1">
                  <a:lumMod val="85000"/>
                  <a:lumOff val="1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53040" y="4536333"/>
            <a:ext cx="7107457" cy="6266275"/>
            <a:chOff x="7606748" y="2516061"/>
            <a:chExt cx="3554655" cy="31339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195B3A-2FB1-4561-A1E2-248DDF3C722E}"/>
                </a:ext>
              </a:extLst>
            </p:cNvPr>
            <p:cNvSpPr txBox="1"/>
            <p:nvPr/>
          </p:nvSpPr>
          <p:spPr>
            <a:xfrm>
              <a:off x="7727756" y="3206023"/>
              <a:ext cx="3433647" cy="1400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>
                  <a:solidFill>
                    <a:schemeClr val="accent1"/>
                  </a:solidFill>
                  <a:latin typeface="Arial Narrow" charset="0"/>
                  <a:ea typeface="Arial Narrow" charset="0"/>
                  <a:cs typeface="Arial Narrow" charset="0"/>
                </a:rPr>
                <a:t>A Devastating Impact….</a:t>
              </a:r>
              <a:endParaRPr lang="en-IN" sz="8800" b="1" spc="600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030B556-DB5A-404F-96D8-F5A1C67766B1}"/>
                </a:ext>
              </a:extLst>
            </p:cNvPr>
            <p:cNvCxnSpPr>
              <a:cxnSpLocks/>
            </p:cNvCxnSpPr>
            <p:nvPr/>
          </p:nvCxnSpPr>
          <p:spPr>
            <a:xfrm>
              <a:off x="7606748" y="2786231"/>
              <a:ext cx="0" cy="2843863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95C505-3CE3-411D-8F5B-1353CF244C43}"/>
                </a:ext>
              </a:extLst>
            </p:cNvPr>
            <p:cNvCxnSpPr>
              <a:cxnSpLocks/>
              <a:stCxn id="17" idx="2"/>
            </p:cNvCxnSpPr>
            <p:nvPr/>
          </p:nvCxnSpPr>
          <p:spPr>
            <a:xfrm flipH="1">
              <a:off x="7606750" y="5627156"/>
              <a:ext cx="375213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EE8574-EF67-42F5-8BCC-25F4F28CC5B9}"/>
                </a:ext>
              </a:extLst>
            </p:cNvPr>
            <p:cNvSpPr/>
            <p:nvPr/>
          </p:nvSpPr>
          <p:spPr>
            <a:xfrm>
              <a:off x="7981963" y="5604296"/>
              <a:ext cx="45719" cy="457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720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CE0ABB0-B6E1-43EF-8650-A5AFBDB29774}"/>
                </a:ext>
              </a:extLst>
            </p:cNvPr>
            <p:cNvCxnSpPr/>
            <p:nvPr/>
          </p:nvCxnSpPr>
          <p:spPr>
            <a:xfrm flipH="1">
              <a:off x="7606748" y="2786231"/>
              <a:ext cx="384313" cy="0"/>
            </a:xfrm>
            <a:prstGeom prst="line">
              <a:avLst/>
            </a:prstGeom>
            <a:ln w="19050">
              <a:solidFill>
                <a:srgbClr val="00A2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1DB4080-1A63-45B2-8E60-6042EED0127F}"/>
                </a:ext>
              </a:extLst>
            </p:cNvPr>
            <p:cNvSpPr/>
            <p:nvPr/>
          </p:nvSpPr>
          <p:spPr>
            <a:xfrm>
              <a:off x="7771842" y="2516061"/>
              <a:ext cx="519319" cy="51931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7200">
                <a:solidFill>
                  <a:schemeClr val="accent1"/>
                </a:solidFill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616C-FE16-4B2F-A963-5CB654E602C7}" type="slidenum">
              <a:rPr lang="en-US" smtClean="0"/>
              <a:t>37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6617916"/>
      </p:ext>
    </p:extLst>
  </p:cSld>
  <p:clrMapOvr>
    <a:masterClrMapping/>
  </p:clrMapOvr>
  <p:transition spd="slow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6788459-EFEF-4645-9F89-B0A1A715B74D}"/>
              </a:ext>
            </a:extLst>
          </p:cNvPr>
          <p:cNvSpPr/>
          <p:nvPr/>
        </p:nvSpPr>
        <p:spPr>
          <a:xfrm>
            <a:off x="-58888" y="4145826"/>
            <a:ext cx="5324049" cy="7198726"/>
          </a:xfrm>
          <a:custGeom>
            <a:avLst/>
            <a:gdLst>
              <a:gd name="connsiteX0" fmla="*/ 1724686 w 5324049"/>
              <a:gd name="connsiteY0" fmla="*/ 0 h 7198726"/>
              <a:gd name="connsiteX1" fmla="*/ 5324049 w 5324049"/>
              <a:gd name="connsiteY1" fmla="*/ 3599363 h 7198726"/>
              <a:gd name="connsiteX2" fmla="*/ 1724686 w 5324049"/>
              <a:gd name="connsiteY2" fmla="*/ 7198726 h 7198726"/>
              <a:gd name="connsiteX3" fmla="*/ 9016 w 5324049"/>
              <a:gd name="connsiteY3" fmla="*/ 6764302 h 7198726"/>
              <a:gd name="connsiteX4" fmla="*/ 0 w 5324049"/>
              <a:gd name="connsiteY4" fmla="*/ 6758825 h 7198726"/>
              <a:gd name="connsiteX5" fmla="*/ 0 w 5324049"/>
              <a:gd name="connsiteY5" fmla="*/ 439901 h 7198726"/>
              <a:gd name="connsiteX6" fmla="*/ 9016 w 5324049"/>
              <a:gd name="connsiteY6" fmla="*/ 434424 h 7198726"/>
              <a:gd name="connsiteX7" fmla="*/ 1724686 w 5324049"/>
              <a:gd name="connsiteY7" fmla="*/ 0 h 719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24049" h="7198726">
                <a:moveTo>
                  <a:pt x="1724686" y="0"/>
                </a:moveTo>
                <a:cubicBezTo>
                  <a:pt x="3712559" y="0"/>
                  <a:pt x="5324049" y="1611490"/>
                  <a:pt x="5324049" y="3599363"/>
                </a:cubicBezTo>
                <a:cubicBezTo>
                  <a:pt x="5324049" y="5587236"/>
                  <a:pt x="3712559" y="7198726"/>
                  <a:pt x="1724686" y="7198726"/>
                </a:cubicBezTo>
                <a:cubicBezTo>
                  <a:pt x="1103476" y="7198726"/>
                  <a:pt x="519022" y="7041354"/>
                  <a:pt x="9016" y="6764302"/>
                </a:cubicBezTo>
                <a:lnTo>
                  <a:pt x="0" y="6758825"/>
                </a:lnTo>
                <a:lnTo>
                  <a:pt x="0" y="439901"/>
                </a:lnTo>
                <a:lnTo>
                  <a:pt x="9016" y="434424"/>
                </a:lnTo>
                <a:cubicBezTo>
                  <a:pt x="519022" y="157372"/>
                  <a:pt x="1103476" y="0"/>
                  <a:pt x="1724686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c 6"/>
          <p:cNvSpPr/>
          <p:nvPr/>
        </p:nvSpPr>
        <p:spPr>
          <a:xfrm>
            <a:off x="1023257" y="3621455"/>
            <a:ext cx="6244659" cy="8108070"/>
          </a:xfrm>
          <a:prstGeom prst="arc">
            <a:avLst>
              <a:gd name="adj1" fmla="val 16665156"/>
              <a:gd name="adj2" fmla="val 491253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Rectangle 1"/>
          <p:cNvSpPr/>
          <p:nvPr/>
        </p:nvSpPr>
        <p:spPr>
          <a:xfrm>
            <a:off x="-8332" y="6257780"/>
            <a:ext cx="48521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WHAT WOULD BE THE </a:t>
            </a:r>
            <a:br>
              <a:rPr 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5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IMPACT ON BROKERAGES?</a:t>
            </a:r>
          </a:p>
        </p:txBody>
      </p:sp>
      <p:sp>
        <p:nvSpPr>
          <p:cNvPr id="5" name="Rectangle 4"/>
          <p:cNvSpPr/>
          <p:nvPr/>
        </p:nvSpPr>
        <p:spPr>
          <a:xfrm>
            <a:off x="7993824" y="7206887"/>
            <a:ext cx="12188825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buClr>
                <a:schemeClr val="bg2"/>
              </a:buClr>
              <a:buSzPct val="110000"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Brokerage Profits Drop 30% to 40%</a:t>
            </a:r>
            <a:endParaRPr lang="en-US" sz="4800" dirty="0">
              <a:solidFill>
                <a:srgbClr val="444444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88782" y="3624880"/>
            <a:ext cx="157989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Agent Count Decreases 20% to 35%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17898" y="5248149"/>
            <a:ext cx="14670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Commission Income Drops 40% to 50%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33982" y="10879166"/>
            <a:ext cx="167653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Top Listing Agents Gain Power &amp; Leverage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99509" y="9334265"/>
            <a:ext cx="13834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Teams Gain Power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905019" y="3538063"/>
            <a:ext cx="1048585" cy="1048589"/>
            <a:chOff x="2453148" y="2022064"/>
            <a:chExt cx="524429" cy="524431"/>
          </a:xfrm>
        </p:grpSpPr>
        <p:sp>
          <p:nvSpPr>
            <p:cNvPr id="9" name="Oval 8"/>
            <p:cNvSpPr/>
            <p:nvPr/>
          </p:nvSpPr>
          <p:spPr>
            <a:xfrm>
              <a:off x="2453148" y="2022064"/>
              <a:ext cx="524429" cy="524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EE9444A-DEFA-4F44-BD92-5AB5BA8DC833}"/>
                </a:ext>
              </a:extLst>
            </p:cNvPr>
            <p:cNvSpPr/>
            <p:nvPr/>
          </p:nvSpPr>
          <p:spPr>
            <a:xfrm>
              <a:off x="2570114" y="2139013"/>
              <a:ext cx="290495" cy="290531"/>
            </a:xfrm>
            <a:custGeom>
              <a:avLst/>
              <a:gdLst>
                <a:gd name="connsiteX0" fmla="*/ 111457 w 330011"/>
                <a:gd name="connsiteY0" fmla="*/ 99850 h 330051"/>
                <a:gd name="connsiteX1" fmla="*/ 112456 w 330011"/>
                <a:gd name="connsiteY1" fmla="*/ 100848 h 330051"/>
                <a:gd name="connsiteX2" fmla="*/ 165005 w 330011"/>
                <a:gd name="connsiteY2" fmla="*/ 153397 h 330051"/>
                <a:gd name="connsiteX3" fmla="*/ 217554 w 330011"/>
                <a:gd name="connsiteY3" fmla="*/ 100848 h 330051"/>
                <a:gd name="connsiteX4" fmla="*/ 229252 w 330011"/>
                <a:gd name="connsiteY4" fmla="*/ 100848 h 330051"/>
                <a:gd name="connsiteX5" fmla="*/ 229252 w 330011"/>
                <a:gd name="connsiteY5" fmla="*/ 112547 h 330051"/>
                <a:gd name="connsiteX6" fmla="*/ 176703 w 330011"/>
                <a:gd name="connsiteY6" fmla="*/ 165096 h 330051"/>
                <a:gd name="connsiteX7" fmla="*/ 229252 w 330011"/>
                <a:gd name="connsiteY7" fmla="*/ 217645 h 330051"/>
                <a:gd name="connsiteX8" fmla="*/ 228254 w 330011"/>
                <a:gd name="connsiteY8" fmla="*/ 229343 h 330051"/>
                <a:gd name="connsiteX9" fmla="*/ 217554 w 330011"/>
                <a:gd name="connsiteY9" fmla="*/ 229343 h 330051"/>
                <a:gd name="connsiteX10" fmla="*/ 165005 w 330011"/>
                <a:gd name="connsiteY10" fmla="*/ 176794 h 330051"/>
                <a:gd name="connsiteX11" fmla="*/ 112456 w 330011"/>
                <a:gd name="connsiteY11" fmla="*/ 229343 h 330051"/>
                <a:gd name="connsiteX12" fmla="*/ 100757 w 330011"/>
                <a:gd name="connsiteY12" fmla="*/ 228345 h 330051"/>
                <a:gd name="connsiteX13" fmla="*/ 100757 w 330011"/>
                <a:gd name="connsiteY13" fmla="*/ 217645 h 330051"/>
                <a:gd name="connsiteX14" fmla="*/ 153306 w 330011"/>
                <a:gd name="connsiteY14" fmla="*/ 165096 h 330051"/>
                <a:gd name="connsiteX15" fmla="*/ 100757 w 330011"/>
                <a:gd name="connsiteY15" fmla="*/ 112547 h 330051"/>
                <a:gd name="connsiteX16" fmla="*/ 99759 w 330011"/>
                <a:gd name="connsiteY16" fmla="*/ 100848 h 330051"/>
                <a:gd name="connsiteX17" fmla="*/ 111457 w 330011"/>
                <a:gd name="connsiteY17" fmla="*/ 99850 h 330051"/>
                <a:gd name="connsiteX18" fmla="*/ 165023 w 330011"/>
                <a:gd name="connsiteY18" fmla="*/ 16506 h 330051"/>
                <a:gd name="connsiteX19" fmla="*/ 59965 w 330011"/>
                <a:gd name="connsiteY19" fmla="*/ 60056 h 330051"/>
                <a:gd name="connsiteX20" fmla="*/ 60023 w 330011"/>
                <a:gd name="connsiteY20" fmla="*/ 270195 h 330051"/>
                <a:gd name="connsiteX21" fmla="*/ 270104 w 330011"/>
                <a:gd name="connsiteY21" fmla="*/ 270195 h 330051"/>
                <a:gd name="connsiteX22" fmla="*/ 270104 w 330011"/>
                <a:gd name="connsiteY22" fmla="*/ 59998 h 330051"/>
                <a:gd name="connsiteX23" fmla="*/ 165023 w 330011"/>
                <a:gd name="connsiteY23" fmla="*/ 16506 h 330051"/>
                <a:gd name="connsiteX24" fmla="*/ 164875 w 330011"/>
                <a:gd name="connsiteY24" fmla="*/ 0 h 330051"/>
                <a:gd name="connsiteX25" fmla="*/ 281523 w 330011"/>
                <a:gd name="connsiteY25" fmla="*/ 48209 h 330051"/>
                <a:gd name="connsiteX26" fmla="*/ 281708 w 330011"/>
                <a:gd name="connsiteY26" fmla="*/ 48394 h 330051"/>
                <a:gd name="connsiteX27" fmla="*/ 281657 w 330011"/>
                <a:gd name="connsiteY27" fmla="*/ 281748 h 330051"/>
                <a:gd name="connsiteX28" fmla="*/ 48303 w 330011"/>
                <a:gd name="connsiteY28" fmla="*/ 281697 h 330051"/>
                <a:gd name="connsiteX29" fmla="*/ 48303 w 330011"/>
                <a:gd name="connsiteY29" fmla="*/ 48394 h 330051"/>
                <a:gd name="connsiteX30" fmla="*/ 164875 w 330011"/>
                <a:gd name="connsiteY30" fmla="*/ 0 h 33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011" h="330051">
                  <a:moveTo>
                    <a:pt x="111457" y="99850"/>
                  </a:moveTo>
                  <a:cubicBezTo>
                    <a:pt x="111818" y="100154"/>
                    <a:pt x="112152" y="100488"/>
                    <a:pt x="112456" y="100848"/>
                  </a:cubicBezTo>
                  <a:lnTo>
                    <a:pt x="165005" y="153397"/>
                  </a:lnTo>
                  <a:lnTo>
                    <a:pt x="217554" y="100848"/>
                  </a:lnTo>
                  <a:cubicBezTo>
                    <a:pt x="220791" y="97634"/>
                    <a:pt x="226015" y="97634"/>
                    <a:pt x="229252" y="100848"/>
                  </a:cubicBezTo>
                  <a:cubicBezTo>
                    <a:pt x="232466" y="104086"/>
                    <a:pt x="232466" y="109310"/>
                    <a:pt x="229252" y="112547"/>
                  </a:cubicBezTo>
                  <a:lnTo>
                    <a:pt x="176703" y="165096"/>
                  </a:lnTo>
                  <a:lnTo>
                    <a:pt x="229252" y="217645"/>
                  </a:lnTo>
                  <a:cubicBezTo>
                    <a:pt x="232207" y="221151"/>
                    <a:pt x="231760" y="226389"/>
                    <a:pt x="228254" y="229343"/>
                  </a:cubicBezTo>
                  <a:cubicBezTo>
                    <a:pt x="225163" y="231948"/>
                    <a:pt x="220645" y="231948"/>
                    <a:pt x="217554" y="229343"/>
                  </a:cubicBezTo>
                  <a:lnTo>
                    <a:pt x="165005" y="176794"/>
                  </a:lnTo>
                  <a:lnTo>
                    <a:pt x="112456" y="229343"/>
                  </a:lnTo>
                  <a:cubicBezTo>
                    <a:pt x="108950" y="232298"/>
                    <a:pt x="103712" y="231851"/>
                    <a:pt x="100757" y="228345"/>
                  </a:cubicBezTo>
                  <a:cubicBezTo>
                    <a:pt x="98152" y="225254"/>
                    <a:pt x="98152" y="220736"/>
                    <a:pt x="100757" y="217645"/>
                  </a:cubicBezTo>
                  <a:lnTo>
                    <a:pt x="153306" y="165096"/>
                  </a:lnTo>
                  <a:lnTo>
                    <a:pt x="100757" y="112547"/>
                  </a:lnTo>
                  <a:cubicBezTo>
                    <a:pt x="97251" y="109592"/>
                    <a:pt x="96804" y="104354"/>
                    <a:pt x="99759" y="100848"/>
                  </a:cubicBezTo>
                  <a:cubicBezTo>
                    <a:pt x="102714" y="97342"/>
                    <a:pt x="107951" y="96895"/>
                    <a:pt x="111457" y="99850"/>
                  </a:cubicBezTo>
                  <a:close/>
                  <a:moveTo>
                    <a:pt x="165023" y="16506"/>
                  </a:moveTo>
                  <a:cubicBezTo>
                    <a:pt x="126995" y="16516"/>
                    <a:pt x="88971" y="31034"/>
                    <a:pt x="59965" y="60056"/>
                  </a:cubicBezTo>
                  <a:cubicBezTo>
                    <a:pt x="1953" y="118100"/>
                    <a:pt x="1979" y="212183"/>
                    <a:pt x="60023" y="270195"/>
                  </a:cubicBezTo>
                  <a:cubicBezTo>
                    <a:pt x="118044" y="328184"/>
                    <a:pt x="212082" y="328184"/>
                    <a:pt x="270104" y="270195"/>
                  </a:cubicBezTo>
                  <a:cubicBezTo>
                    <a:pt x="328118" y="212139"/>
                    <a:pt x="328118" y="118054"/>
                    <a:pt x="270104" y="59998"/>
                  </a:cubicBezTo>
                  <a:cubicBezTo>
                    <a:pt x="241082" y="30992"/>
                    <a:pt x="203050" y="16495"/>
                    <a:pt x="165023" y="16506"/>
                  </a:cubicBezTo>
                  <a:close/>
                  <a:moveTo>
                    <a:pt x="164875" y="0"/>
                  </a:moveTo>
                  <a:cubicBezTo>
                    <a:pt x="207080" y="-34"/>
                    <a:pt x="249297" y="16034"/>
                    <a:pt x="281523" y="48209"/>
                  </a:cubicBezTo>
                  <a:cubicBezTo>
                    <a:pt x="281585" y="48271"/>
                    <a:pt x="281646" y="48332"/>
                    <a:pt x="281708" y="48394"/>
                  </a:cubicBezTo>
                  <a:cubicBezTo>
                    <a:pt x="346132" y="112846"/>
                    <a:pt x="346110" y="217323"/>
                    <a:pt x="281657" y="281748"/>
                  </a:cubicBezTo>
                  <a:cubicBezTo>
                    <a:pt x="217204" y="346173"/>
                    <a:pt x="112727" y="346150"/>
                    <a:pt x="48303" y="281697"/>
                  </a:cubicBezTo>
                  <a:cubicBezTo>
                    <a:pt x="-16102" y="217264"/>
                    <a:pt x="-16102" y="112827"/>
                    <a:pt x="48303" y="48394"/>
                  </a:cubicBezTo>
                  <a:cubicBezTo>
                    <a:pt x="80478" y="16168"/>
                    <a:pt x="122670" y="33"/>
                    <a:pt x="164875" y="0"/>
                  </a:cubicBez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245450" y="5158087"/>
            <a:ext cx="1048585" cy="1048589"/>
            <a:chOff x="3123538" y="2832287"/>
            <a:chExt cx="524429" cy="524431"/>
          </a:xfrm>
        </p:grpSpPr>
        <p:sp>
          <p:nvSpPr>
            <p:cNvPr id="15" name="Oval 14"/>
            <p:cNvSpPr/>
            <p:nvPr/>
          </p:nvSpPr>
          <p:spPr>
            <a:xfrm>
              <a:off x="3123538" y="2832287"/>
              <a:ext cx="524429" cy="52443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EE9444A-DEFA-4F44-BD92-5AB5BA8DC833}"/>
                </a:ext>
              </a:extLst>
            </p:cNvPr>
            <p:cNvSpPr/>
            <p:nvPr/>
          </p:nvSpPr>
          <p:spPr>
            <a:xfrm>
              <a:off x="3240504" y="2944298"/>
              <a:ext cx="290495" cy="290531"/>
            </a:xfrm>
            <a:custGeom>
              <a:avLst/>
              <a:gdLst>
                <a:gd name="connsiteX0" fmla="*/ 111457 w 330011"/>
                <a:gd name="connsiteY0" fmla="*/ 99850 h 330051"/>
                <a:gd name="connsiteX1" fmla="*/ 112456 w 330011"/>
                <a:gd name="connsiteY1" fmla="*/ 100848 h 330051"/>
                <a:gd name="connsiteX2" fmla="*/ 165005 w 330011"/>
                <a:gd name="connsiteY2" fmla="*/ 153397 h 330051"/>
                <a:gd name="connsiteX3" fmla="*/ 217554 w 330011"/>
                <a:gd name="connsiteY3" fmla="*/ 100848 h 330051"/>
                <a:gd name="connsiteX4" fmla="*/ 229252 w 330011"/>
                <a:gd name="connsiteY4" fmla="*/ 100848 h 330051"/>
                <a:gd name="connsiteX5" fmla="*/ 229252 w 330011"/>
                <a:gd name="connsiteY5" fmla="*/ 112547 h 330051"/>
                <a:gd name="connsiteX6" fmla="*/ 176703 w 330011"/>
                <a:gd name="connsiteY6" fmla="*/ 165096 h 330051"/>
                <a:gd name="connsiteX7" fmla="*/ 229252 w 330011"/>
                <a:gd name="connsiteY7" fmla="*/ 217645 h 330051"/>
                <a:gd name="connsiteX8" fmla="*/ 228254 w 330011"/>
                <a:gd name="connsiteY8" fmla="*/ 229343 h 330051"/>
                <a:gd name="connsiteX9" fmla="*/ 217554 w 330011"/>
                <a:gd name="connsiteY9" fmla="*/ 229343 h 330051"/>
                <a:gd name="connsiteX10" fmla="*/ 165005 w 330011"/>
                <a:gd name="connsiteY10" fmla="*/ 176794 h 330051"/>
                <a:gd name="connsiteX11" fmla="*/ 112456 w 330011"/>
                <a:gd name="connsiteY11" fmla="*/ 229343 h 330051"/>
                <a:gd name="connsiteX12" fmla="*/ 100757 w 330011"/>
                <a:gd name="connsiteY12" fmla="*/ 228345 h 330051"/>
                <a:gd name="connsiteX13" fmla="*/ 100757 w 330011"/>
                <a:gd name="connsiteY13" fmla="*/ 217645 h 330051"/>
                <a:gd name="connsiteX14" fmla="*/ 153306 w 330011"/>
                <a:gd name="connsiteY14" fmla="*/ 165096 h 330051"/>
                <a:gd name="connsiteX15" fmla="*/ 100757 w 330011"/>
                <a:gd name="connsiteY15" fmla="*/ 112547 h 330051"/>
                <a:gd name="connsiteX16" fmla="*/ 99759 w 330011"/>
                <a:gd name="connsiteY16" fmla="*/ 100848 h 330051"/>
                <a:gd name="connsiteX17" fmla="*/ 111457 w 330011"/>
                <a:gd name="connsiteY17" fmla="*/ 99850 h 330051"/>
                <a:gd name="connsiteX18" fmla="*/ 165023 w 330011"/>
                <a:gd name="connsiteY18" fmla="*/ 16506 h 330051"/>
                <a:gd name="connsiteX19" fmla="*/ 59965 w 330011"/>
                <a:gd name="connsiteY19" fmla="*/ 60056 h 330051"/>
                <a:gd name="connsiteX20" fmla="*/ 60023 w 330011"/>
                <a:gd name="connsiteY20" fmla="*/ 270195 h 330051"/>
                <a:gd name="connsiteX21" fmla="*/ 270104 w 330011"/>
                <a:gd name="connsiteY21" fmla="*/ 270195 h 330051"/>
                <a:gd name="connsiteX22" fmla="*/ 270104 w 330011"/>
                <a:gd name="connsiteY22" fmla="*/ 59998 h 330051"/>
                <a:gd name="connsiteX23" fmla="*/ 165023 w 330011"/>
                <a:gd name="connsiteY23" fmla="*/ 16506 h 330051"/>
                <a:gd name="connsiteX24" fmla="*/ 164875 w 330011"/>
                <a:gd name="connsiteY24" fmla="*/ 0 h 330051"/>
                <a:gd name="connsiteX25" fmla="*/ 281523 w 330011"/>
                <a:gd name="connsiteY25" fmla="*/ 48209 h 330051"/>
                <a:gd name="connsiteX26" fmla="*/ 281708 w 330011"/>
                <a:gd name="connsiteY26" fmla="*/ 48394 h 330051"/>
                <a:gd name="connsiteX27" fmla="*/ 281657 w 330011"/>
                <a:gd name="connsiteY27" fmla="*/ 281748 h 330051"/>
                <a:gd name="connsiteX28" fmla="*/ 48303 w 330011"/>
                <a:gd name="connsiteY28" fmla="*/ 281697 h 330051"/>
                <a:gd name="connsiteX29" fmla="*/ 48303 w 330011"/>
                <a:gd name="connsiteY29" fmla="*/ 48394 h 330051"/>
                <a:gd name="connsiteX30" fmla="*/ 164875 w 330011"/>
                <a:gd name="connsiteY30" fmla="*/ 0 h 33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011" h="330051">
                  <a:moveTo>
                    <a:pt x="111457" y="99850"/>
                  </a:moveTo>
                  <a:cubicBezTo>
                    <a:pt x="111818" y="100154"/>
                    <a:pt x="112152" y="100488"/>
                    <a:pt x="112456" y="100848"/>
                  </a:cubicBezTo>
                  <a:lnTo>
                    <a:pt x="165005" y="153397"/>
                  </a:lnTo>
                  <a:lnTo>
                    <a:pt x="217554" y="100848"/>
                  </a:lnTo>
                  <a:cubicBezTo>
                    <a:pt x="220791" y="97634"/>
                    <a:pt x="226015" y="97634"/>
                    <a:pt x="229252" y="100848"/>
                  </a:cubicBezTo>
                  <a:cubicBezTo>
                    <a:pt x="232466" y="104086"/>
                    <a:pt x="232466" y="109310"/>
                    <a:pt x="229252" y="112547"/>
                  </a:cubicBezTo>
                  <a:lnTo>
                    <a:pt x="176703" y="165096"/>
                  </a:lnTo>
                  <a:lnTo>
                    <a:pt x="229252" y="217645"/>
                  </a:lnTo>
                  <a:cubicBezTo>
                    <a:pt x="232207" y="221151"/>
                    <a:pt x="231760" y="226389"/>
                    <a:pt x="228254" y="229343"/>
                  </a:cubicBezTo>
                  <a:cubicBezTo>
                    <a:pt x="225163" y="231948"/>
                    <a:pt x="220645" y="231948"/>
                    <a:pt x="217554" y="229343"/>
                  </a:cubicBezTo>
                  <a:lnTo>
                    <a:pt x="165005" y="176794"/>
                  </a:lnTo>
                  <a:lnTo>
                    <a:pt x="112456" y="229343"/>
                  </a:lnTo>
                  <a:cubicBezTo>
                    <a:pt x="108950" y="232298"/>
                    <a:pt x="103712" y="231851"/>
                    <a:pt x="100757" y="228345"/>
                  </a:cubicBezTo>
                  <a:cubicBezTo>
                    <a:pt x="98152" y="225254"/>
                    <a:pt x="98152" y="220736"/>
                    <a:pt x="100757" y="217645"/>
                  </a:cubicBezTo>
                  <a:lnTo>
                    <a:pt x="153306" y="165096"/>
                  </a:lnTo>
                  <a:lnTo>
                    <a:pt x="100757" y="112547"/>
                  </a:lnTo>
                  <a:cubicBezTo>
                    <a:pt x="97251" y="109592"/>
                    <a:pt x="96804" y="104354"/>
                    <a:pt x="99759" y="100848"/>
                  </a:cubicBezTo>
                  <a:cubicBezTo>
                    <a:pt x="102714" y="97342"/>
                    <a:pt x="107951" y="96895"/>
                    <a:pt x="111457" y="99850"/>
                  </a:cubicBezTo>
                  <a:close/>
                  <a:moveTo>
                    <a:pt x="165023" y="16506"/>
                  </a:moveTo>
                  <a:cubicBezTo>
                    <a:pt x="126995" y="16516"/>
                    <a:pt x="88971" y="31034"/>
                    <a:pt x="59965" y="60056"/>
                  </a:cubicBezTo>
                  <a:cubicBezTo>
                    <a:pt x="1953" y="118100"/>
                    <a:pt x="1979" y="212183"/>
                    <a:pt x="60023" y="270195"/>
                  </a:cubicBezTo>
                  <a:cubicBezTo>
                    <a:pt x="118044" y="328184"/>
                    <a:pt x="212082" y="328184"/>
                    <a:pt x="270104" y="270195"/>
                  </a:cubicBezTo>
                  <a:cubicBezTo>
                    <a:pt x="328118" y="212139"/>
                    <a:pt x="328118" y="118054"/>
                    <a:pt x="270104" y="59998"/>
                  </a:cubicBezTo>
                  <a:cubicBezTo>
                    <a:pt x="241082" y="30992"/>
                    <a:pt x="203050" y="16495"/>
                    <a:pt x="165023" y="16506"/>
                  </a:cubicBezTo>
                  <a:close/>
                  <a:moveTo>
                    <a:pt x="164875" y="0"/>
                  </a:moveTo>
                  <a:cubicBezTo>
                    <a:pt x="207080" y="-34"/>
                    <a:pt x="249297" y="16034"/>
                    <a:pt x="281523" y="48209"/>
                  </a:cubicBezTo>
                  <a:cubicBezTo>
                    <a:pt x="281585" y="48271"/>
                    <a:pt x="281646" y="48332"/>
                    <a:pt x="281708" y="48394"/>
                  </a:cubicBezTo>
                  <a:cubicBezTo>
                    <a:pt x="346132" y="112846"/>
                    <a:pt x="346110" y="217323"/>
                    <a:pt x="281657" y="281748"/>
                  </a:cubicBezTo>
                  <a:cubicBezTo>
                    <a:pt x="217204" y="346173"/>
                    <a:pt x="112727" y="346150"/>
                    <a:pt x="48303" y="281697"/>
                  </a:cubicBezTo>
                  <a:cubicBezTo>
                    <a:pt x="-16102" y="217264"/>
                    <a:pt x="-16102" y="112827"/>
                    <a:pt x="48303" y="48394"/>
                  </a:cubicBezTo>
                  <a:cubicBezTo>
                    <a:pt x="80478" y="16168"/>
                    <a:pt x="122670" y="33"/>
                    <a:pt x="164875" y="0"/>
                  </a:cubicBez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743622" y="7151194"/>
            <a:ext cx="1048585" cy="1048589"/>
            <a:chOff x="3372689" y="3829100"/>
            <a:chExt cx="524429" cy="524431"/>
          </a:xfrm>
        </p:grpSpPr>
        <p:sp>
          <p:nvSpPr>
            <p:cNvPr id="12" name="Oval 11"/>
            <p:cNvSpPr/>
            <p:nvPr/>
          </p:nvSpPr>
          <p:spPr>
            <a:xfrm>
              <a:off x="3372689" y="3829100"/>
              <a:ext cx="524429" cy="524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CEE9444A-DEFA-4F44-BD92-5AB5BA8DC833}"/>
                </a:ext>
              </a:extLst>
            </p:cNvPr>
            <p:cNvSpPr/>
            <p:nvPr/>
          </p:nvSpPr>
          <p:spPr>
            <a:xfrm>
              <a:off x="3489656" y="3946048"/>
              <a:ext cx="290495" cy="290531"/>
            </a:xfrm>
            <a:custGeom>
              <a:avLst/>
              <a:gdLst>
                <a:gd name="connsiteX0" fmla="*/ 111457 w 330011"/>
                <a:gd name="connsiteY0" fmla="*/ 99850 h 330051"/>
                <a:gd name="connsiteX1" fmla="*/ 112456 w 330011"/>
                <a:gd name="connsiteY1" fmla="*/ 100848 h 330051"/>
                <a:gd name="connsiteX2" fmla="*/ 165005 w 330011"/>
                <a:gd name="connsiteY2" fmla="*/ 153397 h 330051"/>
                <a:gd name="connsiteX3" fmla="*/ 217554 w 330011"/>
                <a:gd name="connsiteY3" fmla="*/ 100848 h 330051"/>
                <a:gd name="connsiteX4" fmla="*/ 229252 w 330011"/>
                <a:gd name="connsiteY4" fmla="*/ 100848 h 330051"/>
                <a:gd name="connsiteX5" fmla="*/ 229252 w 330011"/>
                <a:gd name="connsiteY5" fmla="*/ 112547 h 330051"/>
                <a:gd name="connsiteX6" fmla="*/ 176703 w 330011"/>
                <a:gd name="connsiteY6" fmla="*/ 165096 h 330051"/>
                <a:gd name="connsiteX7" fmla="*/ 229252 w 330011"/>
                <a:gd name="connsiteY7" fmla="*/ 217645 h 330051"/>
                <a:gd name="connsiteX8" fmla="*/ 228254 w 330011"/>
                <a:gd name="connsiteY8" fmla="*/ 229343 h 330051"/>
                <a:gd name="connsiteX9" fmla="*/ 217554 w 330011"/>
                <a:gd name="connsiteY9" fmla="*/ 229343 h 330051"/>
                <a:gd name="connsiteX10" fmla="*/ 165005 w 330011"/>
                <a:gd name="connsiteY10" fmla="*/ 176794 h 330051"/>
                <a:gd name="connsiteX11" fmla="*/ 112456 w 330011"/>
                <a:gd name="connsiteY11" fmla="*/ 229343 h 330051"/>
                <a:gd name="connsiteX12" fmla="*/ 100757 w 330011"/>
                <a:gd name="connsiteY12" fmla="*/ 228345 h 330051"/>
                <a:gd name="connsiteX13" fmla="*/ 100757 w 330011"/>
                <a:gd name="connsiteY13" fmla="*/ 217645 h 330051"/>
                <a:gd name="connsiteX14" fmla="*/ 153306 w 330011"/>
                <a:gd name="connsiteY14" fmla="*/ 165096 h 330051"/>
                <a:gd name="connsiteX15" fmla="*/ 100757 w 330011"/>
                <a:gd name="connsiteY15" fmla="*/ 112547 h 330051"/>
                <a:gd name="connsiteX16" fmla="*/ 99759 w 330011"/>
                <a:gd name="connsiteY16" fmla="*/ 100848 h 330051"/>
                <a:gd name="connsiteX17" fmla="*/ 111457 w 330011"/>
                <a:gd name="connsiteY17" fmla="*/ 99850 h 330051"/>
                <a:gd name="connsiteX18" fmla="*/ 165023 w 330011"/>
                <a:gd name="connsiteY18" fmla="*/ 16506 h 330051"/>
                <a:gd name="connsiteX19" fmla="*/ 59965 w 330011"/>
                <a:gd name="connsiteY19" fmla="*/ 60056 h 330051"/>
                <a:gd name="connsiteX20" fmla="*/ 60023 w 330011"/>
                <a:gd name="connsiteY20" fmla="*/ 270195 h 330051"/>
                <a:gd name="connsiteX21" fmla="*/ 270104 w 330011"/>
                <a:gd name="connsiteY21" fmla="*/ 270195 h 330051"/>
                <a:gd name="connsiteX22" fmla="*/ 270104 w 330011"/>
                <a:gd name="connsiteY22" fmla="*/ 59998 h 330051"/>
                <a:gd name="connsiteX23" fmla="*/ 165023 w 330011"/>
                <a:gd name="connsiteY23" fmla="*/ 16506 h 330051"/>
                <a:gd name="connsiteX24" fmla="*/ 164875 w 330011"/>
                <a:gd name="connsiteY24" fmla="*/ 0 h 330051"/>
                <a:gd name="connsiteX25" fmla="*/ 281523 w 330011"/>
                <a:gd name="connsiteY25" fmla="*/ 48209 h 330051"/>
                <a:gd name="connsiteX26" fmla="*/ 281708 w 330011"/>
                <a:gd name="connsiteY26" fmla="*/ 48394 h 330051"/>
                <a:gd name="connsiteX27" fmla="*/ 281657 w 330011"/>
                <a:gd name="connsiteY27" fmla="*/ 281748 h 330051"/>
                <a:gd name="connsiteX28" fmla="*/ 48303 w 330011"/>
                <a:gd name="connsiteY28" fmla="*/ 281697 h 330051"/>
                <a:gd name="connsiteX29" fmla="*/ 48303 w 330011"/>
                <a:gd name="connsiteY29" fmla="*/ 48394 h 330051"/>
                <a:gd name="connsiteX30" fmla="*/ 164875 w 330011"/>
                <a:gd name="connsiteY30" fmla="*/ 0 h 33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011" h="330051">
                  <a:moveTo>
                    <a:pt x="111457" y="99850"/>
                  </a:moveTo>
                  <a:cubicBezTo>
                    <a:pt x="111818" y="100154"/>
                    <a:pt x="112152" y="100488"/>
                    <a:pt x="112456" y="100848"/>
                  </a:cubicBezTo>
                  <a:lnTo>
                    <a:pt x="165005" y="153397"/>
                  </a:lnTo>
                  <a:lnTo>
                    <a:pt x="217554" y="100848"/>
                  </a:lnTo>
                  <a:cubicBezTo>
                    <a:pt x="220791" y="97634"/>
                    <a:pt x="226015" y="97634"/>
                    <a:pt x="229252" y="100848"/>
                  </a:cubicBezTo>
                  <a:cubicBezTo>
                    <a:pt x="232466" y="104086"/>
                    <a:pt x="232466" y="109310"/>
                    <a:pt x="229252" y="112547"/>
                  </a:cubicBezTo>
                  <a:lnTo>
                    <a:pt x="176703" y="165096"/>
                  </a:lnTo>
                  <a:lnTo>
                    <a:pt x="229252" y="217645"/>
                  </a:lnTo>
                  <a:cubicBezTo>
                    <a:pt x="232207" y="221151"/>
                    <a:pt x="231760" y="226389"/>
                    <a:pt x="228254" y="229343"/>
                  </a:cubicBezTo>
                  <a:cubicBezTo>
                    <a:pt x="225163" y="231948"/>
                    <a:pt x="220645" y="231948"/>
                    <a:pt x="217554" y="229343"/>
                  </a:cubicBezTo>
                  <a:lnTo>
                    <a:pt x="165005" y="176794"/>
                  </a:lnTo>
                  <a:lnTo>
                    <a:pt x="112456" y="229343"/>
                  </a:lnTo>
                  <a:cubicBezTo>
                    <a:pt x="108950" y="232298"/>
                    <a:pt x="103712" y="231851"/>
                    <a:pt x="100757" y="228345"/>
                  </a:cubicBezTo>
                  <a:cubicBezTo>
                    <a:pt x="98152" y="225254"/>
                    <a:pt x="98152" y="220736"/>
                    <a:pt x="100757" y="217645"/>
                  </a:cubicBezTo>
                  <a:lnTo>
                    <a:pt x="153306" y="165096"/>
                  </a:lnTo>
                  <a:lnTo>
                    <a:pt x="100757" y="112547"/>
                  </a:lnTo>
                  <a:cubicBezTo>
                    <a:pt x="97251" y="109592"/>
                    <a:pt x="96804" y="104354"/>
                    <a:pt x="99759" y="100848"/>
                  </a:cubicBezTo>
                  <a:cubicBezTo>
                    <a:pt x="102714" y="97342"/>
                    <a:pt x="107951" y="96895"/>
                    <a:pt x="111457" y="99850"/>
                  </a:cubicBezTo>
                  <a:close/>
                  <a:moveTo>
                    <a:pt x="165023" y="16506"/>
                  </a:moveTo>
                  <a:cubicBezTo>
                    <a:pt x="126995" y="16516"/>
                    <a:pt x="88971" y="31034"/>
                    <a:pt x="59965" y="60056"/>
                  </a:cubicBezTo>
                  <a:cubicBezTo>
                    <a:pt x="1953" y="118100"/>
                    <a:pt x="1979" y="212183"/>
                    <a:pt x="60023" y="270195"/>
                  </a:cubicBezTo>
                  <a:cubicBezTo>
                    <a:pt x="118044" y="328184"/>
                    <a:pt x="212082" y="328184"/>
                    <a:pt x="270104" y="270195"/>
                  </a:cubicBezTo>
                  <a:cubicBezTo>
                    <a:pt x="328118" y="212139"/>
                    <a:pt x="328118" y="118054"/>
                    <a:pt x="270104" y="59998"/>
                  </a:cubicBezTo>
                  <a:cubicBezTo>
                    <a:pt x="241082" y="30992"/>
                    <a:pt x="203050" y="16495"/>
                    <a:pt x="165023" y="16506"/>
                  </a:cubicBezTo>
                  <a:close/>
                  <a:moveTo>
                    <a:pt x="164875" y="0"/>
                  </a:moveTo>
                  <a:cubicBezTo>
                    <a:pt x="207080" y="-34"/>
                    <a:pt x="249297" y="16034"/>
                    <a:pt x="281523" y="48209"/>
                  </a:cubicBezTo>
                  <a:cubicBezTo>
                    <a:pt x="281585" y="48271"/>
                    <a:pt x="281646" y="48332"/>
                    <a:pt x="281708" y="48394"/>
                  </a:cubicBezTo>
                  <a:cubicBezTo>
                    <a:pt x="346132" y="112846"/>
                    <a:pt x="346110" y="217323"/>
                    <a:pt x="281657" y="281748"/>
                  </a:cubicBezTo>
                  <a:cubicBezTo>
                    <a:pt x="217204" y="346173"/>
                    <a:pt x="112727" y="346150"/>
                    <a:pt x="48303" y="281697"/>
                  </a:cubicBezTo>
                  <a:cubicBezTo>
                    <a:pt x="-16102" y="217264"/>
                    <a:pt x="-16102" y="112827"/>
                    <a:pt x="48303" y="48394"/>
                  </a:cubicBezTo>
                  <a:cubicBezTo>
                    <a:pt x="80478" y="16168"/>
                    <a:pt x="122670" y="33"/>
                    <a:pt x="164875" y="0"/>
                  </a:cubicBez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339640" y="9189448"/>
            <a:ext cx="1048585" cy="1048589"/>
            <a:chOff x="3123538" y="4921729"/>
            <a:chExt cx="524429" cy="524431"/>
          </a:xfrm>
        </p:grpSpPr>
        <p:sp>
          <p:nvSpPr>
            <p:cNvPr id="21" name="Oval 20"/>
            <p:cNvSpPr/>
            <p:nvPr/>
          </p:nvSpPr>
          <p:spPr>
            <a:xfrm>
              <a:off x="3123538" y="4921729"/>
              <a:ext cx="524429" cy="52443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EE9444A-DEFA-4F44-BD92-5AB5BA8DC833}"/>
                </a:ext>
              </a:extLst>
            </p:cNvPr>
            <p:cNvSpPr/>
            <p:nvPr/>
          </p:nvSpPr>
          <p:spPr>
            <a:xfrm>
              <a:off x="3242976" y="5038678"/>
              <a:ext cx="290495" cy="290531"/>
            </a:xfrm>
            <a:custGeom>
              <a:avLst/>
              <a:gdLst>
                <a:gd name="connsiteX0" fmla="*/ 111457 w 330011"/>
                <a:gd name="connsiteY0" fmla="*/ 99850 h 330051"/>
                <a:gd name="connsiteX1" fmla="*/ 112456 w 330011"/>
                <a:gd name="connsiteY1" fmla="*/ 100848 h 330051"/>
                <a:gd name="connsiteX2" fmla="*/ 165005 w 330011"/>
                <a:gd name="connsiteY2" fmla="*/ 153397 h 330051"/>
                <a:gd name="connsiteX3" fmla="*/ 217554 w 330011"/>
                <a:gd name="connsiteY3" fmla="*/ 100848 h 330051"/>
                <a:gd name="connsiteX4" fmla="*/ 229252 w 330011"/>
                <a:gd name="connsiteY4" fmla="*/ 100848 h 330051"/>
                <a:gd name="connsiteX5" fmla="*/ 229252 w 330011"/>
                <a:gd name="connsiteY5" fmla="*/ 112547 h 330051"/>
                <a:gd name="connsiteX6" fmla="*/ 176703 w 330011"/>
                <a:gd name="connsiteY6" fmla="*/ 165096 h 330051"/>
                <a:gd name="connsiteX7" fmla="*/ 229252 w 330011"/>
                <a:gd name="connsiteY7" fmla="*/ 217645 h 330051"/>
                <a:gd name="connsiteX8" fmla="*/ 228254 w 330011"/>
                <a:gd name="connsiteY8" fmla="*/ 229343 h 330051"/>
                <a:gd name="connsiteX9" fmla="*/ 217554 w 330011"/>
                <a:gd name="connsiteY9" fmla="*/ 229343 h 330051"/>
                <a:gd name="connsiteX10" fmla="*/ 165005 w 330011"/>
                <a:gd name="connsiteY10" fmla="*/ 176794 h 330051"/>
                <a:gd name="connsiteX11" fmla="*/ 112456 w 330011"/>
                <a:gd name="connsiteY11" fmla="*/ 229343 h 330051"/>
                <a:gd name="connsiteX12" fmla="*/ 100757 w 330011"/>
                <a:gd name="connsiteY12" fmla="*/ 228345 h 330051"/>
                <a:gd name="connsiteX13" fmla="*/ 100757 w 330011"/>
                <a:gd name="connsiteY13" fmla="*/ 217645 h 330051"/>
                <a:gd name="connsiteX14" fmla="*/ 153306 w 330011"/>
                <a:gd name="connsiteY14" fmla="*/ 165096 h 330051"/>
                <a:gd name="connsiteX15" fmla="*/ 100757 w 330011"/>
                <a:gd name="connsiteY15" fmla="*/ 112547 h 330051"/>
                <a:gd name="connsiteX16" fmla="*/ 99759 w 330011"/>
                <a:gd name="connsiteY16" fmla="*/ 100848 h 330051"/>
                <a:gd name="connsiteX17" fmla="*/ 111457 w 330011"/>
                <a:gd name="connsiteY17" fmla="*/ 99850 h 330051"/>
                <a:gd name="connsiteX18" fmla="*/ 165023 w 330011"/>
                <a:gd name="connsiteY18" fmla="*/ 16506 h 330051"/>
                <a:gd name="connsiteX19" fmla="*/ 59965 w 330011"/>
                <a:gd name="connsiteY19" fmla="*/ 60056 h 330051"/>
                <a:gd name="connsiteX20" fmla="*/ 60023 w 330011"/>
                <a:gd name="connsiteY20" fmla="*/ 270195 h 330051"/>
                <a:gd name="connsiteX21" fmla="*/ 270104 w 330011"/>
                <a:gd name="connsiteY21" fmla="*/ 270195 h 330051"/>
                <a:gd name="connsiteX22" fmla="*/ 270104 w 330011"/>
                <a:gd name="connsiteY22" fmla="*/ 59998 h 330051"/>
                <a:gd name="connsiteX23" fmla="*/ 165023 w 330011"/>
                <a:gd name="connsiteY23" fmla="*/ 16506 h 330051"/>
                <a:gd name="connsiteX24" fmla="*/ 164875 w 330011"/>
                <a:gd name="connsiteY24" fmla="*/ 0 h 330051"/>
                <a:gd name="connsiteX25" fmla="*/ 281523 w 330011"/>
                <a:gd name="connsiteY25" fmla="*/ 48209 h 330051"/>
                <a:gd name="connsiteX26" fmla="*/ 281708 w 330011"/>
                <a:gd name="connsiteY26" fmla="*/ 48394 h 330051"/>
                <a:gd name="connsiteX27" fmla="*/ 281657 w 330011"/>
                <a:gd name="connsiteY27" fmla="*/ 281748 h 330051"/>
                <a:gd name="connsiteX28" fmla="*/ 48303 w 330011"/>
                <a:gd name="connsiteY28" fmla="*/ 281697 h 330051"/>
                <a:gd name="connsiteX29" fmla="*/ 48303 w 330011"/>
                <a:gd name="connsiteY29" fmla="*/ 48394 h 330051"/>
                <a:gd name="connsiteX30" fmla="*/ 164875 w 330011"/>
                <a:gd name="connsiteY30" fmla="*/ 0 h 33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011" h="330051">
                  <a:moveTo>
                    <a:pt x="111457" y="99850"/>
                  </a:moveTo>
                  <a:cubicBezTo>
                    <a:pt x="111818" y="100154"/>
                    <a:pt x="112152" y="100488"/>
                    <a:pt x="112456" y="100848"/>
                  </a:cubicBezTo>
                  <a:lnTo>
                    <a:pt x="165005" y="153397"/>
                  </a:lnTo>
                  <a:lnTo>
                    <a:pt x="217554" y="100848"/>
                  </a:lnTo>
                  <a:cubicBezTo>
                    <a:pt x="220791" y="97634"/>
                    <a:pt x="226015" y="97634"/>
                    <a:pt x="229252" y="100848"/>
                  </a:cubicBezTo>
                  <a:cubicBezTo>
                    <a:pt x="232466" y="104086"/>
                    <a:pt x="232466" y="109310"/>
                    <a:pt x="229252" y="112547"/>
                  </a:cubicBezTo>
                  <a:lnTo>
                    <a:pt x="176703" y="165096"/>
                  </a:lnTo>
                  <a:lnTo>
                    <a:pt x="229252" y="217645"/>
                  </a:lnTo>
                  <a:cubicBezTo>
                    <a:pt x="232207" y="221151"/>
                    <a:pt x="231760" y="226389"/>
                    <a:pt x="228254" y="229343"/>
                  </a:cubicBezTo>
                  <a:cubicBezTo>
                    <a:pt x="225163" y="231948"/>
                    <a:pt x="220645" y="231948"/>
                    <a:pt x="217554" y="229343"/>
                  </a:cubicBezTo>
                  <a:lnTo>
                    <a:pt x="165005" y="176794"/>
                  </a:lnTo>
                  <a:lnTo>
                    <a:pt x="112456" y="229343"/>
                  </a:lnTo>
                  <a:cubicBezTo>
                    <a:pt x="108950" y="232298"/>
                    <a:pt x="103712" y="231851"/>
                    <a:pt x="100757" y="228345"/>
                  </a:cubicBezTo>
                  <a:cubicBezTo>
                    <a:pt x="98152" y="225254"/>
                    <a:pt x="98152" y="220736"/>
                    <a:pt x="100757" y="217645"/>
                  </a:cubicBezTo>
                  <a:lnTo>
                    <a:pt x="153306" y="165096"/>
                  </a:lnTo>
                  <a:lnTo>
                    <a:pt x="100757" y="112547"/>
                  </a:lnTo>
                  <a:cubicBezTo>
                    <a:pt x="97251" y="109592"/>
                    <a:pt x="96804" y="104354"/>
                    <a:pt x="99759" y="100848"/>
                  </a:cubicBezTo>
                  <a:cubicBezTo>
                    <a:pt x="102714" y="97342"/>
                    <a:pt x="107951" y="96895"/>
                    <a:pt x="111457" y="99850"/>
                  </a:cubicBezTo>
                  <a:close/>
                  <a:moveTo>
                    <a:pt x="165023" y="16506"/>
                  </a:moveTo>
                  <a:cubicBezTo>
                    <a:pt x="126995" y="16516"/>
                    <a:pt x="88971" y="31034"/>
                    <a:pt x="59965" y="60056"/>
                  </a:cubicBezTo>
                  <a:cubicBezTo>
                    <a:pt x="1953" y="118100"/>
                    <a:pt x="1979" y="212183"/>
                    <a:pt x="60023" y="270195"/>
                  </a:cubicBezTo>
                  <a:cubicBezTo>
                    <a:pt x="118044" y="328184"/>
                    <a:pt x="212082" y="328184"/>
                    <a:pt x="270104" y="270195"/>
                  </a:cubicBezTo>
                  <a:cubicBezTo>
                    <a:pt x="328118" y="212139"/>
                    <a:pt x="328118" y="118054"/>
                    <a:pt x="270104" y="59998"/>
                  </a:cubicBezTo>
                  <a:cubicBezTo>
                    <a:pt x="241082" y="30992"/>
                    <a:pt x="203050" y="16495"/>
                    <a:pt x="165023" y="16506"/>
                  </a:cubicBezTo>
                  <a:close/>
                  <a:moveTo>
                    <a:pt x="164875" y="0"/>
                  </a:moveTo>
                  <a:cubicBezTo>
                    <a:pt x="207080" y="-34"/>
                    <a:pt x="249297" y="16034"/>
                    <a:pt x="281523" y="48209"/>
                  </a:cubicBezTo>
                  <a:cubicBezTo>
                    <a:pt x="281585" y="48271"/>
                    <a:pt x="281646" y="48332"/>
                    <a:pt x="281708" y="48394"/>
                  </a:cubicBezTo>
                  <a:cubicBezTo>
                    <a:pt x="346132" y="112846"/>
                    <a:pt x="346110" y="217323"/>
                    <a:pt x="281657" y="281748"/>
                  </a:cubicBezTo>
                  <a:cubicBezTo>
                    <a:pt x="217204" y="346173"/>
                    <a:pt x="112727" y="346150"/>
                    <a:pt x="48303" y="281697"/>
                  </a:cubicBezTo>
                  <a:cubicBezTo>
                    <a:pt x="-16102" y="217264"/>
                    <a:pt x="-16102" y="112827"/>
                    <a:pt x="48303" y="48394"/>
                  </a:cubicBezTo>
                  <a:cubicBezTo>
                    <a:pt x="80478" y="16168"/>
                    <a:pt x="122670" y="33"/>
                    <a:pt x="164875" y="0"/>
                  </a:cubicBez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905019" y="10762411"/>
            <a:ext cx="1048585" cy="1048589"/>
            <a:chOff x="2453148" y="5635179"/>
            <a:chExt cx="524429" cy="524431"/>
          </a:xfrm>
        </p:grpSpPr>
        <p:sp>
          <p:nvSpPr>
            <p:cNvPr id="23" name="Oval 22"/>
            <p:cNvSpPr/>
            <p:nvPr/>
          </p:nvSpPr>
          <p:spPr>
            <a:xfrm>
              <a:off x="2453148" y="5635179"/>
              <a:ext cx="524429" cy="524431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CEE9444A-DEFA-4F44-BD92-5AB5BA8DC833}"/>
                </a:ext>
              </a:extLst>
            </p:cNvPr>
            <p:cNvSpPr/>
            <p:nvPr/>
          </p:nvSpPr>
          <p:spPr>
            <a:xfrm>
              <a:off x="2571629" y="5752128"/>
              <a:ext cx="290495" cy="290531"/>
            </a:xfrm>
            <a:custGeom>
              <a:avLst/>
              <a:gdLst>
                <a:gd name="connsiteX0" fmla="*/ 111457 w 330011"/>
                <a:gd name="connsiteY0" fmla="*/ 99850 h 330051"/>
                <a:gd name="connsiteX1" fmla="*/ 112456 w 330011"/>
                <a:gd name="connsiteY1" fmla="*/ 100848 h 330051"/>
                <a:gd name="connsiteX2" fmla="*/ 165005 w 330011"/>
                <a:gd name="connsiteY2" fmla="*/ 153397 h 330051"/>
                <a:gd name="connsiteX3" fmla="*/ 217554 w 330011"/>
                <a:gd name="connsiteY3" fmla="*/ 100848 h 330051"/>
                <a:gd name="connsiteX4" fmla="*/ 229252 w 330011"/>
                <a:gd name="connsiteY4" fmla="*/ 100848 h 330051"/>
                <a:gd name="connsiteX5" fmla="*/ 229252 w 330011"/>
                <a:gd name="connsiteY5" fmla="*/ 112547 h 330051"/>
                <a:gd name="connsiteX6" fmla="*/ 176703 w 330011"/>
                <a:gd name="connsiteY6" fmla="*/ 165096 h 330051"/>
                <a:gd name="connsiteX7" fmla="*/ 229252 w 330011"/>
                <a:gd name="connsiteY7" fmla="*/ 217645 h 330051"/>
                <a:gd name="connsiteX8" fmla="*/ 228254 w 330011"/>
                <a:gd name="connsiteY8" fmla="*/ 229343 h 330051"/>
                <a:gd name="connsiteX9" fmla="*/ 217554 w 330011"/>
                <a:gd name="connsiteY9" fmla="*/ 229343 h 330051"/>
                <a:gd name="connsiteX10" fmla="*/ 165005 w 330011"/>
                <a:gd name="connsiteY10" fmla="*/ 176794 h 330051"/>
                <a:gd name="connsiteX11" fmla="*/ 112456 w 330011"/>
                <a:gd name="connsiteY11" fmla="*/ 229343 h 330051"/>
                <a:gd name="connsiteX12" fmla="*/ 100757 w 330011"/>
                <a:gd name="connsiteY12" fmla="*/ 228345 h 330051"/>
                <a:gd name="connsiteX13" fmla="*/ 100757 w 330011"/>
                <a:gd name="connsiteY13" fmla="*/ 217645 h 330051"/>
                <a:gd name="connsiteX14" fmla="*/ 153306 w 330011"/>
                <a:gd name="connsiteY14" fmla="*/ 165096 h 330051"/>
                <a:gd name="connsiteX15" fmla="*/ 100757 w 330011"/>
                <a:gd name="connsiteY15" fmla="*/ 112547 h 330051"/>
                <a:gd name="connsiteX16" fmla="*/ 99759 w 330011"/>
                <a:gd name="connsiteY16" fmla="*/ 100848 h 330051"/>
                <a:gd name="connsiteX17" fmla="*/ 111457 w 330011"/>
                <a:gd name="connsiteY17" fmla="*/ 99850 h 330051"/>
                <a:gd name="connsiteX18" fmla="*/ 165023 w 330011"/>
                <a:gd name="connsiteY18" fmla="*/ 16506 h 330051"/>
                <a:gd name="connsiteX19" fmla="*/ 59965 w 330011"/>
                <a:gd name="connsiteY19" fmla="*/ 60056 h 330051"/>
                <a:gd name="connsiteX20" fmla="*/ 60023 w 330011"/>
                <a:gd name="connsiteY20" fmla="*/ 270195 h 330051"/>
                <a:gd name="connsiteX21" fmla="*/ 270104 w 330011"/>
                <a:gd name="connsiteY21" fmla="*/ 270195 h 330051"/>
                <a:gd name="connsiteX22" fmla="*/ 270104 w 330011"/>
                <a:gd name="connsiteY22" fmla="*/ 59998 h 330051"/>
                <a:gd name="connsiteX23" fmla="*/ 165023 w 330011"/>
                <a:gd name="connsiteY23" fmla="*/ 16506 h 330051"/>
                <a:gd name="connsiteX24" fmla="*/ 164875 w 330011"/>
                <a:gd name="connsiteY24" fmla="*/ 0 h 330051"/>
                <a:gd name="connsiteX25" fmla="*/ 281523 w 330011"/>
                <a:gd name="connsiteY25" fmla="*/ 48209 h 330051"/>
                <a:gd name="connsiteX26" fmla="*/ 281708 w 330011"/>
                <a:gd name="connsiteY26" fmla="*/ 48394 h 330051"/>
                <a:gd name="connsiteX27" fmla="*/ 281657 w 330011"/>
                <a:gd name="connsiteY27" fmla="*/ 281748 h 330051"/>
                <a:gd name="connsiteX28" fmla="*/ 48303 w 330011"/>
                <a:gd name="connsiteY28" fmla="*/ 281697 h 330051"/>
                <a:gd name="connsiteX29" fmla="*/ 48303 w 330011"/>
                <a:gd name="connsiteY29" fmla="*/ 48394 h 330051"/>
                <a:gd name="connsiteX30" fmla="*/ 164875 w 330011"/>
                <a:gd name="connsiteY30" fmla="*/ 0 h 330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30011" h="330051">
                  <a:moveTo>
                    <a:pt x="111457" y="99850"/>
                  </a:moveTo>
                  <a:cubicBezTo>
                    <a:pt x="111818" y="100154"/>
                    <a:pt x="112152" y="100488"/>
                    <a:pt x="112456" y="100848"/>
                  </a:cubicBezTo>
                  <a:lnTo>
                    <a:pt x="165005" y="153397"/>
                  </a:lnTo>
                  <a:lnTo>
                    <a:pt x="217554" y="100848"/>
                  </a:lnTo>
                  <a:cubicBezTo>
                    <a:pt x="220791" y="97634"/>
                    <a:pt x="226015" y="97634"/>
                    <a:pt x="229252" y="100848"/>
                  </a:cubicBezTo>
                  <a:cubicBezTo>
                    <a:pt x="232466" y="104086"/>
                    <a:pt x="232466" y="109310"/>
                    <a:pt x="229252" y="112547"/>
                  </a:cubicBezTo>
                  <a:lnTo>
                    <a:pt x="176703" y="165096"/>
                  </a:lnTo>
                  <a:lnTo>
                    <a:pt x="229252" y="217645"/>
                  </a:lnTo>
                  <a:cubicBezTo>
                    <a:pt x="232207" y="221151"/>
                    <a:pt x="231760" y="226389"/>
                    <a:pt x="228254" y="229343"/>
                  </a:cubicBezTo>
                  <a:cubicBezTo>
                    <a:pt x="225163" y="231948"/>
                    <a:pt x="220645" y="231948"/>
                    <a:pt x="217554" y="229343"/>
                  </a:cubicBezTo>
                  <a:lnTo>
                    <a:pt x="165005" y="176794"/>
                  </a:lnTo>
                  <a:lnTo>
                    <a:pt x="112456" y="229343"/>
                  </a:lnTo>
                  <a:cubicBezTo>
                    <a:pt x="108950" y="232298"/>
                    <a:pt x="103712" y="231851"/>
                    <a:pt x="100757" y="228345"/>
                  </a:cubicBezTo>
                  <a:cubicBezTo>
                    <a:pt x="98152" y="225254"/>
                    <a:pt x="98152" y="220736"/>
                    <a:pt x="100757" y="217645"/>
                  </a:cubicBezTo>
                  <a:lnTo>
                    <a:pt x="153306" y="165096"/>
                  </a:lnTo>
                  <a:lnTo>
                    <a:pt x="100757" y="112547"/>
                  </a:lnTo>
                  <a:cubicBezTo>
                    <a:pt x="97251" y="109592"/>
                    <a:pt x="96804" y="104354"/>
                    <a:pt x="99759" y="100848"/>
                  </a:cubicBezTo>
                  <a:cubicBezTo>
                    <a:pt x="102714" y="97342"/>
                    <a:pt x="107951" y="96895"/>
                    <a:pt x="111457" y="99850"/>
                  </a:cubicBezTo>
                  <a:close/>
                  <a:moveTo>
                    <a:pt x="165023" y="16506"/>
                  </a:moveTo>
                  <a:cubicBezTo>
                    <a:pt x="126995" y="16516"/>
                    <a:pt x="88971" y="31034"/>
                    <a:pt x="59965" y="60056"/>
                  </a:cubicBezTo>
                  <a:cubicBezTo>
                    <a:pt x="1953" y="118100"/>
                    <a:pt x="1979" y="212183"/>
                    <a:pt x="60023" y="270195"/>
                  </a:cubicBezTo>
                  <a:cubicBezTo>
                    <a:pt x="118044" y="328184"/>
                    <a:pt x="212082" y="328184"/>
                    <a:pt x="270104" y="270195"/>
                  </a:cubicBezTo>
                  <a:cubicBezTo>
                    <a:pt x="328118" y="212139"/>
                    <a:pt x="328118" y="118054"/>
                    <a:pt x="270104" y="59998"/>
                  </a:cubicBezTo>
                  <a:cubicBezTo>
                    <a:pt x="241082" y="30992"/>
                    <a:pt x="203050" y="16495"/>
                    <a:pt x="165023" y="16506"/>
                  </a:cubicBezTo>
                  <a:close/>
                  <a:moveTo>
                    <a:pt x="164875" y="0"/>
                  </a:moveTo>
                  <a:cubicBezTo>
                    <a:pt x="207080" y="-34"/>
                    <a:pt x="249297" y="16034"/>
                    <a:pt x="281523" y="48209"/>
                  </a:cubicBezTo>
                  <a:cubicBezTo>
                    <a:pt x="281585" y="48271"/>
                    <a:pt x="281646" y="48332"/>
                    <a:pt x="281708" y="48394"/>
                  </a:cubicBezTo>
                  <a:cubicBezTo>
                    <a:pt x="346132" y="112846"/>
                    <a:pt x="346110" y="217323"/>
                    <a:pt x="281657" y="281748"/>
                  </a:cubicBezTo>
                  <a:cubicBezTo>
                    <a:pt x="217204" y="346173"/>
                    <a:pt x="112727" y="346150"/>
                    <a:pt x="48303" y="281697"/>
                  </a:cubicBezTo>
                  <a:cubicBezTo>
                    <a:pt x="-16102" y="217264"/>
                    <a:pt x="-16102" y="112827"/>
                    <a:pt x="48303" y="48394"/>
                  </a:cubicBezTo>
                  <a:cubicBezTo>
                    <a:pt x="80478" y="16168"/>
                    <a:pt x="122670" y="33"/>
                    <a:pt x="164875" y="0"/>
                  </a:cubicBezTo>
                  <a:close/>
                </a:path>
              </a:pathLst>
            </a:custGeom>
            <a:solidFill>
              <a:schemeClr val="bg1"/>
            </a:solidFill>
            <a:ln w="925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2417762" y="319050"/>
            <a:ext cx="2017943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Calibri" charset="0"/>
                <a:ea typeface="Calibri" charset="0"/>
                <a:cs typeface="Calibri" charset="0"/>
              </a:rPr>
              <a:t>BETWEEN A REAL ESTATE</a:t>
            </a:r>
            <a:r>
              <a:rPr lang="en-US" sz="6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 RECESSION </a:t>
            </a:r>
            <a:r>
              <a:rPr lang="en-US" sz="6600" b="1" dirty="0">
                <a:latin typeface="Calibri" charset="0"/>
                <a:ea typeface="Calibri" charset="0"/>
                <a:cs typeface="Calibri" charset="0"/>
              </a:rPr>
              <a:t>AND </a:t>
            </a:r>
            <a:br>
              <a:rPr lang="en-US" sz="6600" b="1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6600" b="1" dirty="0">
                <a:latin typeface="Calibri" charset="0"/>
                <a:ea typeface="Calibri" charset="0"/>
                <a:cs typeface="Calibri" charset="0"/>
              </a:rPr>
              <a:t>THE LOOMING CHANGE IN BUYER </a:t>
            </a:r>
            <a:r>
              <a:rPr lang="en-US" sz="6600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COMPENSATION</a:t>
            </a:r>
            <a:r>
              <a:rPr lang="mr-IN" sz="6600" b="1" dirty="0"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6600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94827"/>
      </p:ext>
    </p:extLst>
  </p:cSld>
  <p:clrMapOvr>
    <a:masterClrMapping/>
  </p:clrMapOvr>
  <p:transition spd="slow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BD9EA878-6DA4-8A49-94F4-5F37E7DDBAD3}"/>
              </a:ext>
            </a:extLst>
          </p:cNvPr>
          <p:cNvSpPr txBox="1">
            <a:spLocks/>
          </p:cNvSpPr>
          <p:nvPr/>
        </p:nvSpPr>
        <p:spPr>
          <a:xfrm rot="5400000">
            <a:off x="358544" y="1529720"/>
            <a:ext cx="9501931" cy="11002594"/>
          </a:xfrm>
          <a:prstGeom prst="rect">
            <a:avLst/>
          </a:prstGeom>
          <a:solidFill>
            <a:schemeClr val="accent1"/>
          </a:solidFill>
          <a:ln w="76200">
            <a:noFill/>
          </a:ln>
          <a:effectLst>
            <a:outerShdw blurRad="228600" dist="114300" dir="8100000" algn="tr" rotWithShape="0">
              <a:prstClr val="black">
                <a:alpha val="20000"/>
              </a:prstClr>
            </a:outerShdw>
          </a:effectLst>
          <a:scene3d>
            <a:camera prst="orthographicFront"/>
            <a:lightRig rig="soft" dir="t"/>
          </a:scene3d>
          <a:sp3d prstMaterial="metal">
            <a:bevelT w="57150"/>
          </a:sp3d>
        </p:spPr>
        <p:txBody>
          <a:bodyPr vert="horz" lIns="182832" tIns="91416" rIns="182832" bIns="91416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>
                <a:solidFill>
                  <a:schemeClr val="accent2"/>
                </a:solidFill>
                <a:latin typeface="Roboto Thin" pitchFamily="2" charset="0"/>
                <a:ea typeface="+mn-ea"/>
                <a:cs typeface="+mn-cs"/>
              </a:defRPr>
            </a:lvl1pPr>
          </a:lstStyle>
          <a:p>
            <a:pPr>
              <a:spcBef>
                <a:spcPts val="2000"/>
              </a:spcBef>
              <a:spcAft>
                <a:spcPts val="1200"/>
              </a:spcAft>
            </a:pPr>
            <a:endParaRPr lang="en-US" sz="4799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hivo Light" pitchFamily="2" charset="7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13075" y="2200146"/>
            <a:ext cx="104412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Agents Start Dabbling in Property Management</a:t>
            </a:r>
            <a:endParaRPr lang="en-US" sz="4400" dirty="0">
              <a:solidFill>
                <a:srgbClr val="00A296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171760" y="4343400"/>
            <a:ext cx="1018906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All Management Companies Offer </a:t>
            </a:r>
            <a:b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Real Estate Services</a:t>
            </a:r>
            <a:endParaRPr lang="en-US" sz="4400" dirty="0">
              <a:solidFill>
                <a:srgbClr val="00A296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3168585" y="6344283"/>
            <a:ext cx="878768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Stable Management Companies Thrive in Real Estate</a:t>
            </a:r>
            <a:endParaRPr lang="en-US" sz="4400" dirty="0">
              <a:solidFill>
                <a:srgbClr val="00A296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171760" y="8458200"/>
            <a:ext cx="98940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The Realtor - Property Manager - Community Model Gains Traction</a:t>
            </a:r>
            <a:endParaRPr lang="en-US" sz="4400" dirty="0">
              <a:solidFill>
                <a:srgbClr val="00A296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3168585" y="10335426"/>
            <a:ext cx="1044122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Management Companies Add Additional Services</a:t>
            </a:r>
            <a:r>
              <a:rPr lang="en-US" sz="4400" b="1">
                <a:latin typeface="Arial Narrow" charset="0"/>
                <a:ea typeface="Arial Narrow" charset="0"/>
                <a:cs typeface="Arial Narrow" charset="0"/>
              </a:rPr>
              <a:t>: HOA </a:t>
            </a: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Management &amp; Real Estate</a:t>
            </a:r>
            <a:endParaRPr lang="en-US" sz="4400" dirty="0">
              <a:solidFill>
                <a:srgbClr val="00A296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4902FC-A4CF-47C0-A5F8-63AE34F4FF0D}"/>
              </a:ext>
            </a:extLst>
          </p:cNvPr>
          <p:cNvSpPr/>
          <p:nvPr/>
        </p:nvSpPr>
        <p:spPr>
          <a:xfrm>
            <a:off x="20926" y="4330679"/>
            <a:ext cx="1027538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IMPACT ON PROPERTY MANAGEMENT?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6CC954-FB21-42B6-8367-1B800D7E9689}"/>
              </a:ext>
            </a:extLst>
          </p:cNvPr>
          <p:cNvGrpSpPr/>
          <p:nvPr/>
        </p:nvGrpSpPr>
        <p:grpSpPr>
          <a:xfrm>
            <a:off x="11576784" y="2280048"/>
            <a:ext cx="1298514" cy="1298514"/>
            <a:chOff x="11576784" y="2280048"/>
            <a:chExt cx="1298514" cy="129851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BD115AD-7998-3D4D-9424-5F4846686235}"/>
                </a:ext>
              </a:extLst>
            </p:cNvPr>
            <p:cNvSpPr/>
            <p:nvPr/>
          </p:nvSpPr>
          <p:spPr>
            <a:xfrm>
              <a:off x="11576784" y="2280048"/>
              <a:ext cx="1298514" cy="12985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>
                  <a:alpha val="1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 dirty="0">
                <a:latin typeface="Oswald Medium" pitchFamily="2" charset="77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3C49BC-7CDE-44CA-98EA-F9EF9B36A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4561" y="2517825"/>
              <a:ext cx="822960" cy="82296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166B99-1FBD-466E-95B9-E4E6D9211BA9}"/>
              </a:ext>
            </a:extLst>
          </p:cNvPr>
          <p:cNvGrpSpPr/>
          <p:nvPr/>
        </p:nvGrpSpPr>
        <p:grpSpPr>
          <a:xfrm>
            <a:off x="11576784" y="10483462"/>
            <a:ext cx="1298514" cy="1298514"/>
            <a:chOff x="11576784" y="10483462"/>
            <a:chExt cx="1298514" cy="1298514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D89212EE-B01E-3A44-AC85-2FBAF0F89C67}"/>
                </a:ext>
              </a:extLst>
            </p:cNvPr>
            <p:cNvSpPr/>
            <p:nvPr/>
          </p:nvSpPr>
          <p:spPr>
            <a:xfrm>
              <a:off x="11576784" y="10483462"/>
              <a:ext cx="1298514" cy="12985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>
                  <a:alpha val="1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 dirty="0">
                <a:latin typeface="Oswald Medium" pitchFamily="2" charset="77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1B9362-FDF7-47CA-B59A-0E2B0F4F8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4561" y="10721239"/>
              <a:ext cx="822960" cy="82296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46E3EE-DF2A-4CFD-B990-F6346B3708F1}"/>
              </a:ext>
            </a:extLst>
          </p:cNvPr>
          <p:cNvGrpSpPr/>
          <p:nvPr/>
        </p:nvGrpSpPr>
        <p:grpSpPr>
          <a:xfrm>
            <a:off x="11576784" y="8479066"/>
            <a:ext cx="1298514" cy="1298514"/>
            <a:chOff x="11576784" y="8479066"/>
            <a:chExt cx="1298514" cy="1298514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526D6851-B32B-3147-BAEB-A2E2BE85D586}"/>
                </a:ext>
              </a:extLst>
            </p:cNvPr>
            <p:cNvSpPr/>
            <p:nvPr/>
          </p:nvSpPr>
          <p:spPr>
            <a:xfrm>
              <a:off x="11576784" y="8479066"/>
              <a:ext cx="1298514" cy="12985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>
                  <a:alpha val="1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 dirty="0">
                <a:latin typeface="Oswald Medium" pitchFamily="2" charset="77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EE27C8-376A-4CA7-A73C-75E243092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4561" y="8716843"/>
              <a:ext cx="822960" cy="82296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C08BD05-B08E-4CDF-BC8C-22F9E51F5570}"/>
              </a:ext>
            </a:extLst>
          </p:cNvPr>
          <p:cNvGrpSpPr/>
          <p:nvPr/>
        </p:nvGrpSpPr>
        <p:grpSpPr>
          <a:xfrm>
            <a:off x="11576784" y="6409355"/>
            <a:ext cx="1298514" cy="1298514"/>
            <a:chOff x="11576784" y="6409355"/>
            <a:chExt cx="1298514" cy="129851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4CF3C62-5883-3C45-87E8-941FE48C4243}"/>
                </a:ext>
              </a:extLst>
            </p:cNvPr>
            <p:cNvSpPr/>
            <p:nvPr/>
          </p:nvSpPr>
          <p:spPr>
            <a:xfrm>
              <a:off x="11576784" y="6409355"/>
              <a:ext cx="1298514" cy="12985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>
                  <a:alpha val="1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 dirty="0">
                <a:latin typeface="Oswald Medium" pitchFamily="2" charset="77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68FC8FD-E009-41EB-8F2A-4629DDF1B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4561" y="6647132"/>
              <a:ext cx="822960" cy="82296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2490F3-8DF4-4941-8B27-B516F25DA0AA}"/>
              </a:ext>
            </a:extLst>
          </p:cNvPr>
          <p:cNvGrpSpPr/>
          <p:nvPr/>
        </p:nvGrpSpPr>
        <p:grpSpPr>
          <a:xfrm>
            <a:off x="11576784" y="4339644"/>
            <a:ext cx="1298514" cy="1298514"/>
            <a:chOff x="11576784" y="4339644"/>
            <a:chExt cx="1298514" cy="1298514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4CF3C62-5883-3C45-87E8-941FE48C4243}"/>
                </a:ext>
              </a:extLst>
            </p:cNvPr>
            <p:cNvSpPr/>
            <p:nvPr/>
          </p:nvSpPr>
          <p:spPr>
            <a:xfrm>
              <a:off x="11576784" y="4339644"/>
              <a:ext cx="1298514" cy="12985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innerShdw blurRad="114300">
                <a:prstClr val="black">
                  <a:alpha val="13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198" dirty="0">
                <a:latin typeface="Oswald Medium" pitchFamily="2" charset="77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ABE82B-3386-4D9A-9ED3-E5AC89832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4561" y="4577421"/>
              <a:ext cx="822960" cy="822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131944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Box 53">
            <a:extLst>
              <a:ext uri="{FF2B5EF4-FFF2-40B4-BE49-F238E27FC236}">
                <a16:creationId xmlns:a16="http://schemas.microsoft.com/office/drawing/2014/main" id="{AB8312DA-E56F-4B7E-8DDC-8B591B24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561" y="1212012"/>
            <a:ext cx="10531064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OUR </a:t>
            </a:r>
            <a:r>
              <a:rPr lang="en-US" altLang="ru-RU" sz="110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Businesses.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F909F1C-7303-493A-94F8-6C7094E33D77}"/>
              </a:ext>
            </a:extLst>
          </p:cNvPr>
          <p:cNvCxnSpPr>
            <a:cxnSpLocks/>
          </p:cNvCxnSpPr>
          <p:nvPr/>
        </p:nvCxnSpPr>
        <p:spPr>
          <a:xfrm>
            <a:off x="1332209" y="3200400"/>
            <a:ext cx="21852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5E79E7C-3BB5-438A-99DD-8C474C482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415" y="7321091"/>
            <a:ext cx="3589843" cy="18191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2BBC09-E783-4A7D-8CA4-89CF42073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36" y="3768801"/>
            <a:ext cx="5545494" cy="15917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CA6D8BA-8D2E-49D8-ACE5-5F50583406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2" t="42222" r="18594" b="43333"/>
          <a:stretch/>
        </p:blipFill>
        <p:spPr>
          <a:xfrm>
            <a:off x="1351684" y="7761023"/>
            <a:ext cx="5715000" cy="1371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D4FED45-FD40-45AD-9705-ED6711FFF5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648" y="3663847"/>
            <a:ext cx="5455390" cy="18365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247E7E-11CA-4974-9F60-26AD8418DE59}"/>
              </a:ext>
            </a:extLst>
          </p:cNvPr>
          <p:cNvSpPr/>
          <p:nvPr/>
        </p:nvSpPr>
        <p:spPr>
          <a:xfrm>
            <a:off x="1687608" y="5459408"/>
            <a:ext cx="47784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Progressive Property Management, Inc.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E8E383-4535-421D-A44F-B14B40BAAF7D}"/>
              </a:ext>
            </a:extLst>
          </p:cNvPr>
          <p:cNvSpPr/>
          <p:nvPr/>
        </p:nvSpPr>
        <p:spPr>
          <a:xfrm>
            <a:off x="9400753" y="5459408"/>
            <a:ext cx="46617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Progressive Association Management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28E72A-5F12-453D-B30D-729F02D07765}"/>
              </a:ext>
            </a:extLst>
          </p:cNvPr>
          <p:cNvSpPr/>
          <p:nvPr/>
        </p:nvSpPr>
        <p:spPr>
          <a:xfrm>
            <a:off x="17270838" y="5500357"/>
            <a:ext cx="41334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Progressive Realty Group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091879-6912-4839-9262-C92A7639D0D8}"/>
              </a:ext>
            </a:extLst>
          </p:cNvPr>
          <p:cNvSpPr/>
          <p:nvPr/>
        </p:nvSpPr>
        <p:spPr>
          <a:xfrm>
            <a:off x="2602012" y="8877384"/>
            <a:ext cx="3214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Ally Escrow, Inc.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80305E-2546-47FF-BCA5-F61FC3C7B402}"/>
              </a:ext>
            </a:extLst>
          </p:cNvPr>
          <p:cNvSpPr/>
          <p:nvPr/>
        </p:nvSpPr>
        <p:spPr>
          <a:xfrm>
            <a:off x="9158002" y="8877384"/>
            <a:ext cx="4774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Brady Consulting Group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91AAF13-1239-4723-9B21-14DE6B143F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t="37491" r="10227" b="41397"/>
          <a:stretch/>
        </p:blipFill>
        <p:spPr>
          <a:xfrm>
            <a:off x="15122029" y="7027488"/>
            <a:ext cx="7607362" cy="205911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880305E-2546-47FF-BCA5-F61FC3C7B402}"/>
              </a:ext>
            </a:extLst>
          </p:cNvPr>
          <p:cNvSpPr/>
          <p:nvPr/>
        </p:nvSpPr>
        <p:spPr>
          <a:xfrm>
            <a:off x="16269232" y="8890377"/>
            <a:ext cx="61366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+mn-lt"/>
              </a:rPr>
              <a:t>Association Management Services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0E9DE70-CFC4-4478-9157-460BD77AD4A7}"/>
              </a:ext>
            </a:extLst>
          </p:cNvPr>
          <p:cNvSpPr/>
          <p:nvPr/>
        </p:nvSpPr>
        <p:spPr>
          <a:xfrm>
            <a:off x="8921004" y="12578997"/>
            <a:ext cx="5621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Luxury Home Watch Services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t="22549" r="24387" b="27115"/>
          <a:stretch/>
        </p:blipFill>
        <p:spPr>
          <a:xfrm>
            <a:off x="10252709" y="10345252"/>
            <a:ext cx="2585253" cy="24480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4" t="36323" r="21446" b="34910"/>
          <a:stretch/>
        </p:blipFill>
        <p:spPr>
          <a:xfrm>
            <a:off x="2384354" y="11005626"/>
            <a:ext cx="3431999" cy="1695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0E9DE70-CFC4-4478-9157-460BD77AD4A7}"/>
              </a:ext>
            </a:extLst>
          </p:cNvPr>
          <p:cNvSpPr/>
          <p:nvPr/>
        </p:nvSpPr>
        <p:spPr>
          <a:xfrm>
            <a:off x="1455287" y="12750225"/>
            <a:ext cx="5621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Sierra Maintenance Services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t="35636" r="14584" b="34910"/>
          <a:stretch/>
        </p:blipFill>
        <p:spPr>
          <a:xfrm>
            <a:off x="16857955" y="10717016"/>
            <a:ext cx="4959170" cy="20650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0E9DE70-CFC4-4478-9157-460BD77AD4A7}"/>
              </a:ext>
            </a:extLst>
          </p:cNvPr>
          <p:cNvSpPr/>
          <p:nvPr/>
        </p:nvSpPr>
        <p:spPr>
          <a:xfrm>
            <a:off x="16526921" y="12578996"/>
            <a:ext cx="56212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+mn-lt"/>
              </a:rPr>
              <a:t>Progressive Lending</a:t>
            </a:r>
            <a:endParaRPr lang="en-US" sz="3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0725" y="3974357"/>
            <a:ext cx="5486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112268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A28522B-B53C-40F0-AC8B-2C6C536734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r="3879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081978-AD05-41A0-B72C-F121320C3836}"/>
              </a:ext>
            </a:extLst>
          </p:cNvPr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EED25EE-98A2-4CC5-8B85-97F748AC45CC}"/>
              </a:ext>
            </a:extLst>
          </p:cNvPr>
          <p:cNvGrpSpPr/>
          <p:nvPr/>
        </p:nvGrpSpPr>
        <p:grpSpPr>
          <a:xfrm>
            <a:off x="2206625" y="2743200"/>
            <a:ext cx="17983200" cy="5863144"/>
            <a:chOff x="1901825" y="2963584"/>
            <a:chExt cx="17983200" cy="586314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B665A7-2344-4C0F-975F-C5C6B5EEBF2E}"/>
                </a:ext>
              </a:extLst>
            </p:cNvPr>
            <p:cNvSpPr/>
            <p:nvPr/>
          </p:nvSpPr>
          <p:spPr>
            <a:xfrm>
              <a:off x="3425825" y="4800601"/>
              <a:ext cx="15697200" cy="29658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D82FAA-BBAC-456A-8182-DD2C7A168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1825" y="2963584"/>
              <a:ext cx="17983200" cy="586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 algn="ctr">
                <a:spcBef>
                  <a:spcPts val="4200"/>
                </a:spcBef>
                <a:defRPr/>
              </a:pPr>
              <a:r>
                <a:rPr lang="en-US" sz="125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THE COMING UNITED </a:t>
              </a:r>
              <a:br>
                <a:rPr lang="en-US" sz="125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lang="en-US" sz="125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STATES RENTER </a:t>
              </a:r>
              <a:br>
                <a:rPr lang="en-US" sz="125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lang="en-US" sz="125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COUNTRY</a:t>
              </a:r>
              <a:endParaRPr lang="en-US" altLang="ru-RU" sz="12500" b="1" spc="6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14B665A7-2344-4C0F-975F-C5C6B5EEBF2E}"/>
              </a:ext>
            </a:extLst>
          </p:cNvPr>
          <p:cNvSpPr/>
          <p:nvPr/>
        </p:nvSpPr>
        <p:spPr>
          <a:xfrm>
            <a:off x="4645024" y="6527357"/>
            <a:ext cx="13868401" cy="185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B665A7-2344-4C0F-975F-C5C6B5EEBF2E}"/>
              </a:ext>
            </a:extLst>
          </p:cNvPr>
          <p:cNvSpPr/>
          <p:nvPr/>
        </p:nvSpPr>
        <p:spPr>
          <a:xfrm>
            <a:off x="5138736" y="8363903"/>
            <a:ext cx="11430001" cy="2239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855244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319F8FF-B178-4D0E-8E98-6BE51C77EFE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9" b="18557"/>
          <a:stretch/>
        </p:blipFill>
        <p:spPr>
          <a:xfrm>
            <a:off x="0" y="1257300"/>
            <a:ext cx="24377649" cy="112014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1521220-540F-4344-BF08-69B97C25D0FB}"/>
              </a:ext>
            </a:extLst>
          </p:cNvPr>
          <p:cNvSpPr/>
          <p:nvPr/>
        </p:nvSpPr>
        <p:spPr>
          <a:xfrm>
            <a:off x="0" y="1257300"/>
            <a:ext cx="24377649" cy="112014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CDC4949-3957-473E-B420-0358A5B143FF}"/>
              </a:ext>
            </a:extLst>
          </p:cNvPr>
          <p:cNvSpPr/>
          <p:nvPr/>
        </p:nvSpPr>
        <p:spPr>
          <a:xfrm>
            <a:off x="0" y="11401948"/>
            <a:ext cx="24377649" cy="1056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5B5EAD-3E33-4C6E-9DF5-EF992918B0B2}"/>
              </a:ext>
            </a:extLst>
          </p:cNvPr>
          <p:cNvSpPr/>
          <p:nvPr/>
        </p:nvSpPr>
        <p:spPr>
          <a:xfrm>
            <a:off x="1825625" y="8861323"/>
            <a:ext cx="3597377" cy="3597377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7D8605-D2A4-4CC1-86C3-66751C73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2025" y="2438400"/>
            <a:ext cx="8202561" cy="592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r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5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Tipping Point</a:t>
            </a:r>
            <a:endParaRPr lang="en-US" altLang="ru-RU" sz="15800" b="1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34295D-0D18-4621-A30B-A19AC43DEAD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033" y="9562731"/>
            <a:ext cx="2194560" cy="21945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7913090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E87C672-D687-4DB7-9BE4-18FB18FCA6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r="13067"/>
          <a:stretch>
            <a:fillRect/>
          </a:stretch>
        </p:blipFill>
        <p:spPr>
          <a:xfrm>
            <a:off x="0" y="0"/>
            <a:ext cx="10131425" cy="13716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9FF385-8DD1-4AED-8D31-7444D7A69FBA}"/>
              </a:ext>
            </a:extLst>
          </p:cNvPr>
          <p:cNvSpPr/>
          <p:nvPr/>
        </p:nvSpPr>
        <p:spPr>
          <a:xfrm>
            <a:off x="8556082" y="791796"/>
            <a:ext cx="4038600" cy="4038600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ED76B-283F-4F89-BFD7-9AFF34CA9F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425" y="838200"/>
            <a:ext cx="8001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spcBef>
                <a:spcPts val="4200"/>
              </a:spcBef>
              <a:defRPr/>
            </a:pPr>
            <a: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ELECTEDS CHOOSING TO STAY </a:t>
            </a:r>
            <a:r>
              <a:rPr lang="en-US" sz="80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ELECTED</a:t>
            </a:r>
            <a:endParaRPr lang="en-US" altLang="ru-RU" sz="8000" b="1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FD1116-7DD4-41D8-9417-5A7C757D392B}"/>
              </a:ext>
            </a:extLst>
          </p:cNvPr>
          <p:cNvSpPr/>
          <p:nvPr/>
        </p:nvSpPr>
        <p:spPr>
          <a:xfrm>
            <a:off x="13166182" y="4799020"/>
            <a:ext cx="9605648" cy="8586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Annual Inspections</a:t>
            </a:r>
          </a:p>
          <a:p>
            <a:pPr marL="571500" indent="-57150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No Criminal History Screening</a:t>
            </a:r>
          </a:p>
          <a:p>
            <a:pPr marL="571500" indent="-57150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No Retaliation </a:t>
            </a:r>
          </a:p>
          <a:p>
            <a:pPr marL="571500" indent="-57150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Housing Authorities</a:t>
            </a:r>
          </a:p>
          <a:p>
            <a:pPr marL="571500" indent="-57150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Jury Trial for Evictions</a:t>
            </a:r>
          </a:p>
          <a:p>
            <a:pPr marL="571500" indent="-57150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Just Cause Eviction</a:t>
            </a:r>
          </a:p>
          <a:p>
            <a:pPr marL="571500" indent="-57150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Relocation Expense</a:t>
            </a:r>
          </a:p>
          <a:p>
            <a:pPr marL="571500" indent="-57150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Rent Control</a:t>
            </a:r>
          </a:p>
          <a:p>
            <a:pPr marL="571500" indent="-571500">
              <a:spcBef>
                <a:spcPts val="0"/>
              </a:spcBef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Legal Representation Paid by Owner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98EEBA-A7F7-4A58-B926-55CA34C1B7FD}"/>
              </a:ext>
            </a:extLst>
          </p:cNvPr>
          <p:cNvGrpSpPr/>
          <p:nvPr/>
        </p:nvGrpSpPr>
        <p:grpSpPr>
          <a:xfrm>
            <a:off x="11003277" y="6089091"/>
            <a:ext cx="1871348" cy="6864909"/>
            <a:chOff x="7124700" y="1246855"/>
            <a:chExt cx="1871348" cy="5304151"/>
          </a:xfrm>
        </p:grpSpPr>
        <p:sp>
          <p:nvSpPr>
            <p:cNvPr id="18" name="Down Arrow 15">
              <a:extLst>
                <a:ext uri="{FF2B5EF4-FFF2-40B4-BE49-F238E27FC236}">
                  <a16:creationId xmlns:a16="http://schemas.microsoft.com/office/drawing/2014/main" id="{FB08A065-1EF1-49F9-BB42-4E89D63EF0D2}"/>
                </a:ext>
              </a:extLst>
            </p:cNvPr>
            <p:cNvSpPr/>
            <p:nvPr/>
          </p:nvSpPr>
          <p:spPr>
            <a:xfrm>
              <a:off x="7315200" y="1840950"/>
              <a:ext cx="1524000" cy="403303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AFD0D37-5451-4D38-A0AA-BC1D77A52C71}"/>
                </a:ext>
              </a:extLst>
            </p:cNvPr>
            <p:cNvGrpSpPr/>
            <p:nvPr/>
          </p:nvGrpSpPr>
          <p:grpSpPr>
            <a:xfrm>
              <a:off x="7124700" y="1246855"/>
              <a:ext cx="1871348" cy="5304151"/>
              <a:chOff x="7131269" y="1246855"/>
              <a:chExt cx="1871348" cy="530415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400D9B-9628-4322-B300-DC2EF8BF6AC4}"/>
                  </a:ext>
                </a:extLst>
              </p:cNvPr>
              <p:cNvSpPr txBox="1"/>
              <p:nvPr/>
            </p:nvSpPr>
            <p:spPr>
              <a:xfrm>
                <a:off x="7207469" y="1246855"/>
                <a:ext cx="1718948" cy="499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/>
                    </a:solidFill>
                    <a:latin typeface="+mn-lt"/>
                  </a:rPr>
                  <a:t>EASY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21AFB5-793B-46AB-ACBD-6EC5110906B7}"/>
                  </a:ext>
                </a:extLst>
              </p:cNvPr>
              <p:cNvSpPr txBox="1"/>
              <p:nvPr/>
            </p:nvSpPr>
            <p:spPr>
              <a:xfrm>
                <a:off x="7131269" y="6051620"/>
                <a:ext cx="1871348" cy="499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accent1"/>
                    </a:solidFill>
                    <a:latin typeface="+mn-lt"/>
                  </a:rPr>
                  <a:t>HARD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6CE0FDC-AB3A-442C-9F56-B0371406636F}"/>
                  </a:ext>
                </a:extLst>
              </p:cNvPr>
              <p:cNvSpPr txBox="1"/>
              <p:nvPr/>
            </p:nvSpPr>
            <p:spPr>
              <a:xfrm>
                <a:off x="7893269" y="2031987"/>
                <a:ext cx="381000" cy="3408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</a:rPr>
                  <a:t>P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</a:rPr>
                  <a:t>O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</a:rPr>
                  <a:t>L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</a:rPr>
                  <a:t>I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</a:rPr>
                  <a:t>T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</a:rPr>
                  <a:t>I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</a:rPr>
                  <a:t>C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</a:rPr>
                  <a:t>A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</a:rPr>
                  <a:t>L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</a:rPr>
                  <a:t>L</a:t>
                </a:r>
              </a:p>
              <a:p>
                <a:pPr algn="ctr">
                  <a:spcAft>
                    <a:spcPts val="200"/>
                  </a:spcAft>
                </a:pPr>
                <a:r>
                  <a:rPr lang="en-US" sz="2400" b="1" dirty="0">
                    <a:solidFill>
                      <a:schemeClr val="bg1"/>
                    </a:solidFill>
                    <a:latin typeface="+mn-lt"/>
                  </a:rPr>
                  <a:t>Y</a:t>
                </a: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E869203-C2F7-41D9-A8A6-5DF74EF7E3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965" y="2110740"/>
            <a:ext cx="210312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4624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6BBC1A-13D5-4649-9992-7C7835898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19" y="1845546"/>
            <a:ext cx="23182131" cy="118696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8E3FDA-A249-49E8-8808-FA45E591C345}"/>
              </a:ext>
            </a:extLst>
          </p:cNvPr>
          <p:cNvSpPr txBox="1"/>
          <p:nvPr/>
        </p:nvSpPr>
        <p:spPr>
          <a:xfrm>
            <a:off x="3502025" y="3453825"/>
            <a:ext cx="18211800" cy="58477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Historically, Ownership Goes Down When Rates Go Up.  Not This Time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D18F8F8-9BEF-43EA-A008-7C51B86BFC0E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D01709-C410-405C-B8C3-C03874AE42EE}"/>
              </a:ext>
            </a:extLst>
          </p:cNvPr>
          <p:cNvSpPr/>
          <p:nvPr/>
        </p:nvSpPr>
        <p:spPr>
          <a:xfrm>
            <a:off x="2012803" y="228600"/>
            <a:ext cx="2035204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EVEN WITH LOW RATES, OWNERSHIP WAS DROPPING</a:t>
            </a:r>
          </a:p>
        </p:txBody>
      </p:sp>
    </p:spTree>
    <p:extLst>
      <p:ext uri="{BB962C8B-B14F-4D97-AF65-F5344CB8AC3E}">
        <p14:creationId xmlns:p14="http://schemas.microsoft.com/office/powerpoint/2010/main" val="2200404142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C8B6AF-05AB-4620-8AB4-42EB75D834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78" y="697764"/>
            <a:ext cx="21338895" cy="116384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18F8F8-9BEF-43EA-A008-7C51B86BFC0E}"/>
              </a:ext>
            </a:extLst>
          </p:cNvPr>
          <p:cNvSpPr/>
          <p:nvPr/>
        </p:nvSpPr>
        <p:spPr>
          <a:xfrm>
            <a:off x="1" y="12268200"/>
            <a:ext cx="24377650" cy="1447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D01709-C410-405C-B8C3-C03874AE42EE}"/>
              </a:ext>
            </a:extLst>
          </p:cNvPr>
          <p:cNvSpPr/>
          <p:nvPr/>
        </p:nvSpPr>
        <p:spPr>
          <a:xfrm>
            <a:off x="236675" y="12496800"/>
            <a:ext cx="239043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Since the Great Recession, only those over 65 buying homes at the same pace.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E66536-1D1E-4462-824C-5D1976C80883}"/>
              </a:ext>
            </a:extLst>
          </p:cNvPr>
          <p:cNvSpPr txBox="1"/>
          <p:nvPr/>
        </p:nvSpPr>
        <p:spPr>
          <a:xfrm>
            <a:off x="15465425" y="9672935"/>
            <a:ext cx="8912225" cy="25545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YOUTH EMBRACE RENTING</a:t>
            </a:r>
          </a:p>
        </p:txBody>
      </p:sp>
    </p:spTree>
    <p:extLst>
      <p:ext uri="{BB962C8B-B14F-4D97-AF65-F5344CB8AC3E}">
        <p14:creationId xmlns:p14="http://schemas.microsoft.com/office/powerpoint/2010/main" val="3286793198"/>
      </p:ext>
    </p:extLst>
  </p:cSld>
  <p:clrMapOvr>
    <a:masterClrMapping/>
  </p:clrMapOvr>
  <p:transition spd="slow">
    <p:push dir="u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794AED-A48B-4E6A-A485-9D030EC52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" y="914400"/>
            <a:ext cx="24053410" cy="1276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D18F8F8-9BEF-43EA-A008-7C51B86BFC0E}"/>
              </a:ext>
            </a:extLst>
          </p:cNvPr>
          <p:cNvSpPr/>
          <p:nvPr/>
        </p:nvSpPr>
        <p:spPr>
          <a:xfrm>
            <a:off x="0" y="796"/>
            <a:ext cx="24361321" cy="25361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D01709-C410-405C-B8C3-C03874AE42EE}"/>
              </a:ext>
            </a:extLst>
          </p:cNvPr>
          <p:cNvSpPr/>
          <p:nvPr/>
        </p:nvSpPr>
        <p:spPr>
          <a:xfrm>
            <a:off x="1626460" y="228600"/>
            <a:ext cx="2112473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NUMBER OF RENTER OCCUPIED HOUSING UNITS IN THE UNITED STATES FROM 1975 TO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83A97-E718-4626-975F-3717AF87F0B0}"/>
              </a:ext>
            </a:extLst>
          </p:cNvPr>
          <p:cNvSpPr txBox="1"/>
          <p:nvPr/>
        </p:nvSpPr>
        <p:spPr>
          <a:xfrm>
            <a:off x="11280648" y="10439400"/>
            <a:ext cx="12877800" cy="156966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5 MILLION MORE RENTER HOUSEHOLDS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 10 YEARS</a:t>
            </a:r>
          </a:p>
        </p:txBody>
      </p:sp>
    </p:spTree>
    <p:extLst>
      <p:ext uri="{BB962C8B-B14F-4D97-AF65-F5344CB8AC3E}">
        <p14:creationId xmlns:p14="http://schemas.microsoft.com/office/powerpoint/2010/main" val="250620098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D18F8F8-9BEF-43EA-A008-7C51B86BFC0E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D01709-C410-405C-B8C3-C03874AE42EE}"/>
              </a:ext>
            </a:extLst>
          </p:cNvPr>
          <p:cNvSpPr/>
          <p:nvPr/>
        </p:nvSpPr>
        <p:spPr>
          <a:xfrm>
            <a:off x="2585075" y="228600"/>
            <a:ext cx="192075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People Rent, When It Is Cheaper to Rent Than to Buy</a:t>
            </a: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E2CC3F7F-CF39-45F2-9C9A-307E1F6AA1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9887285"/>
              </p:ext>
            </p:extLst>
          </p:nvPr>
        </p:nvGraphicFramePr>
        <p:xfrm>
          <a:off x="0" y="2038262"/>
          <a:ext cx="24377650" cy="11677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Left Bracket 1">
            <a:extLst>
              <a:ext uri="{FF2B5EF4-FFF2-40B4-BE49-F238E27FC236}">
                <a16:creationId xmlns:a16="http://schemas.microsoft.com/office/drawing/2014/main" id="{042F3450-CFF7-463F-AD22-934398C60AB0}"/>
              </a:ext>
            </a:extLst>
          </p:cNvPr>
          <p:cNvSpPr/>
          <p:nvPr/>
        </p:nvSpPr>
        <p:spPr>
          <a:xfrm rot="5400000">
            <a:off x="5125085" y="1043940"/>
            <a:ext cx="640080" cy="9677400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69999F0B-DBF7-4ED5-AA82-328A5C2DEAEF}"/>
              </a:ext>
            </a:extLst>
          </p:cNvPr>
          <p:cNvSpPr/>
          <p:nvPr/>
        </p:nvSpPr>
        <p:spPr>
          <a:xfrm rot="5400000">
            <a:off x="16897985" y="1702586"/>
            <a:ext cx="640080" cy="12954000"/>
          </a:xfrm>
          <a:prstGeom prst="lef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5ED6FC-1A74-471F-970F-E8AC894E05EE}"/>
              </a:ext>
            </a:extLst>
          </p:cNvPr>
          <p:cNvSpPr txBox="1"/>
          <p:nvPr/>
        </p:nvSpPr>
        <p:spPr>
          <a:xfrm>
            <a:off x="3744178" y="4431626"/>
            <a:ext cx="34018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Top 3 States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E705A5-BF14-4F52-9F23-24D6D89F6B2A}"/>
              </a:ext>
            </a:extLst>
          </p:cNvPr>
          <p:cNvSpPr txBox="1"/>
          <p:nvPr/>
        </p:nvSpPr>
        <p:spPr>
          <a:xfrm>
            <a:off x="15075451" y="6751235"/>
            <a:ext cx="42851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Bottom 4 States</a:t>
            </a:r>
          </a:p>
        </p:txBody>
      </p:sp>
    </p:spTree>
    <p:extLst>
      <p:ext uri="{BB962C8B-B14F-4D97-AF65-F5344CB8AC3E}">
        <p14:creationId xmlns:p14="http://schemas.microsoft.com/office/powerpoint/2010/main" val="2759830617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ED23CF04-B990-4EFF-8D62-D431B5F3BD08}"/>
              </a:ext>
            </a:extLst>
          </p:cNvPr>
          <p:cNvSpPr/>
          <p:nvPr/>
        </p:nvSpPr>
        <p:spPr>
          <a:xfrm>
            <a:off x="0" y="6725264"/>
            <a:ext cx="24377649" cy="69907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9AC097D-A5E2-4CC3-A95D-7610A4955B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r="29885"/>
          <a:stretch>
            <a:fillRect/>
          </a:stretch>
        </p:blipFill>
        <p:spPr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7D718722-2C80-4D01-93F5-081A2A0711FE}"/>
              </a:ext>
            </a:extLst>
          </p:cNvPr>
          <p:cNvSpPr/>
          <p:nvPr/>
        </p:nvSpPr>
        <p:spPr>
          <a:xfrm>
            <a:off x="13446635" y="5296411"/>
            <a:ext cx="2894578" cy="289457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321D6037-88BE-466A-AA44-4AF99018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2313325"/>
            <a:ext cx="11201399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spcBef>
                <a:spcPts val="4200"/>
              </a:spcBef>
              <a:defRPr/>
            </a:pP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THE TENANT PROTECTION </a:t>
            </a:r>
            <a:r>
              <a:rPr lang="en-US" sz="88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CONUNDRUM</a:t>
            </a:r>
            <a:endParaRPr lang="en-US" altLang="ru-RU" sz="8800" b="1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A49F512-C9BC-4510-9C46-2754A07D1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5" y="7658100"/>
            <a:ext cx="1245921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spcCol="720000">
            <a:no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spcBef>
                <a:spcPts val="4200"/>
              </a:spcBef>
              <a:defRPr/>
            </a:pPr>
            <a: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If They Can’t Raise Rents, </a:t>
            </a:r>
            <a:b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Remove the Tenant and the Owner Must Pay for All Repairs: Why </a:t>
            </a:r>
            <a:r>
              <a:rPr lang="en-US" sz="8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Buy</a:t>
            </a:r>
            <a: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  <a:t>?</a:t>
            </a:r>
            <a:endParaRPr lang="en-US" altLang="ru-RU" sz="8000" dirty="0">
              <a:solidFill>
                <a:schemeClr val="tx1">
                  <a:lumMod val="85000"/>
                  <a:lumOff val="1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07D3E6-E378-450A-A855-BD5275155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9524" y="5829300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2327756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2B4282F-35DB-4B92-B0ED-A33A9AEC38EE}"/>
              </a:ext>
            </a:extLst>
          </p:cNvPr>
          <p:cNvCxnSpPr>
            <a:cxnSpLocks/>
          </p:cNvCxnSpPr>
          <p:nvPr/>
        </p:nvCxnSpPr>
        <p:spPr>
          <a:xfrm flipH="1">
            <a:off x="973394" y="-206477"/>
            <a:ext cx="10884310" cy="14246942"/>
          </a:xfrm>
          <a:prstGeom prst="line">
            <a:avLst/>
          </a:prstGeom>
          <a:ln w="254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3E4EF39-BFEA-4C0A-B88C-33BB1B009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654" y="813773"/>
            <a:ext cx="741045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spcBef>
                <a:spcPts val="0"/>
              </a:spcBef>
              <a:defRPr/>
            </a:pPr>
            <a:r>
              <a:rPr lang="en-US" sz="9600" b="1" dirty="0">
                <a:latin typeface="Arial Narrow" charset="0"/>
                <a:ea typeface="Arial Narrow" charset="0"/>
                <a:cs typeface="Arial Narrow" charset="0"/>
              </a:rPr>
              <a:t>FROM </a:t>
            </a:r>
            <a:r>
              <a:rPr lang="en-US" sz="96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OWNERS</a:t>
            </a:r>
            <a:r>
              <a:rPr lang="en-US" sz="9600" b="1" dirty="0">
                <a:latin typeface="Arial Narrow" charset="0"/>
                <a:ea typeface="Arial Narrow" charset="0"/>
                <a:cs typeface="Arial Narrow" charset="0"/>
              </a:rPr>
              <a:t> TO </a:t>
            </a:r>
            <a:r>
              <a:rPr lang="en-US" sz="96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RENTERS</a:t>
            </a:r>
            <a:endParaRPr lang="en-US" altLang="ru-RU" sz="9600" b="1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06B378-D0B1-4FE5-974B-AA88DB2853C6}"/>
              </a:ext>
            </a:extLst>
          </p:cNvPr>
          <p:cNvGrpSpPr/>
          <p:nvPr/>
        </p:nvGrpSpPr>
        <p:grpSpPr>
          <a:xfrm>
            <a:off x="13865230" y="3276600"/>
            <a:ext cx="1447798" cy="8782046"/>
            <a:chOff x="13722009" y="2628902"/>
            <a:chExt cx="1447798" cy="878204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2BBBC40-2E70-4E02-9B87-85FD32017E81}"/>
                </a:ext>
              </a:extLst>
            </p:cNvPr>
            <p:cNvCxnSpPr>
              <a:cxnSpLocks/>
            </p:cNvCxnSpPr>
            <p:nvPr/>
          </p:nvCxnSpPr>
          <p:spPr>
            <a:xfrm>
              <a:off x="14413554" y="3730710"/>
              <a:ext cx="0" cy="6324600"/>
            </a:xfrm>
            <a:prstGeom prst="line">
              <a:avLst/>
            </a:prstGeom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8D0B186-3B83-42E7-95BC-73DFBCF29851}"/>
                </a:ext>
              </a:extLst>
            </p:cNvPr>
            <p:cNvSpPr/>
            <p:nvPr/>
          </p:nvSpPr>
          <p:spPr>
            <a:xfrm>
              <a:off x="13722009" y="2628902"/>
              <a:ext cx="1447798" cy="1447798"/>
            </a:xfrm>
            <a:prstGeom prst="ellipse">
              <a:avLst/>
            </a:prstGeom>
            <a:solidFill>
              <a:schemeClr val="accent1"/>
            </a:solidFill>
            <a:ln w="2540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6A83D6D-DD02-4AF2-A598-874C7B844546}"/>
                </a:ext>
              </a:extLst>
            </p:cNvPr>
            <p:cNvSpPr/>
            <p:nvPr/>
          </p:nvSpPr>
          <p:spPr>
            <a:xfrm>
              <a:off x="13722009" y="5073651"/>
              <a:ext cx="1447798" cy="1447798"/>
            </a:xfrm>
            <a:prstGeom prst="ellipse">
              <a:avLst/>
            </a:prstGeom>
            <a:solidFill>
              <a:schemeClr val="accent1"/>
            </a:solidFill>
            <a:ln w="2540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9B0C81-F23B-46D4-A08A-1FDD7BFDEFC8}"/>
                </a:ext>
              </a:extLst>
            </p:cNvPr>
            <p:cNvSpPr/>
            <p:nvPr/>
          </p:nvSpPr>
          <p:spPr>
            <a:xfrm>
              <a:off x="13722009" y="7518400"/>
              <a:ext cx="1447798" cy="1447798"/>
            </a:xfrm>
            <a:prstGeom prst="ellipse">
              <a:avLst/>
            </a:prstGeom>
            <a:solidFill>
              <a:schemeClr val="accent1"/>
            </a:solidFill>
            <a:ln w="2540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3AF662F-3F68-45EE-9F27-36EE102A84FB}"/>
                </a:ext>
              </a:extLst>
            </p:cNvPr>
            <p:cNvSpPr/>
            <p:nvPr/>
          </p:nvSpPr>
          <p:spPr>
            <a:xfrm>
              <a:off x="13722009" y="9963150"/>
              <a:ext cx="1447798" cy="1447798"/>
            </a:xfrm>
            <a:prstGeom prst="ellipse">
              <a:avLst/>
            </a:prstGeom>
            <a:solidFill>
              <a:schemeClr val="accent1"/>
            </a:solidFill>
            <a:ln w="2540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Прямоугольник 19">
            <a:extLst>
              <a:ext uri="{FF2B5EF4-FFF2-40B4-BE49-F238E27FC236}">
                <a16:creationId xmlns:a16="http://schemas.microsoft.com/office/drawing/2014/main" id="{C7832E35-29AA-4E28-997C-2EA6A7D8EFC6}"/>
              </a:ext>
            </a:extLst>
          </p:cNvPr>
          <p:cNvSpPr/>
          <p:nvPr/>
        </p:nvSpPr>
        <p:spPr bwMode="auto">
          <a:xfrm>
            <a:off x="15656214" y="3269665"/>
            <a:ext cx="7334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Currently </a:t>
            </a:r>
            <a:r>
              <a:rPr 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55% </a:t>
            </a: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of All Households are Owners</a:t>
            </a:r>
            <a:endParaRPr kumimoji="0" lang="ru-RU" alt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0" name="Прямоугольник 19">
            <a:extLst>
              <a:ext uri="{FF2B5EF4-FFF2-40B4-BE49-F238E27FC236}">
                <a16:creationId xmlns:a16="http://schemas.microsoft.com/office/drawing/2014/main" id="{85388499-EC68-4BAC-9A1D-F8B6C7DAE2BB}"/>
              </a:ext>
            </a:extLst>
          </p:cNvPr>
          <p:cNvSpPr/>
          <p:nvPr/>
        </p:nvSpPr>
        <p:spPr bwMode="auto">
          <a:xfrm>
            <a:off x="15696712" y="6096000"/>
            <a:ext cx="7334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Could be 50% in </a:t>
            </a:r>
            <a:r>
              <a:rPr 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10</a:t>
            </a: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 years</a:t>
            </a:r>
            <a:endParaRPr kumimoji="0" lang="ru-RU" alt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1" name="Прямоугольник 19">
            <a:extLst>
              <a:ext uri="{FF2B5EF4-FFF2-40B4-BE49-F238E27FC236}">
                <a16:creationId xmlns:a16="http://schemas.microsoft.com/office/drawing/2014/main" id="{611B9124-8047-4C96-B631-0D599018C4F8}"/>
              </a:ext>
            </a:extLst>
          </p:cNvPr>
          <p:cNvSpPr/>
          <p:nvPr/>
        </p:nvSpPr>
        <p:spPr bwMode="auto">
          <a:xfrm>
            <a:off x="15656213" y="8166098"/>
            <a:ext cx="733424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Currently </a:t>
            </a:r>
            <a:r>
              <a:rPr 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70% </a:t>
            </a: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of Owners Self-Manage</a:t>
            </a:r>
            <a:endParaRPr kumimoji="0" lang="ru-RU" alt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2" name="Прямоугольник 19">
            <a:extLst>
              <a:ext uri="{FF2B5EF4-FFF2-40B4-BE49-F238E27FC236}">
                <a16:creationId xmlns:a16="http://schemas.microsoft.com/office/drawing/2014/main" id="{8EE4597E-C22F-490D-A3E8-6235F19ED1D7}"/>
              </a:ext>
            </a:extLst>
          </p:cNvPr>
          <p:cNvSpPr/>
          <p:nvPr/>
        </p:nvSpPr>
        <p:spPr bwMode="auto">
          <a:xfrm>
            <a:off x="15694025" y="10515600"/>
            <a:ext cx="73342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In Australia, Where Tenants are a Protected Class, </a:t>
            </a:r>
            <a:b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Only </a:t>
            </a:r>
            <a:r>
              <a:rPr 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30% </a:t>
            </a: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Self-Manage</a:t>
            </a:r>
            <a:endParaRPr kumimoji="0" lang="ru-RU" altLang="ru-RU" sz="4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84C2F40-5CE3-48FA-812F-6AB0F3ABD4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 b="8311"/>
          <a:stretch>
            <a:fillRect/>
          </a:stretch>
        </p:blipFill>
        <p:spPr>
          <a:xfrm>
            <a:off x="1273175" y="6358338"/>
            <a:ext cx="10441951" cy="5903515"/>
          </a:xfr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118D28A0-AE09-42DB-A16C-967E6BE5A06C}"/>
              </a:ext>
            </a:extLst>
          </p:cNvPr>
          <p:cNvSpPr/>
          <p:nvPr/>
        </p:nvSpPr>
        <p:spPr>
          <a:xfrm>
            <a:off x="14322434" y="3721277"/>
            <a:ext cx="533390" cy="53339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ABB701A2-4C57-41D8-811F-6D73EF53E67F}"/>
              </a:ext>
            </a:extLst>
          </p:cNvPr>
          <p:cNvSpPr/>
          <p:nvPr/>
        </p:nvSpPr>
        <p:spPr>
          <a:xfrm>
            <a:off x="14322434" y="6178005"/>
            <a:ext cx="533390" cy="53339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5 Points 24">
            <a:extLst>
              <a:ext uri="{FF2B5EF4-FFF2-40B4-BE49-F238E27FC236}">
                <a16:creationId xmlns:a16="http://schemas.microsoft.com/office/drawing/2014/main" id="{9789CD96-F79D-44F9-9A4F-61F0CC6CEC4C}"/>
              </a:ext>
            </a:extLst>
          </p:cNvPr>
          <p:cNvSpPr/>
          <p:nvPr/>
        </p:nvSpPr>
        <p:spPr>
          <a:xfrm>
            <a:off x="14322434" y="8581940"/>
            <a:ext cx="533390" cy="53339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A02A6ABD-6B41-45D2-A3A6-055293995F48}"/>
              </a:ext>
            </a:extLst>
          </p:cNvPr>
          <p:cNvSpPr/>
          <p:nvPr/>
        </p:nvSpPr>
        <p:spPr>
          <a:xfrm>
            <a:off x="14322434" y="11067504"/>
            <a:ext cx="533390" cy="533390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12328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12">
            <a:extLst>
              <a:ext uri="{FF2B5EF4-FFF2-40B4-BE49-F238E27FC236}">
                <a16:creationId xmlns:a16="http://schemas.microsoft.com/office/drawing/2014/main" id="{16DF0607-77F4-4AED-A82C-1D5B3BBCAD25}"/>
              </a:ext>
            </a:extLst>
          </p:cNvPr>
          <p:cNvGrpSpPr/>
          <p:nvPr/>
        </p:nvGrpSpPr>
        <p:grpSpPr>
          <a:xfrm>
            <a:off x="9014711" y="4388286"/>
            <a:ext cx="6348232" cy="5707259"/>
            <a:chOff x="4667572" y="2691674"/>
            <a:chExt cx="2852682" cy="256465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F6C361E-50E9-4326-B1B0-A278F9080CB2}"/>
                </a:ext>
              </a:extLst>
            </p:cNvPr>
            <p:cNvSpPr/>
            <p:nvPr/>
          </p:nvSpPr>
          <p:spPr>
            <a:xfrm>
              <a:off x="4814936" y="2697540"/>
              <a:ext cx="2552092" cy="2552092"/>
            </a:xfrm>
            <a:prstGeom prst="ellipse">
              <a:avLst/>
            </a:prstGeom>
            <a:noFill/>
            <a:ln w="66675">
              <a:solidFill>
                <a:srgbClr val="303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30" name="Oval 4">
              <a:extLst>
                <a:ext uri="{FF2B5EF4-FFF2-40B4-BE49-F238E27FC236}">
                  <a16:creationId xmlns:a16="http://schemas.microsoft.com/office/drawing/2014/main" id="{232F9884-8404-482A-9920-5FC0D5ED5FD7}"/>
                </a:ext>
              </a:extLst>
            </p:cNvPr>
            <p:cNvSpPr/>
            <p:nvPr/>
          </p:nvSpPr>
          <p:spPr>
            <a:xfrm>
              <a:off x="6520947" y="2691674"/>
              <a:ext cx="319844" cy="319844"/>
            </a:xfrm>
            <a:prstGeom prst="ellipse">
              <a:avLst/>
            </a:prstGeom>
            <a:solidFill>
              <a:srgbClr val="E9787D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FF19796-F4CD-4D30-A629-82CD475EABB8}"/>
                </a:ext>
              </a:extLst>
            </p:cNvPr>
            <p:cNvSpPr/>
            <p:nvPr/>
          </p:nvSpPr>
          <p:spPr>
            <a:xfrm>
              <a:off x="6520947" y="4930614"/>
              <a:ext cx="319844" cy="319844"/>
            </a:xfrm>
            <a:prstGeom prst="ellipse">
              <a:avLst/>
            </a:prstGeom>
            <a:solidFill>
              <a:srgbClr val="E9787D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36" name="Oval 31">
              <a:extLst>
                <a:ext uri="{FF2B5EF4-FFF2-40B4-BE49-F238E27FC236}">
                  <a16:creationId xmlns:a16="http://schemas.microsoft.com/office/drawing/2014/main" id="{0DE2D622-413B-41EE-8946-20DE54678BDF}"/>
                </a:ext>
              </a:extLst>
            </p:cNvPr>
            <p:cNvSpPr/>
            <p:nvPr/>
          </p:nvSpPr>
          <p:spPr>
            <a:xfrm>
              <a:off x="7200410" y="3811144"/>
              <a:ext cx="319844" cy="319844"/>
            </a:xfrm>
            <a:prstGeom prst="ellipse">
              <a:avLst/>
            </a:prstGeom>
            <a:solidFill>
              <a:srgbClr val="303030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37" name="Oval 32">
              <a:extLst>
                <a:ext uri="{FF2B5EF4-FFF2-40B4-BE49-F238E27FC236}">
                  <a16:creationId xmlns:a16="http://schemas.microsoft.com/office/drawing/2014/main" id="{6B3CC3CF-104E-4D5F-9ECB-26E15F3070AB}"/>
                </a:ext>
              </a:extLst>
            </p:cNvPr>
            <p:cNvSpPr/>
            <p:nvPr/>
          </p:nvSpPr>
          <p:spPr>
            <a:xfrm>
              <a:off x="5303912" y="2719312"/>
              <a:ext cx="319844" cy="319844"/>
            </a:xfrm>
            <a:prstGeom prst="ellipse">
              <a:avLst/>
            </a:prstGeom>
            <a:solidFill>
              <a:srgbClr val="E9787D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 dirty="0"/>
            </a:p>
          </p:txBody>
        </p:sp>
        <p:sp>
          <p:nvSpPr>
            <p:cNvPr id="38" name="Oval 34">
              <a:extLst>
                <a:ext uri="{FF2B5EF4-FFF2-40B4-BE49-F238E27FC236}">
                  <a16:creationId xmlns:a16="http://schemas.microsoft.com/office/drawing/2014/main" id="{4D59EC35-417D-4C88-A297-BD814B126F72}"/>
                </a:ext>
              </a:extLst>
            </p:cNvPr>
            <p:cNvSpPr/>
            <p:nvPr/>
          </p:nvSpPr>
          <p:spPr>
            <a:xfrm>
              <a:off x="5303912" y="4936480"/>
              <a:ext cx="319844" cy="319844"/>
            </a:xfrm>
            <a:prstGeom prst="ellipse">
              <a:avLst/>
            </a:prstGeom>
            <a:solidFill>
              <a:srgbClr val="E9787D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39" name="Oval 41">
              <a:extLst>
                <a:ext uri="{FF2B5EF4-FFF2-40B4-BE49-F238E27FC236}">
                  <a16:creationId xmlns:a16="http://schemas.microsoft.com/office/drawing/2014/main" id="{8728074A-D4E0-4522-8D60-C2DFD43A78BD}"/>
                </a:ext>
              </a:extLst>
            </p:cNvPr>
            <p:cNvSpPr/>
            <p:nvPr/>
          </p:nvSpPr>
          <p:spPr>
            <a:xfrm>
              <a:off x="4667572" y="3806124"/>
              <a:ext cx="319844" cy="319844"/>
            </a:xfrm>
            <a:prstGeom prst="ellipse">
              <a:avLst/>
            </a:prstGeom>
            <a:solidFill>
              <a:srgbClr val="303030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E11B500-6328-4C44-B654-2B3402D6EE4C}"/>
              </a:ext>
            </a:extLst>
          </p:cNvPr>
          <p:cNvSpPr txBox="1"/>
          <p:nvPr/>
        </p:nvSpPr>
        <p:spPr>
          <a:xfrm>
            <a:off x="14193519" y="4236762"/>
            <a:ext cx="8132736" cy="83099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Mandatory Section 8 Acceptance</a:t>
            </a:r>
            <a:endParaRPr lang="ko-KR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FC13DC8-E39A-4537-AEA7-A7FDD202671B}"/>
              </a:ext>
            </a:extLst>
          </p:cNvPr>
          <p:cNvSpPr txBox="1"/>
          <p:nvPr/>
        </p:nvSpPr>
        <p:spPr>
          <a:xfrm>
            <a:off x="15602441" y="6429652"/>
            <a:ext cx="5978089" cy="156966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Date of Birth Eliminated for Consideration</a:t>
            </a:r>
            <a:endParaRPr lang="ko-KR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35DF0F0-793C-464C-90FF-E880A754A4A1}"/>
              </a:ext>
            </a:extLst>
          </p:cNvPr>
          <p:cNvSpPr txBox="1"/>
          <p:nvPr/>
        </p:nvSpPr>
        <p:spPr>
          <a:xfrm>
            <a:off x="14193519" y="9370228"/>
            <a:ext cx="8479100" cy="830997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Fair Housing, Fair About What?</a:t>
            </a:r>
            <a:endParaRPr lang="ko-KR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5B8FDC3-55DE-46E7-A9CC-610481421334}"/>
              </a:ext>
            </a:extLst>
          </p:cNvPr>
          <p:cNvSpPr txBox="1"/>
          <p:nvPr/>
        </p:nvSpPr>
        <p:spPr>
          <a:xfrm>
            <a:off x="1063625" y="3867431"/>
            <a:ext cx="9084172" cy="156966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r"/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No Limit on Section 8 Monthly Voucher</a:t>
            </a:r>
            <a:endParaRPr lang="ko-KR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BD2840A-6C2F-4C6B-94B8-5E24D7F2FCC6}"/>
              </a:ext>
            </a:extLst>
          </p:cNvPr>
          <p:cNvSpPr txBox="1"/>
          <p:nvPr/>
        </p:nvSpPr>
        <p:spPr>
          <a:xfrm>
            <a:off x="3578225" y="6429652"/>
            <a:ext cx="5272517" cy="156966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r"/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No Criminal History in Consideration</a:t>
            </a:r>
            <a:endParaRPr lang="ko-KR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FD48275-BCF9-45A0-803C-7864BCE46C72}"/>
              </a:ext>
            </a:extLst>
          </p:cNvPr>
          <p:cNvSpPr txBox="1"/>
          <p:nvPr/>
        </p:nvSpPr>
        <p:spPr>
          <a:xfrm>
            <a:off x="2808249" y="9000897"/>
            <a:ext cx="7339548" cy="1569660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r"/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Elimination of Eviction History</a:t>
            </a:r>
            <a:endParaRPr lang="ko-KR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2" name="Oval 3">
            <a:extLst>
              <a:ext uri="{FF2B5EF4-FFF2-40B4-BE49-F238E27FC236}">
                <a16:creationId xmlns:a16="http://schemas.microsoft.com/office/drawing/2014/main" id="{A1E72692-B716-4F8E-99FF-9FAE1D701949}"/>
              </a:ext>
            </a:extLst>
          </p:cNvPr>
          <p:cNvSpPr/>
          <p:nvPr/>
        </p:nvSpPr>
        <p:spPr>
          <a:xfrm>
            <a:off x="10605062" y="5658150"/>
            <a:ext cx="3167527" cy="3167527"/>
          </a:xfrm>
          <a:prstGeom prst="ellipse">
            <a:avLst/>
          </a:prstGeom>
          <a:solidFill>
            <a:srgbClr val="303030"/>
          </a:solidFill>
          <a:ln w="666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7198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B1EE39C-8787-40E2-82DB-D292AC990615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D7104F-FC88-4A35-9DFF-9017AAA7380B}"/>
              </a:ext>
            </a:extLst>
          </p:cNvPr>
          <p:cNvSpPr/>
          <p:nvPr/>
        </p:nvSpPr>
        <p:spPr>
          <a:xfrm>
            <a:off x="1520825" y="283214"/>
            <a:ext cx="178732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SOME OF THE NATIONAL RENTER TRENDS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FF5695D-4532-4CBE-B6B6-C9350BD160B2}"/>
              </a:ext>
            </a:extLst>
          </p:cNvPr>
          <p:cNvSpPr/>
          <p:nvPr/>
        </p:nvSpPr>
        <p:spPr>
          <a:xfrm>
            <a:off x="0" y="13335000"/>
            <a:ext cx="24377649" cy="3870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F306E3-10C5-4B9D-B465-BA67CA2D91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865" y="6418953"/>
            <a:ext cx="1645920" cy="164592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31749" y="12500972"/>
            <a:ext cx="4953000" cy="834028"/>
            <a:chOff x="16379" y="4771761"/>
            <a:chExt cx="2741162" cy="34668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72386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998CDA64-9968-4810-A52C-AB45D4DFF9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4285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081978-AD05-41A0-B72C-F121320C3836}"/>
              </a:ext>
            </a:extLst>
          </p:cNvPr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665A7-2344-4C0F-975F-C5C6B5EEBF2E}"/>
              </a:ext>
            </a:extLst>
          </p:cNvPr>
          <p:cNvSpPr/>
          <p:nvPr/>
        </p:nvSpPr>
        <p:spPr>
          <a:xfrm>
            <a:off x="-13596" y="444440"/>
            <a:ext cx="24391246" cy="1504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D82FAA-BBAC-456A-8182-DD2C7A168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596" y="444440"/>
            <a:ext cx="243776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ctr" defTabSz="1827213" rtl="0" eaLnBrk="0" fontAlgn="base" latinLnBrk="0" hangingPunct="0"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charset="0"/>
                <a:ea typeface="Arial Narrow" charset="0"/>
                <a:cs typeface="Arial Narrow" charset="0"/>
              </a:rPr>
              <a:t>NEW DOORS SOLVE ALMOST ALL  PROBLEMS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B09D29-0096-4008-9AA9-012701AA6F09}"/>
              </a:ext>
            </a:extLst>
          </p:cNvPr>
          <p:cNvSpPr/>
          <p:nvPr/>
        </p:nvSpPr>
        <p:spPr>
          <a:xfrm>
            <a:off x="-35821" y="2390467"/>
            <a:ext cx="24413471" cy="149298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D0D427-0B11-43A5-A5D3-92BA0CC0A31C}"/>
              </a:ext>
            </a:extLst>
          </p:cNvPr>
          <p:cNvSpPr txBox="1"/>
          <p:nvPr/>
        </p:nvSpPr>
        <p:spPr>
          <a:xfrm>
            <a:off x="1177925" y="2439650"/>
            <a:ext cx="2202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SMIPOS + PILLARS + HYBRID PRICING + PROGRAMS + VIRTUAL PROPERTY MANAGEMENT + ASSOCIATION MANAGEMENT + EFFECTIVE MARKETING = </a:t>
            </a:r>
            <a:r>
              <a:rPr 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GROWTH</a:t>
            </a:r>
            <a:r>
              <a:rPr lang="en-US" sz="4400" b="1" dirty="0">
                <a:latin typeface="Arial Narrow" charset="0"/>
                <a:ea typeface="Arial Narrow" charset="0"/>
                <a:cs typeface="Arial Narrow" charset="0"/>
              </a:rPr>
              <a:t> </a:t>
            </a:r>
            <a:endParaRPr lang="en-US" sz="44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213C4B5-3CDF-4143-873E-FAFCB85B395E}"/>
              </a:ext>
            </a:extLst>
          </p:cNvPr>
          <p:cNvGrpSpPr/>
          <p:nvPr/>
        </p:nvGrpSpPr>
        <p:grpSpPr>
          <a:xfrm>
            <a:off x="1731513" y="3000052"/>
            <a:ext cx="20331047" cy="10309607"/>
            <a:chOff x="5047602" y="5943599"/>
            <a:chExt cx="12192000" cy="6182403"/>
          </a:xfrm>
        </p:grpSpPr>
        <p:graphicFrame>
          <p:nvGraphicFramePr>
            <p:cNvPr id="13" name="Content Placeholder 6">
              <a:extLst>
                <a:ext uri="{FF2B5EF4-FFF2-40B4-BE49-F238E27FC236}">
                  <a16:creationId xmlns:a16="http://schemas.microsoft.com/office/drawing/2014/main" id="{4BA6CBC0-53B7-41ED-8B7B-C184BF88CCC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43502837"/>
                </p:ext>
              </p:extLst>
            </p:nvPr>
          </p:nvGraphicFramePr>
          <p:xfrm>
            <a:off x="5047602" y="5943599"/>
            <a:ext cx="12192000" cy="618240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30A087A-B519-4E83-A8FF-4C275D740AF5}"/>
                </a:ext>
              </a:extLst>
            </p:cNvPr>
            <p:cNvSpPr txBox="1"/>
            <p:nvPr/>
          </p:nvSpPr>
          <p:spPr>
            <a:xfrm rot="5400000">
              <a:off x="5535755" y="9601434"/>
              <a:ext cx="4219352" cy="276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Targeting SMIPOs  &amp; The 4 Pillars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ADFE5A-9184-444D-8C50-FA37D2074743}"/>
                </a:ext>
              </a:extLst>
            </p:cNvPr>
            <p:cNvSpPr txBox="1"/>
            <p:nvPr/>
          </p:nvSpPr>
          <p:spPr>
            <a:xfrm rot="5400000">
              <a:off x="10184272" y="9599602"/>
              <a:ext cx="4209172" cy="276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Residential &amp; Association Management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0F84679-A37B-448B-A166-9A3DE5682042}"/>
                </a:ext>
              </a:extLst>
            </p:cNvPr>
            <p:cNvSpPr txBox="1"/>
            <p:nvPr/>
          </p:nvSpPr>
          <p:spPr>
            <a:xfrm rot="5400000">
              <a:off x="6734764" y="9601435"/>
              <a:ext cx="4219351" cy="276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 Virtual Agent Branches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213BFE6-A947-4EC6-B8F7-081BFA27F30F}"/>
                </a:ext>
              </a:extLst>
            </p:cNvPr>
            <p:cNvSpPr txBox="1"/>
            <p:nvPr/>
          </p:nvSpPr>
          <p:spPr>
            <a:xfrm rot="5400000">
              <a:off x="11345836" y="9581071"/>
              <a:ext cx="4219353" cy="276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Virtual Property  Management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85CA6D-0123-44A7-B43D-25EBA39B64F5}"/>
                </a:ext>
              </a:extLst>
            </p:cNvPr>
            <p:cNvSpPr txBox="1"/>
            <p:nvPr/>
          </p:nvSpPr>
          <p:spPr>
            <a:xfrm rot="5400000">
              <a:off x="8976406" y="9606525"/>
              <a:ext cx="4209171" cy="276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Hybrid Pricing &amp; Owner Programs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9AE82B-C1FD-4B0F-BE62-0F912BF9EE20}"/>
                </a:ext>
              </a:extLst>
            </p:cNvPr>
            <p:cNvSpPr txBox="1"/>
            <p:nvPr/>
          </p:nvSpPr>
          <p:spPr>
            <a:xfrm rot="5400000">
              <a:off x="7856292" y="9599602"/>
              <a:ext cx="4209172" cy="276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+mn-lt"/>
                </a:rPr>
                <a:t>CalNARPM</a:t>
              </a:r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 &amp; NARPM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E315923-498C-4789-BD9F-DA798B2AC8A3}"/>
                </a:ext>
              </a:extLst>
            </p:cNvPr>
            <p:cNvSpPr txBox="1"/>
            <p:nvPr/>
          </p:nvSpPr>
          <p:spPr>
            <a:xfrm rot="5400000">
              <a:off x="4414987" y="9599602"/>
              <a:ext cx="4209172" cy="276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+mn-lt"/>
                </a:rPr>
                <a:t>Direct Mail Marketing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6739868-DBCA-41A3-A96F-3A416F39C681}"/>
                </a:ext>
              </a:extLst>
            </p:cNvPr>
            <p:cNvSpPr txBox="1"/>
            <p:nvPr/>
          </p:nvSpPr>
          <p:spPr>
            <a:xfrm>
              <a:off x="11111464" y="6781452"/>
              <a:ext cx="1166653" cy="4983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994 Res</a:t>
              </a:r>
            </a:p>
            <a:p>
              <a:pPr algn="ctr"/>
              <a:r>
                <a:rPr lang="en-US" sz="2400" b="1" dirty="0">
                  <a:latin typeface="+mn-lt"/>
                </a:rPr>
                <a:t>190 HOA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043D6C4-D837-48C7-ADF1-E9D22B32C88E}"/>
                </a:ext>
              </a:extLst>
            </p:cNvPr>
            <p:cNvSpPr txBox="1"/>
            <p:nvPr/>
          </p:nvSpPr>
          <p:spPr>
            <a:xfrm>
              <a:off x="12288858" y="6781435"/>
              <a:ext cx="1166653" cy="4983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1,101 Res</a:t>
              </a:r>
            </a:p>
            <a:p>
              <a:pPr algn="ctr"/>
              <a:r>
                <a:rPr lang="en-US" sz="2400" b="1" dirty="0">
                  <a:latin typeface="+mn-lt"/>
                </a:rPr>
                <a:t>527 HOA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ADBD02-4CB7-44D1-A274-538A0F4AAA73}"/>
                </a:ext>
              </a:extLst>
            </p:cNvPr>
            <p:cNvSpPr txBox="1"/>
            <p:nvPr/>
          </p:nvSpPr>
          <p:spPr>
            <a:xfrm>
              <a:off x="13439188" y="6778819"/>
              <a:ext cx="1166654" cy="4983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1,181 Res</a:t>
              </a:r>
            </a:p>
            <a:p>
              <a:pPr algn="ctr"/>
              <a:r>
                <a:rPr lang="en-US" sz="2400" b="1" dirty="0">
                  <a:latin typeface="+mn-lt"/>
                </a:rPr>
                <a:t>2,649 HOA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84A68F2-5851-40AF-B388-77A411627A26}"/>
                </a:ext>
              </a:extLst>
            </p:cNvPr>
            <p:cNvSpPr txBox="1"/>
            <p:nvPr/>
          </p:nvSpPr>
          <p:spPr>
            <a:xfrm>
              <a:off x="14601656" y="6780467"/>
              <a:ext cx="1166654" cy="4983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+mn-lt"/>
                </a:rPr>
                <a:t>1,300 Res</a:t>
              </a:r>
            </a:p>
            <a:p>
              <a:pPr algn="ctr"/>
              <a:r>
                <a:rPr lang="en-US" sz="2400" b="1" dirty="0">
                  <a:latin typeface="+mn-lt"/>
                </a:rPr>
                <a:t>4,000 HOA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B46CDB-5C32-461C-980C-60D7D8F6914E}"/>
                </a:ext>
              </a:extLst>
            </p:cNvPr>
            <p:cNvSpPr txBox="1"/>
            <p:nvPr/>
          </p:nvSpPr>
          <p:spPr>
            <a:xfrm rot="5400000">
              <a:off x="12543527" y="9570889"/>
              <a:ext cx="4198989" cy="27684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C00000"/>
                  </a:solidFill>
                  <a:latin typeface="+mn-lt"/>
                </a:rPr>
                <a:t>Working On the Business (and Not In It)</a:t>
              </a:r>
              <a:endParaRPr lang="en-US" sz="2400" b="1" dirty="0">
                <a:solidFill>
                  <a:srgbClr val="C00000"/>
                </a:solidFill>
                <a:latin typeface="+mn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2080471" y="7277693"/>
            <a:ext cx="1645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100% Organic Growth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FB46CDB-5C32-461C-980C-60D7D8F6914E}"/>
              </a:ext>
            </a:extLst>
          </p:cNvPr>
          <p:cNvSpPr txBox="1"/>
          <p:nvPr/>
        </p:nvSpPr>
        <p:spPr>
          <a:xfrm rot="5400000">
            <a:off x="16122717" y="9065801"/>
            <a:ext cx="7002120" cy="4616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+mn-lt"/>
              </a:rPr>
              <a:t>Joint Ventures &amp; State Expansion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4A68F2-5851-40AF-B388-77A411627A26}"/>
              </a:ext>
            </a:extLst>
          </p:cNvPr>
          <p:cNvSpPr txBox="1"/>
          <p:nvPr/>
        </p:nvSpPr>
        <p:spPr>
          <a:xfrm>
            <a:off x="19619042" y="4392840"/>
            <a:ext cx="1945480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1,500 Res</a:t>
            </a:r>
          </a:p>
          <a:p>
            <a:pPr algn="ctr"/>
            <a:r>
              <a:rPr lang="en-US" sz="2400" b="1" dirty="0">
                <a:latin typeface="+mn-lt"/>
              </a:rPr>
              <a:t>7,500 HOA</a:t>
            </a:r>
          </a:p>
        </p:txBody>
      </p:sp>
    </p:spTree>
    <p:extLst>
      <p:ext uri="{BB962C8B-B14F-4D97-AF65-F5344CB8AC3E}">
        <p14:creationId xmlns:p14="http://schemas.microsoft.com/office/powerpoint/2010/main" val="2114641954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A46709-98A4-49C5-8DD7-A26D0E81EA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EBF4755-EC84-47AB-9724-A7B22E635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0625" y="3238010"/>
            <a:ext cx="9554794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lnSpc>
                <a:spcPct val="80000"/>
              </a:lnSpc>
              <a:spcBef>
                <a:spcPts val="4200"/>
              </a:spcBef>
              <a:defRPr/>
            </a:pPr>
            <a:r>
              <a:rPr lang="en-US" sz="9600" b="1" dirty="0">
                <a:latin typeface="Arial Narrow" charset="0"/>
                <a:ea typeface="Arial Narrow" charset="0"/>
                <a:cs typeface="Arial Narrow" charset="0"/>
              </a:rPr>
              <a:t>THE UNITED STATES OF </a:t>
            </a:r>
            <a:r>
              <a:rPr lang="en-US" sz="96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AUSTRALIA</a:t>
            </a:r>
            <a:endParaRPr lang="en-US" altLang="ru-RU" sz="9600" b="1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976F12-40DD-4572-B92E-B150BAFA5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1729" y="7838588"/>
            <a:ext cx="8800277" cy="32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spcCol="720000">
            <a:no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4200"/>
              </a:spcBef>
              <a:defRPr/>
            </a:pPr>
            <a:r>
              <a:rPr lang="en-US" sz="66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SMIPO</a:t>
            </a:r>
            <a:r>
              <a:rPr lang="en-US" sz="6600" b="1" dirty="0">
                <a:latin typeface="Arial Narrow" charset="0"/>
                <a:ea typeface="Arial Narrow" charset="0"/>
                <a:cs typeface="Arial Narrow" charset="0"/>
              </a:rPr>
              <a:t>S GO FROM FROM </a:t>
            </a:r>
            <a:r>
              <a:rPr lang="en-US" sz="96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70% </a:t>
            </a:r>
            <a:r>
              <a:rPr lang="en-US" sz="9600" b="1" dirty="0">
                <a:latin typeface="Arial Narrow" charset="0"/>
                <a:ea typeface="Arial Narrow" charset="0"/>
                <a:cs typeface="Arial Narrow" charset="0"/>
              </a:rPr>
              <a:t>to</a:t>
            </a:r>
            <a:r>
              <a:rPr lang="en-US" sz="96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 50%</a:t>
            </a:r>
            <a:endParaRPr lang="en-US" altLang="ru-RU" sz="4800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E48326-F95A-4560-9BC7-D92401EA0E14}"/>
              </a:ext>
            </a:extLst>
          </p:cNvPr>
          <p:cNvCxnSpPr>
            <a:cxnSpLocks/>
          </p:cNvCxnSpPr>
          <p:nvPr/>
        </p:nvCxnSpPr>
        <p:spPr>
          <a:xfrm>
            <a:off x="14781729" y="7162800"/>
            <a:ext cx="8379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658712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B93AC2A-3350-429F-8F7F-44374D94D41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081978-AD05-41A0-B72C-F121320C3836}"/>
              </a:ext>
            </a:extLst>
          </p:cNvPr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210A09A-EAF8-4463-9750-9A7CD522143A}"/>
              </a:ext>
            </a:extLst>
          </p:cNvPr>
          <p:cNvGrpSpPr/>
          <p:nvPr/>
        </p:nvGrpSpPr>
        <p:grpSpPr>
          <a:xfrm>
            <a:off x="3959224" y="3438370"/>
            <a:ext cx="16459200" cy="6098390"/>
            <a:chOff x="987424" y="4589586"/>
            <a:chExt cx="16459200" cy="609839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4B665A7-2344-4C0F-975F-C5C6B5EEBF2E}"/>
                </a:ext>
              </a:extLst>
            </p:cNvPr>
            <p:cNvSpPr/>
            <p:nvPr/>
          </p:nvSpPr>
          <p:spPr>
            <a:xfrm>
              <a:off x="4035425" y="6316508"/>
              <a:ext cx="11353800" cy="4262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7D7E9A6-7627-4060-AB7E-FE3119277297}"/>
                </a:ext>
              </a:extLst>
            </p:cNvPr>
            <p:cNvSpPr/>
            <p:nvPr/>
          </p:nvSpPr>
          <p:spPr>
            <a:xfrm>
              <a:off x="2016124" y="10326641"/>
              <a:ext cx="14401800" cy="3613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9E0364-0441-439E-8E31-FA641196C3BB}"/>
                </a:ext>
              </a:extLst>
            </p:cNvPr>
            <p:cNvSpPr/>
            <p:nvPr/>
          </p:nvSpPr>
          <p:spPr>
            <a:xfrm>
              <a:off x="1520824" y="8354044"/>
              <a:ext cx="15392400" cy="36133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D82FAA-BBAC-456A-8182-DD2C7A168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7424" y="4589586"/>
              <a:ext cx="16459200" cy="586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 algn="ctr">
                <a:spcBef>
                  <a:spcPts val="4200"/>
                </a:spcBef>
                <a:defRPr/>
              </a:pPr>
              <a:r>
                <a:rPr lang="en-US" sz="125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The Real Estate Recession of 2022 </a:t>
              </a:r>
              <a:br>
                <a:rPr lang="en-US" sz="125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lang="en-US" sz="125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(Lasting Through 2024)</a:t>
              </a:r>
              <a:endParaRPr lang="en-US" altLang="ru-RU" sz="12500" b="1" spc="6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5741610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7C3B68A-6BB5-4F3F-A8C2-36F7C3BDACA3}"/>
              </a:ext>
            </a:extLst>
          </p:cNvPr>
          <p:cNvGrpSpPr/>
          <p:nvPr/>
        </p:nvGrpSpPr>
        <p:grpSpPr>
          <a:xfrm>
            <a:off x="2062305" y="4027990"/>
            <a:ext cx="22252724" cy="9773756"/>
            <a:chOff x="626799" y="1189365"/>
            <a:chExt cx="9728271" cy="4085236"/>
          </a:xfrm>
          <a:solidFill>
            <a:schemeClr val="bg1">
              <a:lumMod val="85000"/>
            </a:schemeClr>
          </a:solidFill>
        </p:grpSpPr>
        <p:sp>
          <p:nvSpPr>
            <p:cNvPr id="4" name="Block Arc 3">
              <a:extLst>
                <a:ext uri="{FF2B5EF4-FFF2-40B4-BE49-F238E27FC236}">
                  <a16:creationId xmlns:a16="http://schemas.microsoft.com/office/drawing/2014/main" id="{5E1F90D7-BCFF-4855-9A36-462340F13131}"/>
                </a:ext>
              </a:extLst>
            </p:cNvPr>
            <p:cNvSpPr/>
            <p:nvPr/>
          </p:nvSpPr>
          <p:spPr>
            <a:xfrm>
              <a:off x="626799" y="1964398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399" dirty="0">
                <a:solidFill>
                  <a:schemeClr val="tx1"/>
                </a:solidFill>
              </a:endParaRPr>
            </a:p>
          </p:txBody>
        </p:sp>
        <p:sp>
          <p:nvSpPr>
            <p:cNvPr id="5" name="Block Arc 4">
              <a:extLst>
                <a:ext uri="{FF2B5EF4-FFF2-40B4-BE49-F238E27FC236}">
                  <a16:creationId xmlns:a16="http://schemas.microsoft.com/office/drawing/2014/main" id="{12016E91-4EEC-4AE3-9EE5-FB297FFEDB85}"/>
                </a:ext>
              </a:extLst>
            </p:cNvPr>
            <p:cNvSpPr/>
            <p:nvPr/>
          </p:nvSpPr>
          <p:spPr>
            <a:xfrm rot="10800000">
              <a:off x="2031008" y="1943795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399">
                <a:solidFill>
                  <a:schemeClr val="tx1"/>
                </a:solidFill>
              </a:endParaRPr>
            </a:p>
          </p:txBody>
        </p:sp>
        <p:sp>
          <p:nvSpPr>
            <p:cNvPr id="6" name="Block Arc 5">
              <a:extLst>
                <a:ext uri="{FF2B5EF4-FFF2-40B4-BE49-F238E27FC236}">
                  <a16:creationId xmlns:a16="http://schemas.microsoft.com/office/drawing/2014/main" id="{24796825-9560-4673-BD9B-61F1F8EF05BB}"/>
                </a:ext>
              </a:extLst>
            </p:cNvPr>
            <p:cNvSpPr/>
            <p:nvPr/>
          </p:nvSpPr>
          <p:spPr>
            <a:xfrm>
              <a:off x="3439492" y="1957369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399">
                <a:solidFill>
                  <a:schemeClr val="tx1"/>
                </a:solidFill>
              </a:endParaRPr>
            </a:p>
          </p:txBody>
        </p:sp>
        <p:sp>
          <p:nvSpPr>
            <p:cNvPr id="7" name="Block Arc 6">
              <a:extLst>
                <a:ext uri="{FF2B5EF4-FFF2-40B4-BE49-F238E27FC236}">
                  <a16:creationId xmlns:a16="http://schemas.microsoft.com/office/drawing/2014/main" id="{7D5AF8A6-312B-44E0-84F7-131385B0CA73}"/>
                </a:ext>
              </a:extLst>
            </p:cNvPr>
            <p:cNvSpPr/>
            <p:nvPr/>
          </p:nvSpPr>
          <p:spPr>
            <a:xfrm rot="10800000">
              <a:off x="4843701" y="1928554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399">
                <a:solidFill>
                  <a:schemeClr val="tx1"/>
                </a:solidFill>
              </a:endParaRPr>
            </a:p>
          </p:txBody>
        </p:sp>
        <p:sp>
          <p:nvSpPr>
            <p:cNvPr id="8" name="Block Arc 7">
              <a:extLst>
                <a:ext uri="{FF2B5EF4-FFF2-40B4-BE49-F238E27FC236}">
                  <a16:creationId xmlns:a16="http://schemas.microsoft.com/office/drawing/2014/main" id="{95D14107-0D75-4F5A-BFBB-CD169D4DF661}"/>
                </a:ext>
              </a:extLst>
            </p:cNvPr>
            <p:cNvSpPr/>
            <p:nvPr/>
          </p:nvSpPr>
          <p:spPr>
            <a:xfrm>
              <a:off x="6252184" y="1942917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399">
                <a:solidFill>
                  <a:schemeClr val="tx1"/>
                </a:solidFill>
              </a:endParaRPr>
            </a:p>
          </p:txBody>
        </p:sp>
        <p:sp>
          <p:nvSpPr>
            <p:cNvPr id="9" name="Block Arc 8">
              <a:extLst>
                <a:ext uri="{FF2B5EF4-FFF2-40B4-BE49-F238E27FC236}">
                  <a16:creationId xmlns:a16="http://schemas.microsoft.com/office/drawing/2014/main" id="{5A0A130E-765F-4B49-9EB3-33A362E0123F}"/>
                </a:ext>
              </a:extLst>
            </p:cNvPr>
            <p:cNvSpPr/>
            <p:nvPr/>
          </p:nvSpPr>
          <p:spPr>
            <a:xfrm rot="10800000">
              <a:off x="7656393" y="1900065"/>
              <a:ext cx="1611302" cy="1611302"/>
            </a:xfrm>
            <a:prstGeom prst="blockArc">
              <a:avLst>
                <a:gd name="adj1" fmla="val 10800000"/>
                <a:gd name="adj2" fmla="val 21559414"/>
                <a:gd name="adj3" fmla="val 1265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399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EC6A27-0530-459B-870A-18E5E6FA93D5}"/>
                </a:ext>
              </a:extLst>
            </p:cNvPr>
            <p:cNvSpPr/>
            <p:nvPr/>
          </p:nvSpPr>
          <p:spPr>
            <a:xfrm>
              <a:off x="626800" y="2752731"/>
              <a:ext cx="199411" cy="25218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399" dirty="0"/>
            </a:p>
          </p:txBody>
        </p:sp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E7D46B10-D5A7-476E-8438-F78982C017A0}"/>
                </a:ext>
              </a:extLst>
            </p:cNvPr>
            <p:cNvSpPr/>
            <p:nvPr/>
          </p:nvSpPr>
          <p:spPr>
            <a:xfrm>
              <a:off x="9064875" y="1275606"/>
              <a:ext cx="202820" cy="1528170"/>
            </a:xfrm>
            <a:custGeom>
              <a:avLst/>
              <a:gdLst/>
              <a:ahLst/>
              <a:cxnLst/>
              <a:rect l="l" t="t" r="r" b="b"/>
              <a:pathLst>
                <a:path w="180000" h="1528170">
                  <a:moveTo>
                    <a:pt x="0" y="0"/>
                  </a:moveTo>
                  <a:lnTo>
                    <a:pt x="180000" y="0"/>
                  </a:lnTo>
                  <a:lnTo>
                    <a:pt x="180000" y="1528170"/>
                  </a:lnTo>
                  <a:lnTo>
                    <a:pt x="0" y="152817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399"/>
            </a:p>
          </p:txBody>
        </p:sp>
        <p:sp>
          <p:nvSpPr>
            <p:cNvPr id="12" name="Rectangle 18">
              <a:extLst>
                <a:ext uri="{FF2B5EF4-FFF2-40B4-BE49-F238E27FC236}">
                  <a16:creationId xmlns:a16="http://schemas.microsoft.com/office/drawing/2014/main" id="{6F89C01F-36B8-4073-9A0D-69084564648C}"/>
                </a:ext>
              </a:extLst>
            </p:cNvPr>
            <p:cNvSpPr/>
            <p:nvPr/>
          </p:nvSpPr>
          <p:spPr>
            <a:xfrm rot="16200000">
              <a:off x="9630616" y="623623"/>
              <a:ext cx="158712" cy="1290196"/>
            </a:xfrm>
            <a:custGeom>
              <a:avLst/>
              <a:gdLst/>
              <a:ahLst/>
              <a:cxnLst/>
              <a:rect l="l" t="t" r="r" b="b"/>
              <a:pathLst>
                <a:path w="180000" h="579556">
                  <a:moveTo>
                    <a:pt x="0" y="579556"/>
                  </a:moveTo>
                  <a:lnTo>
                    <a:pt x="0" y="0"/>
                  </a:lnTo>
                  <a:lnTo>
                    <a:pt x="180000" y="0"/>
                  </a:lnTo>
                  <a:lnTo>
                    <a:pt x="180000" y="579556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5399" dirty="0"/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066AD8D-05B8-40B1-89BD-5362BD2D752E}"/>
              </a:ext>
            </a:extLst>
          </p:cNvPr>
          <p:cNvSpPr/>
          <p:nvPr/>
        </p:nvSpPr>
        <p:spPr>
          <a:xfrm>
            <a:off x="2999690" y="6839187"/>
            <a:ext cx="1774496" cy="1777937"/>
          </a:xfrm>
          <a:prstGeom prst="ellipse">
            <a:avLst/>
          </a:prstGeom>
          <a:solidFill>
            <a:schemeClr val="accent6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399" b="1" dirty="0">
              <a:cs typeface="Arial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6BBFF7-AE9A-4A7C-B83B-421ABBA49C2B}"/>
              </a:ext>
            </a:extLst>
          </p:cNvPr>
          <p:cNvSpPr/>
          <p:nvPr/>
        </p:nvSpPr>
        <p:spPr>
          <a:xfrm>
            <a:off x="6220253" y="6839187"/>
            <a:ext cx="1774496" cy="1777937"/>
          </a:xfrm>
          <a:prstGeom prst="ellipse">
            <a:avLst/>
          </a:prstGeom>
          <a:solidFill>
            <a:schemeClr val="accent1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399" b="1" dirty="0">
              <a:cs typeface="Arial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F2CB254-A411-41F6-8842-3EB1298704F5}"/>
              </a:ext>
            </a:extLst>
          </p:cNvPr>
          <p:cNvSpPr/>
          <p:nvPr/>
        </p:nvSpPr>
        <p:spPr>
          <a:xfrm>
            <a:off x="9440816" y="6839187"/>
            <a:ext cx="1774496" cy="1777937"/>
          </a:xfrm>
          <a:prstGeom prst="ellipse">
            <a:avLst/>
          </a:prstGeom>
          <a:solidFill>
            <a:schemeClr val="accent2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399" b="1" dirty="0">
              <a:cs typeface="Arial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B051903-629A-4190-A1A8-A1130D7AD15C}"/>
              </a:ext>
            </a:extLst>
          </p:cNvPr>
          <p:cNvSpPr/>
          <p:nvPr/>
        </p:nvSpPr>
        <p:spPr>
          <a:xfrm>
            <a:off x="12661379" y="6839187"/>
            <a:ext cx="1774496" cy="1777937"/>
          </a:xfrm>
          <a:prstGeom prst="ellipse">
            <a:avLst/>
          </a:prstGeom>
          <a:solidFill>
            <a:schemeClr val="accent3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399" b="1" dirty="0">
              <a:cs typeface="Arial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6AE7C61-BA28-4E4E-AE78-FB1BEDEF95B6}"/>
              </a:ext>
            </a:extLst>
          </p:cNvPr>
          <p:cNvSpPr/>
          <p:nvPr/>
        </p:nvSpPr>
        <p:spPr>
          <a:xfrm>
            <a:off x="15881942" y="6839187"/>
            <a:ext cx="1774496" cy="1777937"/>
          </a:xfrm>
          <a:prstGeom prst="ellipse">
            <a:avLst/>
          </a:prstGeom>
          <a:solidFill>
            <a:schemeClr val="accent4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399" b="1" dirty="0">
              <a:cs typeface="Arial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8418F97-0788-4A4E-AA34-0409AA58D499}"/>
              </a:ext>
            </a:extLst>
          </p:cNvPr>
          <p:cNvSpPr/>
          <p:nvPr/>
        </p:nvSpPr>
        <p:spPr>
          <a:xfrm>
            <a:off x="19102507" y="6839187"/>
            <a:ext cx="1774496" cy="1777937"/>
          </a:xfrm>
          <a:prstGeom prst="ellipse">
            <a:avLst/>
          </a:prstGeom>
          <a:solidFill>
            <a:schemeClr val="accent5"/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5399" b="1" dirty="0">
              <a:cs typeface="Arial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09401F-4B36-4975-ACCB-AF803BDC5F1A}"/>
              </a:ext>
            </a:extLst>
          </p:cNvPr>
          <p:cNvSpPr txBox="1"/>
          <p:nvPr/>
        </p:nvSpPr>
        <p:spPr>
          <a:xfrm>
            <a:off x="3025484" y="9379562"/>
            <a:ext cx="446595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OPEC Crisis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Stock Market Crash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Quadrupling of Oil Prices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Home Prices Fell</a:t>
            </a:r>
            <a:endParaRPr lang="ko-KR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Arial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36DE1E-08DC-42BB-A519-EF0EEB313B1D}"/>
              </a:ext>
            </a:extLst>
          </p:cNvPr>
          <p:cNvSpPr/>
          <p:nvPr/>
        </p:nvSpPr>
        <p:spPr>
          <a:xfrm>
            <a:off x="1209136" y="398270"/>
            <a:ext cx="17971908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0" dirty="0">
                <a:latin typeface="+mj-lt"/>
              </a:rPr>
              <a:t> </a:t>
            </a:r>
            <a:r>
              <a:rPr lang="en-US" sz="9600" b="1" dirty="0">
                <a:latin typeface="Arial Narrow" charset="0"/>
                <a:ea typeface="Arial Narrow" charset="0"/>
                <a:cs typeface="Arial Narrow" charset="0"/>
              </a:rPr>
              <a:t>RECENT HISTORY OF </a:t>
            </a:r>
            <a:r>
              <a:rPr lang="en-US" sz="96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RECESSIONS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1985096-A7E7-46F7-939A-0462945A62A5}"/>
              </a:ext>
            </a:extLst>
          </p:cNvPr>
          <p:cNvCxnSpPr>
            <a:cxnSpLocks/>
          </p:cNvCxnSpPr>
          <p:nvPr/>
        </p:nvCxnSpPr>
        <p:spPr>
          <a:xfrm>
            <a:off x="1359031" y="2362200"/>
            <a:ext cx="136377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5032B6B7-7DA1-4905-9680-C76C82423E85}"/>
              </a:ext>
            </a:extLst>
          </p:cNvPr>
          <p:cNvSpPr/>
          <p:nvPr/>
        </p:nvSpPr>
        <p:spPr>
          <a:xfrm>
            <a:off x="3394377" y="7010399"/>
            <a:ext cx="101181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1973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To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1975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8B42E70-59BD-4D0B-B7FE-D7D94181C2A7}"/>
              </a:ext>
            </a:extLst>
          </p:cNvPr>
          <p:cNvSpPr/>
          <p:nvPr/>
        </p:nvSpPr>
        <p:spPr>
          <a:xfrm>
            <a:off x="6601593" y="7024651"/>
            <a:ext cx="101181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1981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To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1982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7E23078-67A0-4C7C-8AA5-6AB83906505C}"/>
              </a:ext>
            </a:extLst>
          </p:cNvPr>
          <p:cNvSpPr/>
          <p:nvPr/>
        </p:nvSpPr>
        <p:spPr>
          <a:xfrm>
            <a:off x="5364947" y="3169123"/>
            <a:ext cx="4398315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Energy Crisis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Iranian Revolution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Inflation Jumped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Interest Rates Climbed to 18%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Home Prices Fell</a:t>
            </a:r>
            <a:endParaRPr lang="en-US" sz="2800" dirty="0">
              <a:latin typeface="+mn-lt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B90D28D-9E8F-4DDE-8EFF-6CB949F2615A}"/>
              </a:ext>
            </a:extLst>
          </p:cNvPr>
          <p:cNvSpPr/>
          <p:nvPr/>
        </p:nvSpPr>
        <p:spPr>
          <a:xfrm>
            <a:off x="9828208" y="7028573"/>
            <a:ext cx="101181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1990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To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1991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49E05D0-CC36-4D36-8A7C-3C323DEFBD7D}"/>
              </a:ext>
            </a:extLst>
          </p:cNvPr>
          <p:cNvSpPr/>
          <p:nvPr/>
        </p:nvSpPr>
        <p:spPr>
          <a:xfrm>
            <a:off x="8885864" y="9379562"/>
            <a:ext cx="3797403" cy="2477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1990 Oil Price Shock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Inflation Increased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Fed Raised Rates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Home Prices Fell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3EBE86B-50BC-48B6-B4ED-C4BD3B248103}"/>
              </a:ext>
            </a:extLst>
          </p:cNvPr>
          <p:cNvSpPr/>
          <p:nvPr/>
        </p:nvSpPr>
        <p:spPr>
          <a:xfrm>
            <a:off x="13042719" y="7037709"/>
            <a:ext cx="101181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2001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To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2002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005038BE-786E-4EA7-8B63-4344A87E19C0}"/>
              </a:ext>
            </a:extLst>
          </p:cNvPr>
          <p:cNvSpPr/>
          <p:nvPr/>
        </p:nvSpPr>
        <p:spPr>
          <a:xfrm>
            <a:off x="11246755" y="3242464"/>
            <a:ext cx="4778977" cy="290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September 11 Attacks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The Dot Com Bubble Burst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Short and Shallow Recession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Home Prices Fell Slightly</a:t>
            </a:r>
            <a:endParaRPr lang="en-US" sz="2800" dirty="0">
              <a:latin typeface="+mn-lt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0170CE3-EFF0-4899-BE0E-03E849A99C8C}"/>
              </a:ext>
            </a:extLst>
          </p:cNvPr>
          <p:cNvSpPr/>
          <p:nvPr/>
        </p:nvSpPr>
        <p:spPr>
          <a:xfrm>
            <a:off x="16262043" y="7029250"/>
            <a:ext cx="101181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2007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To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2009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49B243F-136F-475D-9DF3-66CAC426F431}"/>
              </a:ext>
            </a:extLst>
          </p:cNvPr>
          <p:cNvSpPr/>
          <p:nvPr/>
        </p:nvSpPr>
        <p:spPr>
          <a:xfrm>
            <a:off x="15313025" y="9379562"/>
            <a:ext cx="5862664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The Great Recession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Mortgage Crisis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Bank Crisis ($700 billion bailout)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Stock Market Steep Drop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Massive Government Stimulus ($787 billion)</a:t>
            </a:r>
          </a:p>
          <a:p>
            <a:pPr marL="457200" lvl="1" indent="-457200">
              <a:spcAft>
                <a:spcPts val="600"/>
              </a:spcAft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Housing Prices Crashed (up to 50% in some areas)</a:t>
            </a:r>
            <a:endParaRPr lang="en-US" sz="2800" dirty="0">
              <a:latin typeface="+mn-lt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64BA923-3821-4F69-A17A-7EE18C579842}"/>
              </a:ext>
            </a:extLst>
          </p:cNvPr>
          <p:cNvSpPr/>
          <p:nvPr/>
        </p:nvSpPr>
        <p:spPr>
          <a:xfrm>
            <a:off x="19246618" y="7010400"/>
            <a:ext cx="1492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2020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To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2022</a:t>
            </a:r>
            <a:endParaRPr lang="en-U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64503CE2-31FA-43C7-B02F-78FDAAFEAD4B}"/>
              </a:ext>
            </a:extLst>
          </p:cNvPr>
          <p:cNvSpPr/>
          <p:nvPr/>
        </p:nvSpPr>
        <p:spPr>
          <a:xfrm>
            <a:off x="18272436" y="4759922"/>
            <a:ext cx="29512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1"/>
              </a:buClr>
              <a:buSzPct val="105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+mn-lt"/>
              </a:rPr>
              <a:t>The Coronavirus Comeback</a:t>
            </a:r>
            <a:endParaRPr lang="en-US" sz="2800" dirty="0">
              <a:latin typeface="+mn-lt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354E8C0-2EE0-4983-9046-E52BDA28AD20}"/>
              </a:ext>
            </a:extLst>
          </p:cNvPr>
          <p:cNvSpPr/>
          <p:nvPr/>
        </p:nvSpPr>
        <p:spPr>
          <a:xfrm>
            <a:off x="20578291" y="2357770"/>
            <a:ext cx="37367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+mn-lt"/>
              </a:rPr>
              <a:t>47</a:t>
            </a:r>
            <a:r>
              <a:rPr lang="en-US" sz="4800" b="1" dirty="0">
                <a:latin typeface="+mn-lt"/>
              </a:rPr>
              <a:t> Recessions Since 1790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5271684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395183" y="785366"/>
            <a:ext cx="17952398" cy="11835999"/>
            <a:chOff x="3213463" y="469232"/>
            <a:chExt cx="8978537" cy="5919541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DFE3C7E-8758-4EAA-8D55-71C391129664}"/>
                </a:ext>
              </a:extLst>
            </p:cNvPr>
            <p:cNvSpPr/>
            <p:nvPr/>
          </p:nvSpPr>
          <p:spPr>
            <a:xfrm>
              <a:off x="3213463" y="469232"/>
              <a:ext cx="8978537" cy="5919536"/>
            </a:xfrm>
            <a:prstGeom prst="rect">
              <a:avLst/>
            </a:prstGeom>
            <a:solidFill>
              <a:schemeClr val="bg1"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7CA9C8-FDF5-4E96-A012-E8E524C9AF6B}"/>
                </a:ext>
              </a:extLst>
            </p:cNvPr>
            <p:cNvGrpSpPr/>
            <p:nvPr/>
          </p:nvGrpSpPr>
          <p:grpSpPr>
            <a:xfrm rot="5400000">
              <a:off x="9043736" y="3240510"/>
              <a:ext cx="5919538" cy="376988"/>
              <a:chOff x="4379494" y="697832"/>
              <a:chExt cx="2586787" cy="16844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1326ABE8-C7BB-442E-840A-D50FC1DD044F}"/>
                  </a:ext>
                </a:extLst>
              </p:cNvPr>
              <p:cNvSpPr/>
              <p:nvPr/>
            </p:nvSpPr>
            <p:spPr>
              <a:xfrm>
                <a:off x="4379494" y="697832"/>
                <a:ext cx="517358" cy="168442"/>
              </a:xfrm>
              <a:prstGeom prst="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198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9866835-F79F-42D8-8D5D-E04BDB39E262}"/>
                  </a:ext>
                </a:extLst>
              </p:cNvPr>
              <p:cNvSpPr/>
              <p:nvPr/>
            </p:nvSpPr>
            <p:spPr>
              <a:xfrm>
                <a:off x="4896852" y="697832"/>
                <a:ext cx="517358" cy="168442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198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9C395C0-7559-44A7-BA81-93FD49DD2D73}"/>
                  </a:ext>
                </a:extLst>
              </p:cNvPr>
              <p:cNvSpPr/>
              <p:nvPr/>
            </p:nvSpPr>
            <p:spPr>
              <a:xfrm>
                <a:off x="5414209" y="697832"/>
                <a:ext cx="517358" cy="168442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198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27EFBB4-0EF0-4995-A85A-9AB27DC72B1D}"/>
                  </a:ext>
                </a:extLst>
              </p:cNvPr>
              <p:cNvSpPr/>
              <p:nvPr/>
            </p:nvSpPr>
            <p:spPr>
              <a:xfrm>
                <a:off x="5931566" y="697832"/>
                <a:ext cx="517358" cy="16844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198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5F89E9D-1C44-41B8-91F1-E08EC348E972}"/>
                  </a:ext>
                </a:extLst>
              </p:cNvPr>
              <p:cNvSpPr/>
              <p:nvPr/>
            </p:nvSpPr>
            <p:spPr>
              <a:xfrm>
                <a:off x="6448923" y="697832"/>
                <a:ext cx="517358" cy="168442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7198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7218220" y="1796296"/>
            <a:ext cx="8627253" cy="17851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1000" b="1" dirty="0">
                <a:latin typeface="Arial Narrow" charset="0"/>
                <a:ea typeface="Arial Narrow" charset="0"/>
                <a:cs typeface="Arial Narrow" charset="0"/>
              </a:rPr>
              <a:t>The </a:t>
            </a:r>
            <a:r>
              <a:rPr lang="en-US" altLang="ko-KR" sz="110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Cause</a:t>
            </a:r>
            <a:endParaRPr lang="ko-KR" altLang="en-US" sz="11000" b="1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218218" y="4009461"/>
            <a:ext cx="15543383" cy="1295663"/>
            <a:chOff x="3610049" y="1832985"/>
            <a:chExt cx="7773716" cy="64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A12197A-CB42-4BB3-8CF8-03B7668CD41E}"/>
                </a:ext>
              </a:extLst>
            </p:cNvPr>
            <p:cNvSpPr/>
            <p:nvPr/>
          </p:nvSpPr>
          <p:spPr>
            <a:xfrm>
              <a:off x="3610049" y="1832985"/>
              <a:ext cx="7773716" cy="64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3A990C3-2BB1-454F-A5A5-9C08B635FC21}"/>
                </a:ext>
              </a:extLst>
            </p:cNvPr>
            <p:cNvSpPr/>
            <p:nvPr/>
          </p:nvSpPr>
          <p:spPr>
            <a:xfrm>
              <a:off x="4410026" y="1904985"/>
              <a:ext cx="6881271" cy="50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 dirty="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95096ED-85F6-4156-88A9-DE2F54E5B261}"/>
                </a:ext>
              </a:extLst>
            </p:cNvPr>
            <p:cNvSpPr/>
            <p:nvPr/>
          </p:nvSpPr>
          <p:spPr>
            <a:xfrm>
              <a:off x="3702389" y="1904985"/>
              <a:ext cx="612000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2C5C528-9CA3-44FB-B3FD-82F7B5F3E105}"/>
                </a:ext>
              </a:extLst>
            </p:cNvPr>
            <p:cNvSpPr txBox="1"/>
            <p:nvPr/>
          </p:nvSpPr>
          <p:spPr>
            <a:xfrm>
              <a:off x="3709108" y="1949216"/>
              <a:ext cx="605282" cy="4155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799" b="1" dirty="0">
                  <a:solidFill>
                    <a:schemeClr val="accent4"/>
                  </a:solidFill>
                  <a:latin typeface="Arial" pitchFamily="34" charset="0"/>
                  <a:cs typeface="Arial" pitchFamily="34" charset="0"/>
                </a:rPr>
                <a:t>01</a:t>
              </a:r>
              <a:endParaRPr lang="ko-KR" altLang="en-US" sz="4799" b="1" dirty="0">
                <a:solidFill>
                  <a:schemeClr val="accent4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Box 12">
              <a:extLst>
                <a:ext uri="{FF2B5EF4-FFF2-40B4-BE49-F238E27FC236}">
                  <a16:creationId xmlns:a16="http://schemas.microsoft.com/office/drawing/2014/main" id="{D0252324-4A4A-43DE-BC46-99585C07F87C}"/>
                </a:ext>
              </a:extLst>
            </p:cNvPr>
            <p:cNvSpPr txBox="1"/>
            <p:nvPr/>
          </p:nvSpPr>
          <p:spPr bwMode="auto">
            <a:xfrm>
              <a:off x="4557461" y="1999998"/>
              <a:ext cx="6586400" cy="35403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4000" b="1" dirty="0">
                  <a:latin typeface="Arial Narrow" charset="0"/>
                  <a:ea typeface="Arial Narrow" charset="0"/>
                  <a:cs typeface="Arial Narrow" charset="0"/>
                </a:rPr>
                <a:t>Inflation at 5 to 9%</a:t>
              </a:r>
              <a:endParaRPr lang="ko-KR" altLang="en-US" sz="4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218218" y="5974884"/>
            <a:ext cx="15543383" cy="1295662"/>
            <a:chOff x="3610049" y="2739734"/>
            <a:chExt cx="7773716" cy="648000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A7D6491-F24C-48DC-8BB2-B0216739ECC8}"/>
                </a:ext>
              </a:extLst>
            </p:cNvPr>
            <p:cNvSpPr/>
            <p:nvPr/>
          </p:nvSpPr>
          <p:spPr>
            <a:xfrm>
              <a:off x="3610049" y="2739734"/>
              <a:ext cx="7773716" cy="64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C7375E8B-3A22-48CB-ACE2-49A8B06EA523}"/>
                </a:ext>
              </a:extLst>
            </p:cNvPr>
            <p:cNvSpPr/>
            <p:nvPr/>
          </p:nvSpPr>
          <p:spPr>
            <a:xfrm>
              <a:off x="4410026" y="2811734"/>
              <a:ext cx="6881271" cy="50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>
                <a:solidFill>
                  <a:srgbClr val="A0C458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E4BE5109-811C-41F7-B6AC-F77942ED4FDD}"/>
                </a:ext>
              </a:extLst>
            </p:cNvPr>
            <p:cNvSpPr/>
            <p:nvPr/>
          </p:nvSpPr>
          <p:spPr>
            <a:xfrm>
              <a:off x="3702389" y="2811734"/>
              <a:ext cx="612000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947FA82-643D-4766-8E68-19159D29D779}"/>
                </a:ext>
              </a:extLst>
            </p:cNvPr>
            <p:cNvSpPr txBox="1"/>
            <p:nvPr/>
          </p:nvSpPr>
          <p:spPr>
            <a:xfrm>
              <a:off x="3709108" y="2855965"/>
              <a:ext cx="605282" cy="4155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799" b="1" dirty="0">
                  <a:solidFill>
                    <a:schemeClr val="accent3"/>
                  </a:solidFill>
                  <a:latin typeface="Arial" pitchFamily="34" charset="0"/>
                  <a:cs typeface="Arial" pitchFamily="34" charset="0"/>
                </a:rPr>
                <a:t>02</a:t>
              </a:r>
              <a:endParaRPr lang="ko-KR" altLang="en-US" sz="4799" b="1" dirty="0">
                <a:solidFill>
                  <a:schemeClr val="accent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TextBox 12">
              <a:extLst>
                <a:ext uri="{FF2B5EF4-FFF2-40B4-BE49-F238E27FC236}">
                  <a16:creationId xmlns:a16="http://schemas.microsoft.com/office/drawing/2014/main" id="{98872BBE-D09B-4270-AA8E-87495041FFC9}"/>
                </a:ext>
              </a:extLst>
            </p:cNvPr>
            <p:cNvSpPr txBox="1"/>
            <p:nvPr/>
          </p:nvSpPr>
          <p:spPr bwMode="auto">
            <a:xfrm>
              <a:off x="4557461" y="2927053"/>
              <a:ext cx="6733836" cy="35403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4000" b="1" dirty="0">
                  <a:latin typeface="Arial Narrow" charset="0"/>
                  <a:ea typeface="Arial Narrow" charset="0"/>
                  <a:cs typeface="Arial Narrow" charset="0"/>
                </a:rPr>
                <a:t>30 Fixed Rate Historically 2% Above Inflation Rate</a:t>
              </a:r>
              <a:endParaRPr lang="ko-KR" altLang="en-US" sz="4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218218" y="7940312"/>
            <a:ext cx="15543383" cy="1295663"/>
            <a:chOff x="3610049" y="3646483"/>
            <a:chExt cx="7773716" cy="648000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A63C719-96BB-4E6E-952E-52FFDEFCEA49}"/>
                </a:ext>
              </a:extLst>
            </p:cNvPr>
            <p:cNvSpPr/>
            <p:nvPr/>
          </p:nvSpPr>
          <p:spPr>
            <a:xfrm>
              <a:off x="3610049" y="3646483"/>
              <a:ext cx="7773716" cy="64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913E103D-B4A0-4E0D-B4FD-F46E69BD0FD7}"/>
                </a:ext>
              </a:extLst>
            </p:cNvPr>
            <p:cNvSpPr/>
            <p:nvPr/>
          </p:nvSpPr>
          <p:spPr>
            <a:xfrm>
              <a:off x="4410026" y="3718483"/>
              <a:ext cx="6881271" cy="50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1E1B423-7503-47C1-B395-8851289E4F3F}"/>
                </a:ext>
              </a:extLst>
            </p:cNvPr>
            <p:cNvSpPr/>
            <p:nvPr/>
          </p:nvSpPr>
          <p:spPr>
            <a:xfrm>
              <a:off x="3702389" y="3718483"/>
              <a:ext cx="612000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A2F3DCF-C7A7-4FBC-800F-596C0F5B18CF}"/>
                </a:ext>
              </a:extLst>
            </p:cNvPr>
            <p:cNvSpPr txBox="1"/>
            <p:nvPr/>
          </p:nvSpPr>
          <p:spPr>
            <a:xfrm>
              <a:off x="3709108" y="3762714"/>
              <a:ext cx="605282" cy="4155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799" b="1" dirty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rPr>
                <a:t>03</a:t>
              </a:r>
              <a:endParaRPr lang="ko-KR" altLang="en-US" sz="4799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6" name="TextBox 12">
              <a:extLst>
                <a:ext uri="{FF2B5EF4-FFF2-40B4-BE49-F238E27FC236}">
                  <a16:creationId xmlns:a16="http://schemas.microsoft.com/office/drawing/2014/main" id="{E73CE693-7B2C-4012-9BF0-0ACCCB10CA70}"/>
                </a:ext>
              </a:extLst>
            </p:cNvPr>
            <p:cNvSpPr txBox="1"/>
            <p:nvPr/>
          </p:nvSpPr>
          <p:spPr bwMode="auto">
            <a:xfrm>
              <a:off x="4557461" y="3812625"/>
              <a:ext cx="6586400" cy="35403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4000" b="1" dirty="0">
                  <a:latin typeface="Arial Narrow" charset="0"/>
                  <a:ea typeface="Arial Narrow" charset="0"/>
                  <a:cs typeface="Arial Narrow" charset="0"/>
                </a:rPr>
                <a:t>Home Sales Decline 10% to 30%</a:t>
              </a:r>
              <a:endParaRPr lang="ko-KR" altLang="en-US" sz="4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218218" y="9905737"/>
            <a:ext cx="15543383" cy="1295663"/>
            <a:chOff x="3610049" y="4553231"/>
            <a:chExt cx="7773716" cy="648000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0C838B9-0A85-472A-B803-AB10C9053EBF}"/>
                </a:ext>
              </a:extLst>
            </p:cNvPr>
            <p:cNvSpPr/>
            <p:nvPr/>
          </p:nvSpPr>
          <p:spPr>
            <a:xfrm>
              <a:off x="3610049" y="4553231"/>
              <a:ext cx="7773716" cy="648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0E2B14-89F0-4F2E-9083-55D0F792930B}"/>
                </a:ext>
              </a:extLst>
            </p:cNvPr>
            <p:cNvSpPr/>
            <p:nvPr/>
          </p:nvSpPr>
          <p:spPr>
            <a:xfrm>
              <a:off x="4410026" y="4625231"/>
              <a:ext cx="6881271" cy="50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235D0BF-B074-409C-9E2A-ADB5BD146FF4}"/>
                </a:ext>
              </a:extLst>
            </p:cNvPr>
            <p:cNvSpPr/>
            <p:nvPr/>
          </p:nvSpPr>
          <p:spPr>
            <a:xfrm>
              <a:off x="3702389" y="4625231"/>
              <a:ext cx="612000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7198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4506B10-1FD4-4079-8B92-F6AAB27368C8}"/>
                </a:ext>
              </a:extLst>
            </p:cNvPr>
            <p:cNvSpPr txBox="1"/>
            <p:nvPr/>
          </p:nvSpPr>
          <p:spPr>
            <a:xfrm>
              <a:off x="3709108" y="4669462"/>
              <a:ext cx="605282" cy="41554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4799" b="1" dirty="0">
                  <a:solidFill>
                    <a:srgbClr val="A5A5A5"/>
                  </a:solidFill>
                  <a:latin typeface="Arial" pitchFamily="34" charset="0"/>
                  <a:cs typeface="Arial" pitchFamily="34" charset="0"/>
                </a:rPr>
                <a:t>04</a:t>
              </a:r>
              <a:endParaRPr lang="ko-KR" altLang="en-US" sz="4799" b="1" dirty="0">
                <a:solidFill>
                  <a:srgbClr val="A5A5A5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TextBox 12">
              <a:extLst>
                <a:ext uri="{FF2B5EF4-FFF2-40B4-BE49-F238E27FC236}">
                  <a16:creationId xmlns:a16="http://schemas.microsoft.com/office/drawing/2014/main" id="{18B39151-E83B-4C17-9A09-BE70E05E8DA7}"/>
                </a:ext>
              </a:extLst>
            </p:cNvPr>
            <p:cNvSpPr txBox="1"/>
            <p:nvPr/>
          </p:nvSpPr>
          <p:spPr bwMode="auto">
            <a:xfrm>
              <a:off x="4557461" y="4725541"/>
              <a:ext cx="6733836" cy="354035"/>
            </a:xfrm>
            <a:prstGeom prst="rect">
              <a:avLst/>
            </a:prstGeom>
            <a:noFill/>
            <a:effectLst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en-US" sz="4000" b="1" dirty="0">
                  <a:latin typeface="Arial Narrow" charset="0"/>
                  <a:ea typeface="Arial Narrow" charset="0"/>
                  <a:cs typeface="Arial Narrow" charset="0"/>
                </a:rPr>
                <a:t>Prices Decline 5% to 15%</a:t>
              </a:r>
              <a:endParaRPr lang="ko-KR" altLang="en-US" sz="40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402851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EE377BC8-7850-4083-B924-FC4BECEA9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8961"/>
            <a:ext cx="24377650" cy="1250624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B1EE39C-8787-40E2-82DB-D292AC990615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D7104F-FC88-4A35-9DFF-9017AAA7380B}"/>
              </a:ext>
            </a:extLst>
          </p:cNvPr>
          <p:cNvSpPr/>
          <p:nvPr/>
        </p:nvSpPr>
        <p:spPr>
          <a:xfrm>
            <a:off x="2426344" y="228600"/>
            <a:ext cx="1952496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DEBT SERVICE LEVELS NOT SEEN SINCE WW2</a:t>
            </a:r>
          </a:p>
        </p:txBody>
      </p:sp>
    </p:spTree>
    <p:extLst>
      <p:ext uri="{BB962C8B-B14F-4D97-AF65-F5344CB8AC3E}">
        <p14:creationId xmlns:p14="http://schemas.microsoft.com/office/powerpoint/2010/main" val="1877654721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B1EE39C-8787-40E2-82DB-D292AC990615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D7104F-FC88-4A35-9DFF-9017AAA7380B}"/>
              </a:ext>
            </a:extLst>
          </p:cNvPr>
          <p:cNvSpPr/>
          <p:nvPr/>
        </p:nvSpPr>
        <p:spPr>
          <a:xfrm>
            <a:off x="2716520" y="260120"/>
            <a:ext cx="1894460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40% of the Money Ever Printed, Printed in 2020</a:t>
            </a:r>
          </a:p>
        </p:txBody>
      </p:sp>
      <p:pic>
        <p:nvPicPr>
          <p:cNvPr id="5" name="FRED Graph Chart" descr="FRED Graph">
            <a:hlinkClick r:id="rId3" tooltip="View this chart in your browser. "/>
            <a:extLst>
              <a:ext uri="{FF2B5EF4-FFF2-40B4-BE49-F238E27FC236}">
                <a16:creationId xmlns:a16="http://schemas.microsoft.com/office/drawing/2014/main" id="{62D266C0-5F33-4C6B-8C62-1D0D37561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99"/>
          <a:stretch/>
        </p:blipFill>
        <p:spPr>
          <a:xfrm>
            <a:off x="2096482" y="1807024"/>
            <a:ext cx="20184686" cy="1190818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1332825" y="2895600"/>
            <a:ext cx="0" cy="10134600"/>
          </a:xfrm>
          <a:prstGeom prst="line">
            <a:avLst/>
          </a:prstGeom>
          <a:ln w="952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842021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B1EE39C-8787-40E2-82DB-D292AC990615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D7104F-FC88-4A35-9DFF-9017AAA7380B}"/>
              </a:ext>
            </a:extLst>
          </p:cNvPr>
          <p:cNvSpPr/>
          <p:nvPr/>
        </p:nvSpPr>
        <p:spPr>
          <a:xfrm>
            <a:off x="3457556" y="260120"/>
            <a:ext cx="1746253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24% of All Mortgages Owned by Uncle Sam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60"/>
          <a:stretch/>
        </p:blipFill>
        <p:spPr>
          <a:xfrm>
            <a:off x="-1" y="1810458"/>
            <a:ext cx="24361321" cy="119055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97425" y="3638049"/>
            <a:ext cx="182562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Mortgage Backed Securities Owned by the Fed: </a:t>
            </a:r>
            <a:r>
              <a:rPr lang="en-US" sz="4800" b="1" dirty="0">
                <a:solidFill>
                  <a:srgbClr val="C00000"/>
                </a:solidFill>
              </a:rPr>
              <a:t>$2.8 Trillion</a:t>
            </a:r>
          </a:p>
          <a:p>
            <a:pPr algn="ctr"/>
            <a:r>
              <a:rPr lang="en-US" sz="4800" b="1" dirty="0"/>
              <a:t>Total Outstanding Mortgage Debt: $11.7 Trillion</a:t>
            </a:r>
          </a:p>
          <a:p>
            <a:pPr algn="ctr"/>
            <a:r>
              <a:rPr lang="en-US" sz="4800" b="1" dirty="0"/>
              <a:t>Expected Loan Originations in 2023: $2.2 Trillion</a:t>
            </a:r>
          </a:p>
        </p:txBody>
      </p:sp>
    </p:spTree>
    <p:extLst>
      <p:ext uri="{BB962C8B-B14F-4D97-AF65-F5344CB8AC3E}">
        <p14:creationId xmlns:p14="http://schemas.microsoft.com/office/powerpoint/2010/main" val="1256321148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B1EE39C-8787-40E2-82DB-D292AC990615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D7104F-FC88-4A35-9DFF-9017AAA7380B}"/>
              </a:ext>
            </a:extLst>
          </p:cNvPr>
          <p:cNvSpPr/>
          <p:nvPr/>
        </p:nvSpPr>
        <p:spPr>
          <a:xfrm>
            <a:off x="5204347" y="260120"/>
            <a:ext cx="139689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Only Thing We Make is Money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9"/>
          <a:stretch/>
        </p:blipFill>
        <p:spPr>
          <a:xfrm>
            <a:off x="0" y="1810458"/>
            <a:ext cx="24377650" cy="1190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17303"/>
      </p:ext>
    </p:extLst>
  </p:cSld>
  <p:clrMapOvr>
    <a:masterClrMapping/>
  </p:clrMapOvr>
  <p:transition spd="slow">
    <p:push dir="u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2D9EEC-7121-4D21-ABE2-45918D71C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03" y="1732614"/>
            <a:ext cx="20693245" cy="1198338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B1EE39C-8787-40E2-82DB-D292AC990615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D7104F-FC88-4A35-9DFF-9017AAA7380B}"/>
              </a:ext>
            </a:extLst>
          </p:cNvPr>
          <p:cNvSpPr/>
          <p:nvPr/>
        </p:nvSpPr>
        <p:spPr>
          <a:xfrm>
            <a:off x="5827148" y="228600"/>
            <a:ext cx="1272335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Escalating Rate of Inflation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8271907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B1EE39C-8787-40E2-82DB-D292AC990615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D7104F-FC88-4A35-9DFF-9017AAA7380B}"/>
              </a:ext>
            </a:extLst>
          </p:cNvPr>
          <p:cNvSpPr/>
          <p:nvPr/>
        </p:nvSpPr>
        <p:spPr>
          <a:xfrm>
            <a:off x="6349019" y="228600"/>
            <a:ext cx="116796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30 Years of Lower(</a:t>
            </a:r>
            <a:r>
              <a:rPr lang="en-US" sz="80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ing</a:t>
            </a:r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) Rates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10458"/>
            <a:ext cx="24361321" cy="1190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0594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32">
            <a:extLst>
              <a:ext uri="{FF2B5EF4-FFF2-40B4-BE49-F238E27FC236}">
                <a16:creationId xmlns:a16="http://schemas.microsoft.com/office/drawing/2014/main" id="{A10DC5AF-66A0-45BB-8895-2438CAF3C6CC}"/>
              </a:ext>
            </a:extLst>
          </p:cNvPr>
          <p:cNvSpPr/>
          <p:nvPr/>
        </p:nvSpPr>
        <p:spPr>
          <a:xfrm>
            <a:off x="1081363" y="7682251"/>
            <a:ext cx="3330408" cy="1995149"/>
          </a:xfrm>
          <a:custGeom>
            <a:avLst/>
            <a:gdLst>
              <a:gd name="connsiteX0" fmla="*/ 0 w 3330408"/>
              <a:gd name="connsiteY0" fmla="*/ 0 h 1995149"/>
              <a:gd name="connsiteX1" fmla="*/ 3330408 w 3330408"/>
              <a:gd name="connsiteY1" fmla="*/ 0 h 1995149"/>
              <a:gd name="connsiteX2" fmla="*/ 3330408 w 3330408"/>
              <a:gd name="connsiteY2" fmla="*/ 1995149 h 1995149"/>
              <a:gd name="connsiteX3" fmla="*/ 0 w 3330408"/>
              <a:gd name="connsiteY3" fmla="*/ 1995149 h 1995149"/>
              <a:gd name="connsiteX4" fmla="*/ 0 w 3330408"/>
              <a:gd name="connsiteY4" fmla="*/ 0 h 1995149"/>
              <a:gd name="connsiteX0" fmla="*/ 0 w 3330408"/>
              <a:gd name="connsiteY0" fmla="*/ 0 h 1995149"/>
              <a:gd name="connsiteX1" fmla="*/ 3330408 w 3330408"/>
              <a:gd name="connsiteY1" fmla="*/ 0 h 1995149"/>
              <a:gd name="connsiteX2" fmla="*/ 3330408 w 3330408"/>
              <a:gd name="connsiteY2" fmla="*/ 1995149 h 1995149"/>
              <a:gd name="connsiteX3" fmla="*/ 0 w 3330408"/>
              <a:gd name="connsiteY3" fmla="*/ 0 h 199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408" h="1995149">
                <a:moveTo>
                  <a:pt x="0" y="0"/>
                </a:moveTo>
                <a:lnTo>
                  <a:pt x="3330408" y="0"/>
                </a:lnTo>
                <a:lnTo>
                  <a:pt x="3330408" y="19951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8C7571-965B-4B9B-A981-394532035E6E}"/>
              </a:ext>
            </a:extLst>
          </p:cNvPr>
          <p:cNvSpPr/>
          <p:nvPr/>
        </p:nvSpPr>
        <p:spPr>
          <a:xfrm>
            <a:off x="2309875" y="4419600"/>
            <a:ext cx="2868187" cy="69456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0" dir="11580000" sx="108000" sy="10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F385B00-3FE0-42F1-B7FE-FE426E751A54}"/>
              </a:ext>
            </a:extLst>
          </p:cNvPr>
          <p:cNvSpPr/>
          <p:nvPr/>
        </p:nvSpPr>
        <p:spPr>
          <a:xfrm>
            <a:off x="1946332" y="2592593"/>
            <a:ext cx="5746693" cy="108948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Freeform: Shape 116">
            <a:extLst>
              <a:ext uri="{FF2B5EF4-FFF2-40B4-BE49-F238E27FC236}">
                <a16:creationId xmlns:a16="http://schemas.microsoft.com/office/drawing/2014/main" id="{5B92DCCB-43BC-4AF7-A494-23DDCD94E97A}"/>
              </a:ext>
            </a:extLst>
          </p:cNvPr>
          <p:cNvSpPr/>
          <p:nvPr/>
        </p:nvSpPr>
        <p:spPr>
          <a:xfrm>
            <a:off x="1081363" y="5922280"/>
            <a:ext cx="2590801" cy="1761449"/>
          </a:xfrm>
          <a:custGeom>
            <a:avLst/>
            <a:gdLst>
              <a:gd name="connsiteX0" fmla="*/ 0 w 2590801"/>
              <a:gd name="connsiteY0" fmla="*/ 0 h 1761449"/>
              <a:gd name="connsiteX1" fmla="*/ 929652 w 2590801"/>
              <a:gd name="connsiteY1" fmla="*/ 0 h 1761449"/>
              <a:gd name="connsiteX2" fmla="*/ 1015714 w 2590801"/>
              <a:gd name="connsiteY2" fmla="*/ 503 h 1761449"/>
              <a:gd name="connsiteX3" fmla="*/ 2590801 w 2590801"/>
              <a:gd name="connsiteY3" fmla="*/ 1761449 h 1761449"/>
              <a:gd name="connsiteX4" fmla="*/ 0 w 2590801"/>
              <a:gd name="connsiteY4" fmla="*/ 1760519 h 1761449"/>
              <a:gd name="connsiteX5" fmla="*/ 0 w 2590801"/>
              <a:gd name="connsiteY5" fmla="*/ 0 h 176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801" h="1761449">
                <a:moveTo>
                  <a:pt x="0" y="0"/>
                </a:moveTo>
                <a:lnTo>
                  <a:pt x="929652" y="0"/>
                </a:lnTo>
                <a:lnTo>
                  <a:pt x="1015714" y="503"/>
                </a:lnTo>
                <a:cubicBezTo>
                  <a:pt x="1900926" y="92256"/>
                  <a:pt x="2590801" y="852389"/>
                  <a:pt x="2590801" y="1761449"/>
                </a:cubicBezTo>
                <a:lnTo>
                  <a:pt x="0" y="1760519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504A16-DFE7-47EF-8E1C-F3538F958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3217" y="6399007"/>
            <a:ext cx="210691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8000" dirty="0">
                <a:solidFill>
                  <a:schemeClr val="bg1"/>
                </a:solidFill>
                <a:latin typeface="Bebas Neue" panose="020B0606020202050201" pitchFamily="34" charset="0"/>
              </a:rPr>
              <a:t>01.</a:t>
            </a:r>
          </a:p>
        </p:txBody>
      </p:sp>
      <p:sp>
        <p:nvSpPr>
          <p:cNvPr id="121" name="Rectangle 32">
            <a:extLst>
              <a:ext uri="{FF2B5EF4-FFF2-40B4-BE49-F238E27FC236}">
                <a16:creationId xmlns:a16="http://schemas.microsoft.com/office/drawing/2014/main" id="{3444377A-DA53-4E17-83EF-F1A23EEA0C5A}"/>
              </a:ext>
            </a:extLst>
          </p:cNvPr>
          <p:cNvSpPr/>
          <p:nvPr/>
        </p:nvSpPr>
        <p:spPr>
          <a:xfrm>
            <a:off x="6415363" y="5779043"/>
            <a:ext cx="3330408" cy="1995149"/>
          </a:xfrm>
          <a:custGeom>
            <a:avLst/>
            <a:gdLst>
              <a:gd name="connsiteX0" fmla="*/ 0 w 3330408"/>
              <a:gd name="connsiteY0" fmla="*/ 0 h 1995149"/>
              <a:gd name="connsiteX1" fmla="*/ 3330408 w 3330408"/>
              <a:gd name="connsiteY1" fmla="*/ 0 h 1995149"/>
              <a:gd name="connsiteX2" fmla="*/ 3330408 w 3330408"/>
              <a:gd name="connsiteY2" fmla="*/ 1995149 h 1995149"/>
              <a:gd name="connsiteX3" fmla="*/ 0 w 3330408"/>
              <a:gd name="connsiteY3" fmla="*/ 1995149 h 1995149"/>
              <a:gd name="connsiteX4" fmla="*/ 0 w 3330408"/>
              <a:gd name="connsiteY4" fmla="*/ 0 h 1995149"/>
              <a:gd name="connsiteX0" fmla="*/ 0 w 3330408"/>
              <a:gd name="connsiteY0" fmla="*/ 0 h 1995149"/>
              <a:gd name="connsiteX1" fmla="*/ 3330408 w 3330408"/>
              <a:gd name="connsiteY1" fmla="*/ 0 h 1995149"/>
              <a:gd name="connsiteX2" fmla="*/ 3330408 w 3330408"/>
              <a:gd name="connsiteY2" fmla="*/ 1995149 h 1995149"/>
              <a:gd name="connsiteX3" fmla="*/ 0 w 3330408"/>
              <a:gd name="connsiteY3" fmla="*/ 0 h 199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408" h="1995149">
                <a:moveTo>
                  <a:pt x="0" y="0"/>
                </a:moveTo>
                <a:lnTo>
                  <a:pt x="3330408" y="0"/>
                </a:lnTo>
                <a:lnTo>
                  <a:pt x="3330408" y="19951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AC942E0B-505E-4182-8D61-DC190F0627A0}"/>
              </a:ext>
            </a:extLst>
          </p:cNvPr>
          <p:cNvSpPr/>
          <p:nvPr/>
        </p:nvSpPr>
        <p:spPr>
          <a:xfrm>
            <a:off x="7643875" y="2516392"/>
            <a:ext cx="2868187" cy="69456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0" dir="11580000" sx="108000" sy="10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BDD51A4C-218F-4868-A005-0EFCBA6915C3}"/>
              </a:ext>
            </a:extLst>
          </p:cNvPr>
          <p:cNvSpPr/>
          <p:nvPr/>
        </p:nvSpPr>
        <p:spPr>
          <a:xfrm>
            <a:off x="7172565" y="60567"/>
            <a:ext cx="5746693" cy="115275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Freeform: Shape 125">
            <a:extLst>
              <a:ext uri="{FF2B5EF4-FFF2-40B4-BE49-F238E27FC236}">
                <a16:creationId xmlns:a16="http://schemas.microsoft.com/office/drawing/2014/main" id="{B6C501B4-F211-4CFF-9C36-DA5164246BB2}"/>
              </a:ext>
            </a:extLst>
          </p:cNvPr>
          <p:cNvSpPr/>
          <p:nvPr/>
        </p:nvSpPr>
        <p:spPr>
          <a:xfrm>
            <a:off x="6415363" y="4019072"/>
            <a:ext cx="2590801" cy="1761449"/>
          </a:xfrm>
          <a:custGeom>
            <a:avLst/>
            <a:gdLst>
              <a:gd name="connsiteX0" fmla="*/ 0 w 2590801"/>
              <a:gd name="connsiteY0" fmla="*/ 0 h 1761449"/>
              <a:gd name="connsiteX1" fmla="*/ 929652 w 2590801"/>
              <a:gd name="connsiteY1" fmla="*/ 0 h 1761449"/>
              <a:gd name="connsiteX2" fmla="*/ 1015714 w 2590801"/>
              <a:gd name="connsiteY2" fmla="*/ 503 h 1761449"/>
              <a:gd name="connsiteX3" fmla="*/ 2590801 w 2590801"/>
              <a:gd name="connsiteY3" fmla="*/ 1761449 h 1761449"/>
              <a:gd name="connsiteX4" fmla="*/ 0 w 2590801"/>
              <a:gd name="connsiteY4" fmla="*/ 1760519 h 1761449"/>
              <a:gd name="connsiteX5" fmla="*/ 0 w 2590801"/>
              <a:gd name="connsiteY5" fmla="*/ 0 h 176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801" h="1761449">
                <a:moveTo>
                  <a:pt x="0" y="0"/>
                </a:moveTo>
                <a:lnTo>
                  <a:pt x="929652" y="0"/>
                </a:lnTo>
                <a:lnTo>
                  <a:pt x="1015714" y="503"/>
                </a:lnTo>
                <a:cubicBezTo>
                  <a:pt x="1900926" y="92256"/>
                  <a:pt x="2590801" y="852389"/>
                  <a:pt x="2590801" y="1761449"/>
                </a:cubicBezTo>
                <a:lnTo>
                  <a:pt x="0" y="17605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601AB5F1-6F46-420A-AA7F-7D5837758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217" y="4495799"/>
            <a:ext cx="210691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8000" dirty="0">
                <a:solidFill>
                  <a:schemeClr val="bg1"/>
                </a:solidFill>
                <a:latin typeface="Bebas Neue" panose="020B0606020202050201" pitchFamily="34" charset="0"/>
              </a:rPr>
              <a:t>02.</a:t>
            </a:r>
          </a:p>
        </p:txBody>
      </p:sp>
      <p:sp>
        <p:nvSpPr>
          <p:cNvPr id="163" name="Rectangle 32">
            <a:extLst>
              <a:ext uri="{FF2B5EF4-FFF2-40B4-BE49-F238E27FC236}">
                <a16:creationId xmlns:a16="http://schemas.microsoft.com/office/drawing/2014/main" id="{811E849D-3E19-4E2E-8F46-57B4962F4195}"/>
              </a:ext>
            </a:extLst>
          </p:cNvPr>
          <p:cNvSpPr/>
          <p:nvPr/>
        </p:nvSpPr>
        <p:spPr>
          <a:xfrm>
            <a:off x="12435163" y="7107575"/>
            <a:ext cx="3330408" cy="1995149"/>
          </a:xfrm>
          <a:custGeom>
            <a:avLst/>
            <a:gdLst>
              <a:gd name="connsiteX0" fmla="*/ 0 w 3330408"/>
              <a:gd name="connsiteY0" fmla="*/ 0 h 1995149"/>
              <a:gd name="connsiteX1" fmla="*/ 3330408 w 3330408"/>
              <a:gd name="connsiteY1" fmla="*/ 0 h 1995149"/>
              <a:gd name="connsiteX2" fmla="*/ 3330408 w 3330408"/>
              <a:gd name="connsiteY2" fmla="*/ 1995149 h 1995149"/>
              <a:gd name="connsiteX3" fmla="*/ 0 w 3330408"/>
              <a:gd name="connsiteY3" fmla="*/ 1995149 h 1995149"/>
              <a:gd name="connsiteX4" fmla="*/ 0 w 3330408"/>
              <a:gd name="connsiteY4" fmla="*/ 0 h 1995149"/>
              <a:gd name="connsiteX0" fmla="*/ 0 w 3330408"/>
              <a:gd name="connsiteY0" fmla="*/ 0 h 1995149"/>
              <a:gd name="connsiteX1" fmla="*/ 3330408 w 3330408"/>
              <a:gd name="connsiteY1" fmla="*/ 0 h 1995149"/>
              <a:gd name="connsiteX2" fmla="*/ 3330408 w 3330408"/>
              <a:gd name="connsiteY2" fmla="*/ 1995149 h 1995149"/>
              <a:gd name="connsiteX3" fmla="*/ 0 w 3330408"/>
              <a:gd name="connsiteY3" fmla="*/ 0 h 199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408" h="1995149">
                <a:moveTo>
                  <a:pt x="0" y="0"/>
                </a:moveTo>
                <a:lnTo>
                  <a:pt x="3330408" y="0"/>
                </a:lnTo>
                <a:lnTo>
                  <a:pt x="3330408" y="19951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3B94227A-D8D6-437A-B80D-9AF515D7266E}"/>
              </a:ext>
            </a:extLst>
          </p:cNvPr>
          <p:cNvSpPr/>
          <p:nvPr/>
        </p:nvSpPr>
        <p:spPr>
          <a:xfrm>
            <a:off x="13663675" y="3844924"/>
            <a:ext cx="2868187" cy="69456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0" dir="11580000" sx="108000" sy="10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535F6F3C-FB31-4165-B469-89D9265EB178}"/>
              </a:ext>
            </a:extLst>
          </p:cNvPr>
          <p:cNvSpPr/>
          <p:nvPr/>
        </p:nvSpPr>
        <p:spPr>
          <a:xfrm>
            <a:off x="13300132" y="1524000"/>
            <a:ext cx="5746693" cy="110821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A90974DF-9B93-4633-925D-DAD6A8BA273D}"/>
              </a:ext>
            </a:extLst>
          </p:cNvPr>
          <p:cNvSpPr/>
          <p:nvPr/>
        </p:nvSpPr>
        <p:spPr>
          <a:xfrm>
            <a:off x="12435163" y="5347604"/>
            <a:ext cx="2590801" cy="1761449"/>
          </a:xfrm>
          <a:custGeom>
            <a:avLst/>
            <a:gdLst>
              <a:gd name="connsiteX0" fmla="*/ 0 w 2590801"/>
              <a:gd name="connsiteY0" fmla="*/ 0 h 1761449"/>
              <a:gd name="connsiteX1" fmla="*/ 929652 w 2590801"/>
              <a:gd name="connsiteY1" fmla="*/ 0 h 1761449"/>
              <a:gd name="connsiteX2" fmla="*/ 1015714 w 2590801"/>
              <a:gd name="connsiteY2" fmla="*/ 503 h 1761449"/>
              <a:gd name="connsiteX3" fmla="*/ 2590801 w 2590801"/>
              <a:gd name="connsiteY3" fmla="*/ 1761449 h 1761449"/>
              <a:gd name="connsiteX4" fmla="*/ 0 w 2590801"/>
              <a:gd name="connsiteY4" fmla="*/ 1760519 h 1761449"/>
              <a:gd name="connsiteX5" fmla="*/ 0 w 2590801"/>
              <a:gd name="connsiteY5" fmla="*/ 0 h 176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801" h="1761449">
                <a:moveTo>
                  <a:pt x="0" y="0"/>
                </a:moveTo>
                <a:lnTo>
                  <a:pt x="929652" y="0"/>
                </a:lnTo>
                <a:lnTo>
                  <a:pt x="1015714" y="503"/>
                </a:lnTo>
                <a:cubicBezTo>
                  <a:pt x="1900926" y="92256"/>
                  <a:pt x="2590801" y="852389"/>
                  <a:pt x="2590801" y="1761449"/>
                </a:cubicBezTo>
                <a:lnTo>
                  <a:pt x="0" y="17605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87169F86-90E9-4333-899E-0E0524861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7017" y="5824331"/>
            <a:ext cx="210691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8000" dirty="0">
                <a:solidFill>
                  <a:schemeClr val="bg1"/>
                </a:solidFill>
                <a:latin typeface="Bebas Neue" panose="020B0606020202050201" pitchFamily="34" charset="0"/>
              </a:rPr>
              <a:t>03.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2C874C-180A-4714-8A97-AEED0C8E5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4" y="697569"/>
            <a:ext cx="6381663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The </a:t>
            </a:r>
            <a:r>
              <a:rPr lang="en-US" altLang="ru-RU" sz="96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4</a:t>
            </a:r>
            <a:r>
              <a:rPr lang="en-US" altLang="ru-RU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 Trends:</a:t>
            </a:r>
          </a:p>
        </p:txBody>
      </p:sp>
      <p:sp>
        <p:nvSpPr>
          <p:cNvPr id="205" name="Rectangle 32">
            <a:extLst>
              <a:ext uri="{FF2B5EF4-FFF2-40B4-BE49-F238E27FC236}">
                <a16:creationId xmlns:a16="http://schemas.microsoft.com/office/drawing/2014/main" id="{C36375F0-62C8-454B-BF80-D5E2E894EA50}"/>
              </a:ext>
            </a:extLst>
          </p:cNvPr>
          <p:cNvSpPr/>
          <p:nvPr/>
        </p:nvSpPr>
        <p:spPr>
          <a:xfrm>
            <a:off x="17926217" y="4634251"/>
            <a:ext cx="3330408" cy="1995149"/>
          </a:xfrm>
          <a:custGeom>
            <a:avLst/>
            <a:gdLst>
              <a:gd name="connsiteX0" fmla="*/ 0 w 3330408"/>
              <a:gd name="connsiteY0" fmla="*/ 0 h 1995149"/>
              <a:gd name="connsiteX1" fmla="*/ 3330408 w 3330408"/>
              <a:gd name="connsiteY1" fmla="*/ 0 h 1995149"/>
              <a:gd name="connsiteX2" fmla="*/ 3330408 w 3330408"/>
              <a:gd name="connsiteY2" fmla="*/ 1995149 h 1995149"/>
              <a:gd name="connsiteX3" fmla="*/ 0 w 3330408"/>
              <a:gd name="connsiteY3" fmla="*/ 1995149 h 1995149"/>
              <a:gd name="connsiteX4" fmla="*/ 0 w 3330408"/>
              <a:gd name="connsiteY4" fmla="*/ 0 h 1995149"/>
              <a:gd name="connsiteX0" fmla="*/ 0 w 3330408"/>
              <a:gd name="connsiteY0" fmla="*/ 0 h 1995149"/>
              <a:gd name="connsiteX1" fmla="*/ 3330408 w 3330408"/>
              <a:gd name="connsiteY1" fmla="*/ 0 h 1995149"/>
              <a:gd name="connsiteX2" fmla="*/ 3330408 w 3330408"/>
              <a:gd name="connsiteY2" fmla="*/ 1995149 h 1995149"/>
              <a:gd name="connsiteX3" fmla="*/ 0 w 3330408"/>
              <a:gd name="connsiteY3" fmla="*/ 0 h 1995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30408" h="1995149">
                <a:moveTo>
                  <a:pt x="0" y="0"/>
                </a:moveTo>
                <a:lnTo>
                  <a:pt x="3330408" y="0"/>
                </a:lnTo>
                <a:lnTo>
                  <a:pt x="3330408" y="199514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7EED7E26-AA8E-403A-B71C-619392ECC50C}"/>
              </a:ext>
            </a:extLst>
          </p:cNvPr>
          <p:cNvSpPr/>
          <p:nvPr/>
        </p:nvSpPr>
        <p:spPr>
          <a:xfrm>
            <a:off x="19154729" y="1371600"/>
            <a:ext cx="2868187" cy="69456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0" dir="11580000" sx="108000" sy="108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8630F918-4E60-4360-9C4C-F5A7202E6149}"/>
              </a:ext>
            </a:extLst>
          </p:cNvPr>
          <p:cNvSpPr/>
          <p:nvPr/>
        </p:nvSpPr>
        <p:spPr>
          <a:xfrm>
            <a:off x="18791187" y="0"/>
            <a:ext cx="5295050" cy="10590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0" name="Freeform: Shape 209">
            <a:extLst>
              <a:ext uri="{FF2B5EF4-FFF2-40B4-BE49-F238E27FC236}">
                <a16:creationId xmlns:a16="http://schemas.microsoft.com/office/drawing/2014/main" id="{6711DB2E-5D6B-4456-8EF5-E8B33E42FBEE}"/>
              </a:ext>
            </a:extLst>
          </p:cNvPr>
          <p:cNvSpPr/>
          <p:nvPr/>
        </p:nvSpPr>
        <p:spPr>
          <a:xfrm>
            <a:off x="17926217" y="2874280"/>
            <a:ext cx="2590801" cy="1761449"/>
          </a:xfrm>
          <a:custGeom>
            <a:avLst/>
            <a:gdLst>
              <a:gd name="connsiteX0" fmla="*/ 0 w 2590801"/>
              <a:gd name="connsiteY0" fmla="*/ 0 h 1761449"/>
              <a:gd name="connsiteX1" fmla="*/ 929652 w 2590801"/>
              <a:gd name="connsiteY1" fmla="*/ 0 h 1761449"/>
              <a:gd name="connsiteX2" fmla="*/ 1015714 w 2590801"/>
              <a:gd name="connsiteY2" fmla="*/ 503 h 1761449"/>
              <a:gd name="connsiteX3" fmla="*/ 2590801 w 2590801"/>
              <a:gd name="connsiteY3" fmla="*/ 1761449 h 1761449"/>
              <a:gd name="connsiteX4" fmla="*/ 0 w 2590801"/>
              <a:gd name="connsiteY4" fmla="*/ 1760519 h 1761449"/>
              <a:gd name="connsiteX5" fmla="*/ 0 w 2590801"/>
              <a:gd name="connsiteY5" fmla="*/ 0 h 1761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90801" h="1761449">
                <a:moveTo>
                  <a:pt x="0" y="0"/>
                </a:moveTo>
                <a:lnTo>
                  <a:pt x="929652" y="0"/>
                </a:lnTo>
                <a:lnTo>
                  <a:pt x="1015714" y="503"/>
                </a:lnTo>
                <a:cubicBezTo>
                  <a:pt x="1900926" y="92256"/>
                  <a:pt x="2590801" y="852389"/>
                  <a:pt x="2590801" y="1761449"/>
                </a:cubicBezTo>
                <a:lnTo>
                  <a:pt x="0" y="176051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C7B248AF-7DF1-44F2-8F09-677257560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8071" y="3351007"/>
            <a:ext cx="210691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8000" dirty="0">
                <a:solidFill>
                  <a:schemeClr val="bg1"/>
                </a:solidFill>
                <a:latin typeface="Bebas Neue" panose="020B0606020202050201" pitchFamily="34" charset="0"/>
              </a:rPr>
              <a:t>04.</a:t>
            </a:r>
          </a:p>
        </p:txBody>
      </p:sp>
      <p:cxnSp>
        <p:nvCxnSpPr>
          <p:cNvPr id="305" name="Straight Connector 304">
            <a:extLst>
              <a:ext uri="{FF2B5EF4-FFF2-40B4-BE49-F238E27FC236}">
                <a16:creationId xmlns:a16="http://schemas.microsoft.com/office/drawing/2014/main" id="{84F2015C-5A48-4BF6-A5E9-9767EB68A1DE}"/>
              </a:ext>
            </a:extLst>
          </p:cNvPr>
          <p:cNvCxnSpPr/>
          <p:nvPr/>
        </p:nvCxnSpPr>
        <p:spPr>
          <a:xfrm>
            <a:off x="19778812" y="8382000"/>
            <a:ext cx="1185303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>
            <a:extLst>
              <a:ext uri="{FF2B5EF4-FFF2-40B4-BE49-F238E27FC236}">
                <a16:creationId xmlns:a16="http://schemas.microsoft.com/office/drawing/2014/main" id="{86ACD5E6-C8B3-490D-8A82-2294A651C5AC}"/>
              </a:ext>
            </a:extLst>
          </p:cNvPr>
          <p:cNvCxnSpPr/>
          <p:nvPr/>
        </p:nvCxnSpPr>
        <p:spPr>
          <a:xfrm>
            <a:off x="14262915" y="9698729"/>
            <a:ext cx="1185303" cy="0"/>
          </a:xfrm>
          <a:prstGeom prst="line">
            <a:avLst/>
          </a:prstGeom>
          <a:ln w="152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306">
            <a:extLst>
              <a:ext uri="{FF2B5EF4-FFF2-40B4-BE49-F238E27FC236}">
                <a16:creationId xmlns:a16="http://schemas.microsoft.com/office/drawing/2014/main" id="{4598291A-4721-45FF-84A5-3CE7E7EE0211}"/>
              </a:ext>
            </a:extLst>
          </p:cNvPr>
          <p:cNvCxnSpPr/>
          <p:nvPr/>
        </p:nvCxnSpPr>
        <p:spPr>
          <a:xfrm>
            <a:off x="8275069" y="8153400"/>
            <a:ext cx="1185303" cy="0"/>
          </a:xfrm>
          <a:prstGeom prst="line">
            <a:avLst/>
          </a:prstGeom>
          <a:ln w="152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307">
            <a:extLst>
              <a:ext uri="{FF2B5EF4-FFF2-40B4-BE49-F238E27FC236}">
                <a16:creationId xmlns:a16="http://schemas.microsoft.com/office/drawing/2014/main" id="{C6EF8270-47E0-43C9-9140-9974F10C42A3}"/>
              </a:ext>
            </a:extLst>
          </p:cNvPr>
          <p:cNvCxnSpPr/>
          <p:nvPr/>
        </p:nvCxnSpPr>
        <p:spPr>
          <a:xfrm>
            <a:off x="2906656" y="10765529"/>
            <a:ext cx="1185303" cy="0"/>
          </a:xfrm>
          <a:prstGeom prst="line">
            <a:avLst/>
          </a:prstGeom>
          <a:ln w="152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5055A2C-5E58-4B1A-A5DD-07D38058F875}"/>
              </a:ext>
            </a:extLst>
          </p:cNvPr>
          <p:cNvSpPr/>
          <p:nvPr/>
        </p:nvSpPr>
        <p:spPr>
          <a:xfrm>
            <a:off x="2693882" y="8257664"/>
            <a:ext cx="36792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The Acceleration of </a:t>
            </a:r>
            <a:r>
              <a:rPr 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Technology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B516D9-3398-4C57-9358-C42FD2CF0605}"/>
              </a:ext>
            </a:extLst>
          </p:cNvPr>
          <p:cNvSpPr/>
          <p:nvPr/>
        </p:nvSpPr>
        <p:spPr>
          <a:xfrm>
            <a:off x="8210969" y="6291436"/>
            <a:ext cx="3673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Commission </a:t>
            </a:r>
            <a:r>
              <a:rPr 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Compression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64C4C2-6D77-4D11-A5A2-48DC8CB93F5C}"/>
              </a:ext>
            </a:extLst>
          </p:cNvPr>
          <p:cNvSpPr/>
          <p:nvPr/>
        </p:nvSpPr>
        <p:spPr>
          <a:xfrm>
            <a:off x="14119573" y="7742067"/>
            <a:ext cx="30125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Housing as a </a:t>
            </a:r>
            <a:r>
              <a:rPr 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Right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907690-09F5-4FE1-B1F0-3605B62F881B}"/>
              </a:ext>
            </a:extLst>
          </p:cNvPr>
          <p:cNvSpPr/>
          <p:nvPr/>
        </p:nvSpPr>
        <p:spPr>
          <a:xfrm>
            <a:off x="19635519" y="5189902"/>
            <a:ext cx="303177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The Real Estate </a:t>
            </a:r>
            <a:r>
              <a:rPr lang="en-US" sz="4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Recession</a:t>
            </a:r>
            <a:r>
              <a:rPr lang="en-US" sz="4800" b="1" dirty="0">
                <a:latin typeface="Arial Narrow" charset="0"/>
                <a:ea typeface="Arial Narrow" charset="0"/>
                <a:cs typeface="Arial Narrow" charset="0"/>
              </a:rPr>
              <a:t> of 202?</a:t>
            </a:r>
            <a:endParaRPr lang="en-US" sz="48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DC9A46-8DC7-4FC2-B48D-64E77DB0F9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656" y="4067885"/>
            <a:ext cx="1371600" cy="1371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315A058-F231-4211-84FC-9204917B61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969" y="2366164"/>
            <a:ext cx="1371600" cy="1371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099547-D42C-4F55-B420-D3F7828F09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189" y="1186429"/>
            <a:ext cx="1371600" cy="1371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939932-912F-4D01-9B10-5B3A83BEC1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9766" y="3342990"/>
            <a:ext cx="1371600" cy="137160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101226" y="12749533"/>
            <a:ext cx="4953000" cy="834028"/>
            <a:chOff x="16379" y="4771761"/>
            <a:chExt cx="2741162" cy="3466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B1EE39C-8787-40E2-82DB-D292AC990615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D7104F-FC88-4A35-9DFF-9017AAA7380B}"/>
              </a:ext>
            </a:extLst>
          </p:cNvPr>
          <p:cNvSpPr/>
          <p:nvPr/>
        </p:nvSpPr>
        <p:spPr>
          <a:xfrm>
            <a:off x="1831549" y="228600"/>
            <a:ext cx="2071458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Will the Last Mortgage Banker Leaving the Office</a:t>
            </a:r>
            <a:r>
              <a:rPr lang="mr-IN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…</a:t>
            </a:r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1779843"/>
            <a:ext cx="23926800" cy="1193615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-31249" y="10210800"/>
            <a:ext cx="22780625" cy="76200"/>
          </a:xfrm>
          <a:prstGeom prst="line">
            <a:avLst/>
          </a:prstGeom>
          <a:ln w="666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0" y="8382000"/>
            <a:ext cx="22780625" cy="76200"/>
          </a:xfrm>
          <a:prstGeom prst="line">
            <a:avLst/>
          </a:prstGeom>
          <a:ln w="666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-31249" y="11887200"/>
            <a:ext cx="22780625" cy="76200"/>
          </a:xfrm>
          <a:prstGeom prst="line">
            <a:avLst/>
          </a:pr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3994082"/>
      </p:ext>
    </p:extLst>
  </p:cSld>
  <p:clrMapOvr>
    <a:masterClrMapping/>
  </p:clrMapOvr>
  <p:transition spd="slow">
    <p:push dir="u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1B1EE39C-8787-40E2-82DB-D292AC990615}"/>
              </a:ext>
            </a:extLst>
          </p:cNvPr>
          <p:cNvSpPr/>
          <p:nvPr/>
        </p:nvSpPr>
        <p:spPr>
          <a:xfrm>
            <a:off x="0" y="796"/>
            <a:ext cx="24361321" cy="18096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1D7104F-FC88-4A35-9DFF-9017AAA7380B}"/>
              </a:ext>
            </a:extLst>
          </p:cNvPr>
          <p:cNvSpPr/>
          <p:nvPr/>
        </p:nvSpPr>
        <p:spPr>
          <a:xfrm>
            <a:off x="4466806" y="228600"/>
            <a:ext cx="1544403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REAL PAIN OF PAYMENT SHOCK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246518"/>
              </p:ext>
            </p:extLst>
          </p:nvPr>
        </p:nvGraphicFramePr>
        <p:xfrm>
          <a:off x="606425" y="2038261"/>
          <a:ext cx="23088600" cy="11220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482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225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67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809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9292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Variables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July 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July 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Increase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29292"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Average Sales Price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$442,680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$465,000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14.2%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9292"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20% Down Payment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$88,536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$93,000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$4,464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9292"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Loan Amount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$354,144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$372,000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$17,856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29292"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Interest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3.26%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6.25%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91.7%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29292"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Payment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$2,643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$4,115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$1,472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44785">
                <a:tc gridSpan="3">
                  <a:txBody>
                    <a:bodyPr/>
                    <a:lstStyle/>
                    <a:p>
                      <a:pPr algn="l"/>
                      <a:r>
                        <a:rPr lang="en-US" sz="4800" b="1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TOTAL</a:t>
                      </a:r>
                      <a:r>
                        <a:rPr lang="en-US" sz="4800" b="1" baseline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 1 YEAR INCREASE IN PAYMENT FOR </a:t>
                      </a:r>
                      <a:br>
                        <a:rPr lang="en-US" sz="4800" b="1" baseline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</a:br>
                      <a:r>
                        <a:rPr lang="en-US" sz="4800" b="1" baseline="0" dirty="0">
                          <a:latin typeface="Arial Narrow" charset="0"/>
                          <a:ea typeface="Arial Narrow" charset="0"/>
                          <a:cs typeface="Arial Narrow" charset="0"/>
                        </a:rPr>
                        <a:t>A LAS VEGAS SINGLE FAMILY HOME</a:t>
                      </a:r>
                      <a:endParaRPr lang="en-US" sz="4800" b="1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4800" b="1" dirty="0">
                        <a:latin typeface="Arial Narrow" charset="0"/>
                        <a:ea typeface="Arial Narrow" charset="0"/>
                        <a:cs typeface="Arial Narrow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rgbClr val="C00000"/>
                          </a:solidFill>
                          <a:latin typeface="Arial Narrow" charset="0"/>
                          <a:ea typeface="Arial Narrow" charset="0"/>
                          <a:cs typeface="Arial Narrow" charset="0"/>
                        </a:rPr>
                        <a:t>55.7%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5662663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6">
            <a:extLst>
              <a:ext uri="{FF2B5EF4-FFF2-40B4-BE49-F238E27FC236}">
                <a16:creationId xmlns:a16="http://schemas.microsoft.com/office/drawing/2014/main" id="{48E6E1E3-63E1-4F97-919C-ADD22F648F61}"/>
              </a:ext>
            </a:extLst>
          </p:cNvPr>
          <p:cNvSpPr/>
          <p:nvPr/>
        </p:nvSpPr>
        <p:spPr>
          <a:xfrm>
            <a:off x="987425" y="7772400"/>
            <a:ext cx="11163300" cy="4765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434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E1F96B-5448-490A-BF48-B52113C2639B}"/>
              </a:ext>
            </a:extLst>
          </p:cNvPr>
          <p:cNvCxnSpPr>
            <a:cxnSpLocks/>
          </p:cNvCxnSpPr>
          <p:nvPr/>
        </p:nvCxnSpPr>
        <p:spPr>
          <a:xfrm>
            <a:off x="13185058" y="3962400"/>
            <a:ext cx="996991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91A4A92-355B-491F-AD7D-B8AEF52B1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7026" y="1932039"/>
            <a:ext cx="108966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The </a:t>
            </a:r>
            <a:r>
              <a:rPr lang="en-US" altLang="ru-RU" sz="110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Effect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C7D70B-5C72-4CC7-BF6A-7B602C9BD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96206" y="4343400"/>
            <a:ext cx="10117756" cy="1981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spcCol="720000">
            <a:no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spcBef>
                <a:spcPts val="4200"/>
              </a:spcBef>
              <a:defRPr/>
            </a:pPr>
            <a:r>
              <a:rPr lang="en-US" sz="7200" b="1" dirty="0">
                <a:latin typeface="Arial Narrow" charset="0"/>
                <a:ea typeface="Arial Narrow" charset="0"/>
                <a:cs typeface="Arial Narrow" charset="0"/>
              </a:rPr>
              <a:t>A 4-Year Slow Home Price </a:t>
            </a:r>
            <a:r>
              <a:rPr lang="en-US" sz="72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Decline</a:t>
            </a:r>
            <a:endParaRPr lang="en-US" altLang="ru-RU" sz="7200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708AE4-DB49-4995-87D0-9447290D0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953" y="9093287"/>
            <a:ext cx="935224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 algn="ctr">
              <a:defRPr/>
            </a:pPr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Anyone Remember </a:t>
            </a:r>
            <a:b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</a:br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1991 to 1995?</a:t>
            </a:r>
            <a:endParaRPr lang="ru-RU" altLang="ru-RU" sz="8000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822A28B-5B16-4566-B67B-42ADF58A10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2" b="11692"/>
          <a:stretch>
            <a:fillRect/>
          </a:stretch>
        </p:blipFill>
        <p:spPr>
          <a:xfrm>
            <a:off x="987425" y="1120775"/>
            <a:ext cx="11163300" cy="62658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CCE075-4E36-40CD-AF0F-D297596AB672}"/>
              </a:ext>
            </a:extLst>
          </p:cNvPr>
          <p:cNvSpPr/>
          <p:nvPr/>
        </p:nvSpPr>
        <p:spPr>
          <a:xfrm>
            <a:off x="13096207" y="7387232"/>
            <a:ext cx="1052261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31520" lvl="1" indent="-731520"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6000" b="1" dirty="0">
                <a:latin typeface="Arial Narrow" charset="0"/>
                <a:ea typeface="Arial Narrow" charset="0"/>
                <a:cs typeface="Arial Narrow" charset="0"/>
              </a:rPr>
              <a:t>Buyers Try to Time the Market</a:t>
            </a:r>
          </a:p>
          <a:p>
            <a:pPr marL="731520" lvl="1" indent="-731520"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6000" b="1" dirty="0">
                <a:latin typeface="Arial Narrow" charset="0"/>
                <a:ea typeface="Arial Narrow" charset="0"/>
                <a:cs typeface="Arial Narrow" charset="0"/>
              </a:rPr>
              <a:t>Sellers Begrudgingly Lower Prices</a:t>
            </a:r>
          </a:p>
          <a:p>
            <a:pPr marL="731520" lvl="1" indent="-731520">
              <a:spcAft>
                <a:spcPts val="1800"/>
              </a:spcAft>
              <a:buClr>
                <a:schemeClr val="accent1"/>
              </a:buClr>
              <a:buSzPct val="110000"/>
              <a:buFont typeface="Wingdings" panose="05000000000000000000" pitchFamily="2" charset="2"/>
              <a:buChar char="§"/>
            </a:pPr>
            <a:r>
              <a:rPr lang="en-US" sz="6000" b="1" dirty="0">
                <a:latin typeface="Arial Narrow" charset="0"/>
                <a:ea typeface="Arial Narrow" charset="0"/>
                <a:cs typeface="Arial Narrow" charset="0"/>
              </a:rPr>
              <a:t>Do You Want to Stay, or Do You Want to Sell?</a:t>
            </a:r>
            <a:endParaRPr lang="en-US" sz="60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566450"/>
      </p:ext>
    </p:extLst>
  </p:cSld>
  <p:clrMapOvr>
    <a:masterClrMapping/>
  </p:clrMapOvr>
  <p:transition spd="slow">
    <p:push dir="u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E9DC40-3709-4DD3-B8C4-13734F14A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766" y="1785"/>
            <a:ext cx="13721373" cy="137128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3A5B504-95E7-444A-9ABB-BE0B7E2B16EA}"/>
              </a:ext>
            </a:extLst>
          </p:cNvPr>
          <p:cNvSpPr/>
          <p:nvPr/>
        </p:nvSpPr>
        <p:spPr>
          <a:xfrm>
            <a:off x="757511" y="1"/>
            <a:ext cx="9141255" cy="13714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B9D1E-E52F-42B2-AB15-8FE9838C51CD}"/>
              </a:ext>
            </a:extLst>
          </p:cNvPr>
          <p:cNvSpPr txBox="1"/>
          <p:nvPr/>
        </p:nvSpPr>
        <p:spPr>
          <a:xfrm>
            <a:off x="2242038" y="2514600"/>
            <a:ext cx="6172200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9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WHAT GOES UP, MUST COME DOWN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616C-FE16-4B2F-A963-5CB654E602C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95970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0D65EE-CB46-41CA-81C9-C3BF4CC9A67D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7" r="20397"/>
          <a:stretch>
            <a:fillRect/>
          </a:stretch>
        </p:blipFill>
        <p:spPr>
          <a:xfrm>
            <a:off x="0" y="0"/>
            <a:ext cx="14398625" cy="13716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A211E37-D669-4D09-85E4-0578F8482604}"/>
              </a:ext>
            </a:extLst>
          </p:cNvPr>
          <p:cNvSpPr/>
          <p:nvPr/>
        </p:nvSpPr>
        <p:spPr>
          <a:xfrm>
            <a:off x="15770225" y="2980015"/>
            <a:ext cx="6781800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IT’S OUR TIME TO </a:t>
            </a:r>
            <a:r>
              <a:rPr lang="en-US" sz="125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SHINE</a:t>
            </a:r>
          </a:p>
        </p:txBody>
      </p:sp>
    </p:spTree>
    <p:extLst>
      <p:ext uri="{BB962C8B-B14F-4D97-AF65-F5344CB8AC3E}">
        <p14:creationId xmlns:p14="http://schemas.microsoft.com/office/powerpoint/2010/main" val="283648464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96" name="Straight Connector 1195">
            <a:extLst>
              <a:ext uri="{FF2B5EF4-FFF2-40B4-BE49-F238E27FC236}">
                <a16:creationId xmlns:a16="http://schemas.microsoft.com/office/drawing/2014/main" id="{829A735C-1817-4232-8EC4-455F9D45E957}"/>
              </a:ext>
            </a:extLst>
          </p:cNvPr>
          <p:cNvCxnSpPr>
            <a:cxnSpLocks/>
          </p:cNvCxnSpPr>
          <p:nvPr/>
        </p:nvCxnSpPr>
        <p:spPr>
          <a:xfrm rot="21360000" flipH="1" flipV="1">
            <a:off x="8625154" y="3482729"/>
            <a:ext cx="7093579" cy="734561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2" name="Straight Connector 1191">
            <a:extLst>
              <a:ext uri="{FF2B5EF4-FFF2-40B4-BE49-F238E27FC236}">
                <a16:creationId xmlns:a16="http://schemas.microsoft.com/office/drawing/2014/main" id="{A83B4352-522C-4FB5-AB7A-5E4175449151}"/>
              </a:ext>
            </a:extLst>
          </p:cNvPr>
          <p:cNvCxnSpPr>
            <a:cxnSpLocks/>
          </p:cNvCxnSpPr>
          <p:nvPr/>
        </p:nvCxnSpPr>
        <p:spPr>
          <a:xfrm rot="180000" flipV="1">
            <a:off x="8625153" y="3434357"/>
            <a:ext cx="7093579" cy="734561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28161A7-F94C-44E7-8302-063F296764DB}"/>
              </a:ext>
            </a:extLst>
          </p:cNvPr>
          <p:cNvCxnSpPr>
            <a:cxnSpLocks/>
          </p:cNvCxnSpPr>
          <p:nvPr/>
        </p:nvCxnSpPr>
        <p:spPr>
          <a:xfrm>
            <a:off x="2435225" y="7089058"/>
            <a:ext cx="186690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A6F272-A10F-4A20-A0D5-DF8E64D7F682}"/>
              </a:ext>
            </a:extLst>
          </p:cNvPr>
          <p:cNvSpPr/>
          <p:nvPr/>
        </p:nvSpPr>
        <p:spPr>
          <a:xfrm>
            <a:off x="1848817" y="2900516"/>
            <a:ext cx="7764807" cy="25253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C1CB7B-AE6A-4F38-8848-2D18DEDD0477}"/>
              </a:ext>
            </a:extLst>
          </p:cNvPr>
          <p:cNvSpPr/>
          <p:nvPr/>
        </p:nvSpPr>
        <p:spPr>
          <a:xfrm>
            <a:off x="682625" y="5826369"/>
            <a:ext cx="7764807" cy="25253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CB73D02-27CD-4970-A5D5-E44BF7786DCB}"/>
              </a:ext>
            </a:extLst>
          </p:cNvPr>
          <p:cNvSpPr/>
          <p:nvPr/>
        </p:nvSpPr>
        <p:spPr>
          <a:xfrm>
            <a:off x="1848817" y="8752222"/>
            <a:ext cx="7764807" cy="25253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1" name="Rectangle: Rounded Corners 1140">
            <a:extLst>
              <a:ext uri="{FF2B5EF4-FFF2-40B4-BE49-F238E27FC236}">
                <a16:creationId xmlns:a16="http://schemas.microsoft.com/office/drawing/2014/main" id="{BCFF5A5A-13E4-444B-ABEA-589D6F3D5806}"/>
              </a:ext>
            </a:extLst>
          </p:cNvPr>
          <p:cNvSpPr/>
          <p:nvPr/>
        </p:nvSpPr>
        <p:spPr>
          <a:xfrm flipH="1">
            <a:off x="14735272" y="2900516"/>
            <a:ext cx="7764807" cy="25253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4" name="Rectangle: Rounded Corners 1143">
            <a:extLst>
              <a:ext uri="{FF2B5EF4-FFF2-40B4-BE49-F238E27FC236}">
                <a16:creationId xmlns:a16="http://schemas.microsoft.com/office/drawing/2014/main" id="{D2D5C201-9FEF-40FB-853B-1BF54AD4C1CF}"/>
              </a:ext>
            </a:extLst>
          </p:cNvPr>
          <p:cNvSpPr/>
          <p:nvPr/>
        </p:nvSpPr>
        <p:spPr>
          <a:xfrm flipH="1">
            <a:off x="15854018" y="5826369"/>
            <a:ext cx="7764807" cy="25253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7" name="Rectangle: Rounded Corners 1146">
            <a:extLst>
              <a:ext uri="{FF2B5EF4-FFF2-40B4-BE49-F238E27FC236}">
                <a16:creationId xmlns:a16="http://schemas.microsoft.com/office/drawing/2014/main" id="{85A549EB-855E-478F-8DFF-0778FC725887}"/>
              </a:ext>
            </a:extLst>
          </p:cNvPr>
          <p:cNvSpPr/>
          <p:nvPr/>
        </p:nvSpPr>
        <p:spPr>
          <a:xfrm flipH="1">
            <a:off x="14735272" y="8752222"/>
            <a:ext cx="7764807" cy="2525378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C0273C6-DDDD-456C-B0FC-38B0F756A2F0}"/>
              </a:ext>
            </a:extLst>
          </p:cNvPr>
          <p:cNvGrpSpPr/>
          <p:nvPr/>
        </p:nvGrpSpPr>
        <p:grpSpPr>
          <a:xfrm>
            <a:off x="9314194" y="4289976"/>
            <a:ext cx="5749262" cy="5773340"/>
            <a:chOff x="1735980" y="4309467"/>
            <a:chExt cx="5749262" cy="5773340"/>
          </a:xfrm>
        </p:grpSpPr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641185B7-B46A-4EDE-9F9F-D12351F74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980" y="4309467"/>
              <a:ext cx="5749262" cy="577334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58800" sx="102000" sy="102000" algn="ctr" rotWithShape="0">
                <a:prstClr val="black">
                  <a:alpha val="18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A52AF6-BA93-4BDF-9360-D70E05353E55}"/>
                </a:ext>
              </a:extLst>
            </p:cNvPr>
            <p:cNvSpPr txBox="1"/>
            <p:nvPr/>
          </p:nvSpPr>
          <p:spPr>
            <a:xfrm>
              <a:off x="2041230" y="5089746"/>
              <a:ext cx="5119393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5400" b="1" dirty="0">
                  <a:latin typeface="Arial Narrow" charset="0"/>
                  <a:ea typeface="Arial Narrow" charset="0"/>
                  <a:cs typeface="Arial Narrow" charset="0"/>
                </a:rPr>
                <a:t>PROPERTY MANAGEMENT COMPANIES </a:t>
              </a:r>
              <a:r>
                <a:rPr lang="en-US" sz="54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LOVE</a:t>
              </a:r>
              <a:r>
                <a:rPr lang="en-US" sz="5400" b="1" dirty="0">
                  <a:latin typeface="Arial Narrow" charset="0"/>
                  <a:ea typeface="Arial Narrow" charset="0"/>
                  <a:cs typeface="Arial Narrow" charset="0"/>
                </a:rPr>
                <a:t> RECESSIONS</a:t>
              </a:r>
              <a:endParaRPr lang="en-US" sz="5400" b="1" i="0" u="none" strike="noStrike" baseline="300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9B73D7D-A1F6-424E-A874-B348C22E227E}"/>
              </a:ext>
            </a:extLst>
          </p:cNvPr>
          <p:cNvGrpSpPr/>
          <p:nvPr/>
        </p:nvGrpSpPr>
        <p:grpSpPr>
          <a:xfrm>
            <a:off x="7233722" y="3127891"/>
            <a:ext cx="2070628" cy="2070629"/>
            <a:chOff x="7233722" y="3503975"/>
            <a:chExt cx="2070628" cy="2070629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F84AA78-C7DD-4E7B-B8CC-1C7F8AAD7EB7}"/>
                </a:ext>
              </a:extLst>
            </p:cNvPr>
            <p:cNvSpPr/>
            <p:nvPr/>
          </p:nvSpPr>
          <p:spPr>
            <a:xfrm>
              <a:off x="7233722" y="3503975"/>
              <a:ext cx="2070628" cy="207062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93700" sx="102000" sy="102000" algn="ctr" rotWithShape="0">
                <a:prstClr val="black">
                  <a:alpha val="1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049D99D-C100-4FC3-901D-F62A0B09181A}"/>
                </a:ext>
              </a:extLst>
            </p:cNvPr>
            <p:cNvSpPr/>
            <p:nvPr/>
          </p:nvSpPr>
          <p:spPr>
            <a:xfrm>
              <a:off x="7409388" y="3679641"/>
              <a:ext cx="1719299" cy="17192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FB2C8E-0744-45A5-B99B-2934F10F6E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0893" y="4167189"/>
              <a:ext cx="1216169" cy="877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marL="0" marR="0" lvl="0" indent="0" algn="l" defTabSz="1827213" rtl="0" eaLnBrk="0" fontAlgn="base" latinLnBrk="0" hangingPunct="0">
                <a:lnSpc>
                  <a:spcPct val="8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ru-RU" sz="6000" dirty="0">
                  <a:solidFill>
                    <a:schemeClr val="bg1"/>
                  </a:solidFill>
                  <a:latin typeface="Bebas Neue" panose="020B0606020202050201" pitchFamily="34" charset="0"/>
                </a:rPr>
                <a:t>01.</a:t>
              </a:r>
            </a:p>
          </p:txBody>
        </p:sp>
      </p:grpSp>
      <p:sp>
        <p:nvSpPr>
          <p:cNvPr id="1171" name="Oval 1170">
            <a:extLst>
              <a:ext uri="{FF2B5EF4-FFF2-40B4-BE49-F238E27FC236}">
                <a16:creationId xmlns:a16="http://schemas.microsoft.com/office/drawing/2014/main" id="{18914554-E632-4079-A096-259AA9E65794}"/>
              </a:ext>
            </a:extLst>
          </p:cNvPr>
          <p:cNvSpPr/>
          <p:nvPr/>
        </p:nvSpPr>
        <p:spPr>
          <a:xfrm>
            <a:off x="15050366" y="3127891"/>
            <a:ext cx="2070628" cy="20706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2" name="Oval 1171">
            <a:extLst>
              <a:ext uri="{FF2B5EF4-FFF2-40B4-BE49-F238E27FC236}">
                <a16:creationId xmlns:a16="http://schemas.microsoft.com/office/drawing/2014/main" id="{8B093B94-54CE-4431-A162-9C8CE96CDE3D}"/>
              </a:ext>
            </a:extLst>
          </p:cNvPr>
          <p:cNvSpPr/>
          <p:nvPr/>
        </p:nvSpPr>
        <p:spPr>
          <a:xfrm>
            <a:off x="15226032" y="3303557"/>
            <a:ext cx="1719299" cy="17192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3" name="TextBox 1172">
            <a:extLst>
              <a:ext uri="{FF2B5EF4-FFF2-40B4-BE49-F238E27FC236}">
                <a16:creationId xmlns:a16="http://schemas.microsoft.com/office/drawing/2014/main" id="{A4125DD2-679E-4E0D-BF6E-B2BDA276A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7537" y="3791105"/>
            <a:ext cx="121616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6000" dirty="0">
                <a:solidFill>
                  <a:schemeClr val="bg1"/>
                </a:solidFill>
                <a:latin typeface="Bebas Neue" panose="020B0606020202050201" pitchFamily="34" charset="0"/>
              </a:rPr>
              <a:t>04.</a:t>
            </a:r>
          </a:p>
        </p:txBody>
      </p:sp>
      <p:sp>
        <p:nvSpPr>
          <p:cNvPr id="1175" name="Oval 1174">
            <a:extLst>
              <a:ext uri="{FF2B5EF4-FFF2-40B4-BE49-F238E27FC236}">
                <a16:creationId xmlns:a16="http://schemas.microsoft.com/office/drawing/2014/main" id="{3B2F5777-ACCC-4894-B937-63C675BBADD2}"/>
              </a:ext>
            </a:extLst>
          </p:cNvPr>
          <p:cNvSpPr/>
          <p:nvPr/>
        </p:nvSpPr>
        <p:spPr>
          <a:xfrm>
            <a:off x="6084728" y="6053744"/>
            <a:ext cx="2070628" cy="20706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6" name="Oval 1175">
            <a:extLst>
              <a:ext uri="{FF2B5EF4-FFF2-40B4-BE49-F238E27FC236}">
                <a16:creationId xmlns:a16="http://schemas.microsoft.com/office/drawing/2014/main" id="{779DD54F-580A-4990-9A7A-5AB033441DD8}"/>
              </a:ext>
            </a:extLst>
          </p:cNvPr>
          <p:cNvSpPr/>
          <p:nvPr/>
        </p:nvSpPr>
        <p:spPr>
          <a:xfrm>
            <a:off x="6260394" y="6229410"/>
            <a:ext cx="1719299" cy="17192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7" name="TextBox 1176">
            <a:extLst>
              <a:ext uri="{FF2B5EF4-FFF2-40B4-BE49-F238E27FC236}">
                <a16:creationId xmlns:a16="http://schemas.microsoft.com/office/drawing/2014/main" id="{EABEC0DF-5D2F-4DE5-8862-065978CE7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1899" y="6716958"/>
            <a:ext cx="121616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6000" dirty="0">
                <a:solidFill>
                  <a:schemeClr val="bg1"/>
                </a:solidFill>
                <a:latin typeface="Bebas Neue" panose="020B0606020202050201" pitchFamily="34" charset="0"/>
              </a:rPr>
              <a:t>02.</a:t>
            </a:r>
          </a:p>
        </p:txBody>
      </p:sp>
      <p:sp>
        <p:nvSpPr>
          <p:cNvPr id="1179" name="Oval 1178">
            <a:extLst>
              <a:ext uri="{FF2B5EF4-FFF2-40B4-BE49-F238E27FC236}">
                <a16:creationId xmlns:a16="http://schemas.microsoft.com/office/drawing/2014/main" id="{E41FA14D-8E70-4291-BDD5-B229F0294B35}"/>
              </a:ext>
            </a:extLst>
          </p:cNvPr>
          <p:cNvSpPr/>
          <p:nvPr/>
        </p:nvSpPr>
        <p:spPr>
          <a:xfrm>
            <a:off x="7233722" y="8979597"/>
            <a:ext cx="2070628" cy="20706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0" name="Oval 1179">
            <a:extLst>
              <a:ext uri="{FF2B5EF4-FFF2-40B4-BE49-F238E27FC236}">
                <a16:creationId xmlns:a16="http://schemas.microsoft.com/office/drawing/2014/main" id="{4BAB3CCE-8D08-4BCF-B045-50CD9F315A43}"/>
              </a:ext>
            </a:extLst>
          </p:cNvPr>
          <p:cNvSpPr/>
          <p:nvPr/>
        </p:nvSpPr>
        <p:spPr>
          <a:xfrm>
            <a:off x="7409388" y="9155263"/>
            <a:ext cx="1719299" cy="171929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1" name="TextBox 1180">
            <a:extLst>
              <a:ext uri="{FF2B5EF4-FFF2-40B4-BE49-F238E27FC236}">
                <a16:creationId xmlns:a16="http://schemas.microsoft.com/office/drawing/2014/main" id="{243DC10B-F17C-4D5C-B6B7-589296210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0893" y="9642811"/>
            <a:ext cx="121616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6000" dirty="0">
                <a:solidFill>
                  <a:schemeClr val="bg1"/>
                </a:solidFill>
                <a:latin typeface="Bebas Neue" panose="020B0606020202050201" pitchFamily="34" charset="0"/>
              </a:rPr>
              <a:t>03.</a:t>
            </a:r>
          </a:p>
        </p:txBody>
      </p:sp>
      <p:sp>
        <p:nvSpPr>
          <p:cNvPr id="1183" name="Oval 1182">
            <a:extLst>
              <a:ext uri="{FF2B5EF4-FFF2-40B4-BE49-F238E27FC236}">
                <a16:creationId xmlns:a16="http://schemas.microsoft.com/office/drawing/2014/main" id="{517A3D7C-B5C7-4BF0-99D7-EA0314EB5D83}"/>
              </a:ext>
            </a:extLst>
          </p:cNvPr>
          <p:cNvSpPr/>
          <p:nvPr/>
        </p:nvSpPr>
        <p:spPr>
          <a:xfrm>
            <a:off x="16113631" y="6053744"/>
            <a:ext cx="2070628" cy="20706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4" name="Oval 1183">
            <a:extLst>
              <a:ext uri="{FF2B5EF4-FFF2-40B4-BE49-F238E27FC236}">
                <a16:creationId xmlns:a16="http://schemas.microsoft.com/office/drawing/2014/main" id="{254C8A07-1072-4DB8-A977-3ECCF6D07522}"/>
              </a:ext>
            </a:extLst>
          </p:cNvPr>
          <p:cNvSpPr/>
          <p:nvPr/>
        </p:nvSpPr>
        <p:spPr>
          <a:xfrm>
            <a:off x="16289297" y="6229410"/>
            <a:ext cx="1719299" cy="171929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5" name="TextBox 1184">
            <a:extLst>
              <a:ext uri="{FF2B5EF4-FFF2-40B4-BE49-F238E27FC236}">
                <a16:creationId xmlns:a16="http://schemas.microsoft.com/office/drawing/2014/main" id="{2EE980A7-0887-40AD-88D6-47B300C51F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0802" y="6716958"/>
            <a:ext cx="121616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6000" dirty="0">
                <a:solidFill>
                  <a:schemeClr val="bg1"/>
                </a:solidFill>
                <a:latin typeface="Bebas Neue" panose="020B0606020202050201" pitchFamily="34" charset="0"/>
              </a:rPr>
              <a:t>05.</a:t>
            </a:r>
          </a:p>
        </p:txBody>
      </p:sp>
      <p:sp>
        <p:nvSpPr>
          <p:cNvPr id="1187" name="Oval 1186">
            <a:extLst>
              <a:ext uri="{FF2B5EF4-FFF2-40B4-BE49-F238E27FC236}">
                <a16:creationId xmlns:a16="http://schemas.microsoft.com/office/drawing/2014/main" id="{3F6C377B-98A3-4F1A-B24E-DBDACA953A33}"/>
              </a:ext>
            </a:extLst>
          </p:cNvPr>
          <p:cNvSpPr/>
          <p:nvPr/>
        </p:nvSpPr>
        <p:spPr>
          <a:xfrm>
            <a:off x="14991374" y="8979597"/>
            <a:ext cx="2070628" cy="2070629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393700" sx="102000" sy="102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8" name="Oval 1187">
            <a:extLst>
              <a:ext uri="{FF2B5EF4-FFF2-40B4-BE49-F238E27FC236}">
                <a16:creationId xmlns:a16="http://schemas.microsoft.com/office/drawing/2014/main" id="{AA295795-5BF3-4C72-85B8-C470F7C35002}"/>
              </a:ext>
            </a:extLst>
          </p:cNvPr>
          <p:cNvSpPr/>
          <p:nvPr/>
        </p:nvSpPr>
        <p:spPr>
          <a:xfrm>
            <a:off x="15167040" y="9155263"/>
            <a:ext cx="1719299" cy="1719299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9" name="TextBox 1188">
            <a:extLst>
              <a:ext uri="{FF2B5EF4-FFF2-40B4-BE49-F238E27FC236}">
                <a16:creationId xmlns:a16="http://schemas.microsoft.com/office/drawing/2014/main" id="{08777706-193D-4730-8164-17E0C5712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8545" y="9642811"/>
            <a:ext cx="1216169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6000" dirty="0">
                <a:solidFill>
                  <a:schemeClr val="bg1"/>
                </a:solidFill>
                <a:latin typeface="Bebas Neue" panose="020B0606020202050201" pitchFamily="34" charset="0"/>
              </a:rPr>
              <a:t>06.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EEBE7C-340F-4C55-911E-C1A3119B713E}"/>
              </a:ext>
            </a:extLst>
          </p:cNvPr>
          <p:cNvSpPr txBox="1"/>
          <p:nvPr/>
        </p:nvSpPr>
        <p:spPr>
          <a:xfrm>
            <a:off x="2451808" y="3597335"/>
            <a:ext cx="4250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b="1" dirty="0">
                <a:latin typeface="+mn-lt"/>
              </a:rPr>
              <a:t>Tenants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stumble</a:t>
            </a:r>
            <a:r>
              <a:rPr lang="en-US" b="1" dirty="0">
                <a:latin typeface="+mn-lt"/>
              </a:rPr>
              <a:t> and stop paying</a:t>
            </a:r>
            <a:endParaRPr lang="en-US" sz="2000" i="0" u="none" strike="noStrike" baseline="30000" dirty="0">
              <a:latin typeface="+mn-lt"/>
              <a:ea typeface="Roboto Cn" pitchFamily="2" charset="0"/>
            </a:endParaRPr>
          </a:p>
        </p:txBody>
      </p:sp>
      <p:sp>
        <p:nvSpPr>
          <p:cNvPr id="1199" name="TextBox 1198">
            <a:extLst>
              <a:ext uri="{FF2B5EF4-FFF2-40B4-BE49-F238E27FC236}">
                <a16:creationId xmlns:a16="http://schemas.microsoft.com/office/drawing/2014/main" id="{9B730EE3-9EA6-4794-93B9-CDA317735ED6}"/>
              </a:ext>
            </a:extLst>
          </p:cNvPr>
          <p:cNvSpPr txBox="1"/>
          <p:nvPr/>
        </p:nvSpPr>
        <p:spPr>
          <a:xfrm>
            <a:off x="2709246" y="9644722"/>
            <a:ext cx="3993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b="1" dirty="0">
                <a:latin typeface="+mn-lt"/>
              </a:rPr>
              <a:t>Rent prices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soften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Roboto Cn" pitchFamily="2" charset="0"/>
              <a:cs typeface="+mn-cs"/>
            </a:endParaRPr>
          </a:p>
        </p:txBody>
      </p:sp>
      <p:sp>
        <p:nvSpPr>
          <p:cNvPr id="1200" name="TextBox 1199">
            <a:extLst>
              <a:ext uri="{FF2B5EF4-FFF2-40B4-BE49-F238E27FC236}">
                <a16:creationId xmlns:a16="http://schemas.microsoft.com/office/drawing/2014/main" id="{11B08CFB-3930-488B-B0BA-E1BE8F63D63B}"/>
              </a:ext>
            </a:extLst>
          </p:cNvPr>
          <p:cNvSpPr txBox="1"/>
          <p:nvPr/>
        </p:nvSpPr>
        <p:spPr>
          <a:xfrm>
            <a:off x="17672947" y="3315929"/>
            <a:ext cx="4326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dirty="0">
                <a:latin typeface="+mn-lt"/>
              </a:rPr>
              <a:t>Rather than selling at a discount, sellers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rent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Roboto Cn" pitchFamily="2" charset="0"/>
              <a:cs typeface="+mn-cs"/>
            </a:endParaRPr>
          </a:p>
        </p:txBody>
      </p:sp>
      <p:sp>
        <p:nvSpPr>
          <p:cNvPr id="1201" name="TextBox 1200">
            <a:extLst>
              <a:ext uri="{FF2B5EF4-FFF2-40B4-BE49-F238E27FC236}">
                <a16:creationId xmlns:a16="http://schemas.microsoft.com/office/drawing/2014/main" id="{CD9BA43E-AB27-4F46-BA47-11BB492D35F4}"/>
              </a:ext>
            </a:extLst>
          </p:cNvPr>
          <p:cNvSpPr txBox="1"/>
          <p:nvPr/>
        </p:nvSpPr>
        <p:spPr>
          <a:xfrm>
            <a:off x="17599025" y="9128396"/>
            <a:ext cx="3488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dirty="0">
                <a:latin typeface="+mn-lt"/>
              </a:rPr>
              <a:t>Investors jump in and buy at a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discount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Roboto Cn" pitchFamily="2" charset="0"/>
              <a:cs typeface="+mn-cs"/>
            </a:endParaRPr>
          </a:p>
        </p:txBody>
      </p:sp>
      <p:sp>
        <p:nvSpPr>
          <p:cNvPr id="1202" name="TextBox 1201">
            <a:extLst>
              <a:ext uri="{FF2B5EF4-FFF2-40B4-BE49-F238E27FC236}">
                <a16:creationId xmlns:a16="http://schemas.microsoft.com/office/drawing/2014/main" id="{A7B2B864-7F42-4B60-95F9-38AD275F3AAE}"/>
              </a:ext>
            </a:extLst>
          </p:cNvPr>
          <p:cNvSpPr txBox="1"/>
          <p:nvPr/>
        </p:nvSpPr>
        <p:spPr>
          <a:xfrm>
            <a:off x="2054225" y="6230001"/>
            <a:ext cx="35315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en-US" b="1" dirty="0">
                <a:latin typeface="+mn-lt"/>
              </a:rPr>
              <a:t>It takes longer to find a 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suitable</a:t>
            </a:r>
            <a:r>
              <a:rPr lang="en-US" b="1" dirty="0">
                <a:latin typeface="+mn-lt"/>
              </a:rPr>
              <a:t> tenant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Roboto Cn" pitchFamily="2" charset="0"/>
              <a:cs typeface="+mn-cs"/>
            </a:endParaRPr>
          </a:p>
        </p:txBody>
      </p:sp>
      <p:sp>
        <p:nvSpPr>
          <p:cNvPr id="1203" name="TextBox 1202">
            <a:extLst>
              <a:ext uri="{FF2B5EF4-FFF2-40B4-BE49-F238E27FC236}">
                <a16:creationId xmlns:a16="http://schemas.microsoft.com/office/drawing/2014/main" id="{2761233A-F028-4EE4-BAE5-A8AF954CDE97}"/>
              </a:ext>
            </a:extLst>
          </p:cNvPr>
          <p:cNvSpPr txBox="1"/>
          <p:nvPr/>
        </p:nvSpPr>
        <p:spPr>
          <a:xfrm>
            <a:off x="18453820" y="6194383"/>
            <a:ext cx="4143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noProof="0" dirty="0">
                <a:latin typeface="+mn-lt"/>
              </a:rPr>
              <a:t>With a low rate mortgage, a rental </a:t>
            </a:r>
            <a:r>
              <a:rPr lang="en-US" b="1" noProof="0" dirty="0">
                <a:solidFill>
                  <a:srgbClr val="C00000"/>
                </a:solidFill>
                <a:latin typeface="+mn-lt"/>
              </a:rPr>
              <a:t>cash flows</a:t>
            </a: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Roboto Cn" pitchFamily="2" charset="0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766244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28A103F-CF14-4C03-9D78-56F3754AC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9" b="20677"/>
          <a:stretch/>
        </p:blipFill>
        <p:spPr>
          <a:xfrm>
            <a:off x="6550025" y="0"/>
            <a:ext cx="17827625" cy="13716000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5C5996-E6A0-4A2D-B612-7D9226213F5B}"/>
              </a:ext>
            </a:extLst>
          </p:cNvPr>
          <p:cNvSpPr/>
          <p:nvPr/>
        </p:nvSpPr>
        <p:spPr>
          <a:xfrm>
            <a:off x="6550024" y="0"/>
            <a:ext cx="17827625" cy="13716000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4F1903B-4E78-449A-9836-D4D1DA5BF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0040" y="5608392"/>
            <a:ext cx="7026377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r" defTabSz="1827213" rtl="0" eaLnBrk="0" fontAlgn="base" latinLnBrk="0" hangingPunct="0"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25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Embrace the </a:t>
            </a:r>
            <a:r>
              <a:rPr lang="en-US" altLang="ru-RU" sz="125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Chaos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06FBC64-8803-4230-B926-019D9F118361}"/>
              </a:ext>
            </a:extLst>
          </p:cNvPr>
          <p:cNvSpPr/>
          <p:nvPr/>
        </p:nvSpPr>
        <p:spPr>
          <a:xfrm>
            <a:off x="17522825" y="13411200"/>
            <a:ext cx="6854824" cy="33183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7A5581C-9547-429C-989E-E4A9AB245096}"/>
              </a:ext>
            </a:extLst>
          </p:cNvPr>
          <p:cNvSpPr/>
          <p:nvPr/>
        </p:nvSpPr>
        <p:spPr>
          <a:xfrm>
            <a:off x="20393229" y="797027"/>
            <a:ext cx="3165373" cy="31653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FCD1D74-CB7F-4C6F-9F23-997406D2E11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8" r="16918"/>
          <a:stretch>
            <a:fillRect/>
          </a:stretch>
        </p:blipFill>
        <p:spPr>
          <a:xfrm>
            <a:off x="3879131" y="4145656"/>
            <a:ext cx="5414094" cy="5424688"/>
          </a:xfrm>
          <a:ln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8B1BE-8215-496D-808D-E1DA881C5A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075" y="1373873"/>
            <a:ext cx="201168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80918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49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5440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99EA692-FADA-45F5-A68B-121439438DF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" b="38705"/>
          <a:stretch/>
        </p:blipFill>
        <p:spPr>
          <a:xfrm>
            <a:off x="0" y="0"/>
            <a:ext cx="24377650" cy="8382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6A2F93-6AB4-4F05-A4BC-67E0D4B1E0D4}"/>
              </a:ext>
            </a:extLst>
          </p:cNvPr>
          <p:cNvSpPr/>
          <p:nvPr/>
        </p:nvSpPr>
        <p:spPr>
          <a:xfrm>
            <a:off x="19808825" y="9085518"/>
            <a:ext cx="2835377" cy="2835377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272B83-7720-483A-B551-E479B3FC1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9085518"/>
            <a:ext cx="16154400" cy="371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spcCol="720000">
            <a:no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spcBef>
                <a:spcPts val="4200"/>
              </a:spcBef>
              <a:defRPr/>
            </a:pP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Commission Compression Makes Our Business </a:t>
            </a:r>
            <a:r>
              <a:rPr lang="en-US" sz="88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More Appealing</a:t>
            </a:r>
            <a:endParaRPr lang="en-US" altLang="ru-RU" sz="8800" b="1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DAE0812-D333-4145-8642-50F52316C0C8}"/>
              </a:ext>
            </a:extLst>
          </p:cNvPr>
          <p:cNvCxnSpPr>
            <a:cxnSpLocks/>
          </p:cNvCxnSpPr>
          <p:nvPr/>
        </p:nvCxnSpPr>
        <p:spPr>
          <a:xfrm>
            <a:off x="1520825" y="12400177"/>
            <a:ext cx="211233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F072554-6B45-4BFC-8826-23CDA4979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113" y="958880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6837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EA8508-F0C0-4EB1-A158-A690F2617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3"/>
          <a:stretch/>
        </p:blipFill>
        <p:spPr>
          <a:xfrm>
            <a:off x="0" y="0"/>
            <a:ext cx="24377650" cy="13716000"/>
          </a:xfrm>
          <a:prstGeom prst="rect">
            <a:avLst/>
          </a:prstGeom>
        </p:spPr>
      </p:pic>
      <p:sp>
        <p:nvSpPr>
          <p:cNvPr id="20" name="Freeform 19"/>
          <p:cNvSpPr/>
          <p:nvPr/>
        </p:nvSpPr>
        <p:spPr>
          <a:xfrm flipV="1">
            <a:off x="705213" y="550283"/>
            <a:ext cx="15096730" cy="12615434"/>
          </a:xfrm>
          <a:custGeom>
            <a:avLst/>
            <a:gdLst>
              <a:gd name="connsiteX0" fmla="*/ 0 w 7550331"/>
              <a:gd name="connsiteY0" fmla="*/ 0 h 6309360"/>
              <a:gd name="connsiteX1" fmla="*/ 7550331 w 7550331"/>
              <a:gd name="connsiteY1" fmla="*/ 0 h 6309360"/>
              <a:gd name="connsiteX2" fmla="*/ 5245484 w 7550331"/>
              <a:gd name="connsiteY2" fmla="*/ 6309360 h 6309360"/>
              <a:gd name="connsiteX3" fmla="*/ 0 w 7550331"/>
              <a:gd name="connsiteY3" fmla="*/ 6309360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0331" h="6309360">
                <a:moveTo>
                  <a:pt x="0" y="0"/>
                </a:moveTo>
                <a:lnTo>
                  <a:pt x="7550331" y="0"/>
                </a:lnTo>
                <a:lnTo>
                  <a:pt x="5245484" y="6309360"/>
                </a:lnTo>
                <a:lnTo>
                  <a:pt x="0" y="6309360"/>
                </a:lnTo>
                <a:close/>
              </a:path>
            </a:pathLst>
          </a:custGeom>
          <a:solidFill>
            <a:schemeClr val="accent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C2E450-34D8-428F-86BE-C8119A100BDD}"/>
              </a:ext>
            </a:extLst>
          </p:cNvPr>
          <p:cNvSpPr/>
          <p:nvPr/>
        </p:nvSpPr>
        <p:spPr>
          <a:xfrm>
            <a:off x="1315944" y="4191000"/>
            <a:ext cx="10896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Renter State Makes Self-Managing More Difficult Creating More Doors</a:t>
            </a:r>
            <a:endParaRPr lang="en-US" sz="96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43825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AE0BB4A-2F59-4F0E-A950-543947DA3F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8" b="4988"/>
          <a:stretch>
            <a:fillRect/>
          </a:stretch>
        </p:blipFill>
        <p:spPr/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5081978-AD05-41A0-B72C-F121320C3836}"/>
              </a:ext>
            </a:extLst>
          </p:cNvPr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tx2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B665A7-2344-4C0F-975F-C5C6B5EEBF2E}"/>
              </a:ext>
            </a:extLst>
          </p:cNvPr>
          <p:cNvSpPr/>
          <p:nvPr/>
        </p:nvSpPr>
        <p:spPr>
          <a:xfrm>
            <a:off x="3844925" y="5506065"/>
            <a:ext cx="16687800" cy="4375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D82FAA-BBAC-456A-8182-DD2C7A1680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4161" y="2766853"/>
            <a:ext cx="17983201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ctr" defTabSz="1827213" rtl="0" eaLnBrk="0" fontAlgn="base" latinLnBrk="0" hangingPunct="0"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7500" b="1" spc="600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Acceleration of Technology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B665A7-2344-4C0F-975F-C5C6B5EEBF2E}"/>
              </a:ext>
            </a:extLst>
          </p:cNvPr>
          <p:cNvSpPr/>
          <p:nvPr/>
        </p:nvSpPr>
        <p:spPr>
          <a:xfrm>
            <a:off x="3844924" y="8281136"/>
            <a:ext cx="16687800" cy="4375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145735"/>
      </p:ext>
    </p:extLst>
  </p:cSld>
  <p:clrMapOvr>
    <a:masterClrMapping/>
  </p:clrMapOvr>
  <p:transition spd="slow">
    <p:push dir="u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1"/>
          <p:cNvSpPr txBox="1">
            <a:spLocks/>
          </p:cNvSpPr>
          <p:nvPr/>
        </p:nvSpPr>
        <p:spPr>
          <a:xfrm rot="5400000">
            <a:off x="397411" y="-395625"/>
            <a:ext cx="7888799" cy="8683627"/>
          </a:xfrm>
          <a:custGeom>
            <a:avLst/>
            <a:gdLst>
              <a:gd name="connsiteX0" fmla="*/ 1895061 w 4876800"/>
              <a:gd name="connsiteY0" fmla="*/ 0 h 5048483"/>
              <a:gd name="connsiteX1" fmla="*/ 4876800 w 4876800"/>
              <a:gd name="connsiteY1" fmla="*/ 2978873 h 5048483"/>
              <a:gd name="connsiteX2" fmla="*/ 4195916 w 4876800"/>
              <a:gd name="connsiteY2" fmla="*/ 4873713 h 5048483"/>
              <a:gd name="connsiteX3" fmla="*/ 4036921 w 4876800"/>
              <a:gd name="connsiteY3" fmla="*/ 5048483 h 5048483"/>
              <a:gd name="connsiteX4" fmla="*/ 0 w 4876800"/>
              <a:gd name="connsiteY4" fmla="*/ 5048483 h 5048483"/>
              <a:gd name="connsiteX5" fmla="*/ 0 w 4876800"/>
              <a:gd name="connsiteY5" fmla="*/ 679033 h 5048483"/>
              <a:gd name="connsiteX6" fmla="*/ 227943 w 4876800"/>
              <a:gd name="connsiteY6" fmla="*/ 508745 h 5048483"/>
              <a:gd name="connsiteX7" fmla="*/ 1895061 w 4876800"/>
              <a:gd name="connsiteY7" fmla="*/ 0 h 504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6800" h="5048483">
                <a:moveTo>
                  <a:pt x="1895061" y="0"/>
                </a:moveTo>
                <a:cubicBezTo>
                  <a:pt x="3541830" y="0"/>
                  <a:pt x="4876800" y="1333687"/>
                  <a:pt x="4876800" y="2978873"/>
                </a:cubicBezTo>
                <a:cubicBezTo>
                  <a:pt x="4876800" y="3698642"/>
                  <a:pt x="4621279" y="4358788"/>
                  <a:pt x="4195916" y="4873713"/>
                </a:cubicBezTo>
                <a:lnTo>
                  <a:pt x="4036921" y="5048483"/>
                </a:lnTo>
                <a:lnTo>
                  <a:pt x="0" y="5048483"/>
                </a:lnTo>
                <a:lnTo>
                  <a:pt x="0" y="679033"/>
                </a:lnTo>
                <a:lnTo>
                  <a:pt x="227943" y="508745"/>
                </a:lnTo>
                <a:cubicBezTo>
                  <a:pt x="703831" y="187550"/>
                  <a:pt x="1277523" y="0"/>
                  <a:pt x="1895061" y="0"/>
                </a:cubicBezTo>
                <a:close/>
              </a:path>
            </a:pathLst>
          </a:custGeom>
          <a:solidFill>
            <a:srgbClr val="963C49"/>
          </a:solidFill>
        </p:spPr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05C75E2-FC69-004B-B534-A9409011C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457200"/>
            <a:ext cx="6875981" cy="5562600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The Next Real Estate Recession Creates More Doors to Manage</a:t>
            </a:r>
          </a:p>
        </p:txBody>
      </p:sp>
    </p:spTree>
    <p:extLst>
      <p:ext uri="{BB962C8B-B14F-4D97-AF65-F5344CB8AC3E}">
        <p14:creationId xmlns:p14="http://schemas.microsoft.com/office/powerpoint/2010/main" val="2753954136"/>
      </p:ext>
    </p:extLst>
  </p:cSld>
  <p:clrMapOvr>
    <a:masterClrMapping/>
  </p:clrMapOvr>
  <p:transition spd="slow">
    <p:push dir="u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03109EE-0618-4458-82B1-5B0718DCDD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7822"/>
          <a:stretch>
            <a:fillRect/>
          </a:stretch>
        </p:blipFill>
        <p:spPr/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82063D7-D365-4D84-9306-C34BA57282D8}"/>
              </a:ext>
            </a:extLst>
          </p:cNvPr>
          <p:cNvSpPr/>
          <p:nvPr/>
        </p:nvSpPr>
        <p:spPr>
          <a:xfrm>
            <a:off x="7108725" y="0"/>
            <a:ext cx="17268925" cy="13716000"/>
          </a:xfrm>
          <a:custGeom>
            <a:avLst/>
            <a:gdLst>
              <a:gd name="connsiteX0" fmla="*/ 9615946 w 17268925"/>
              <a:gd name="connsiteY0" fmla="*/ 0 h 13716000"/>
              <a:gd name="connsiteX1" fmla="*/ 17268925 w 17268925"/>
              <a:gd name="connsiteY1" fmla="*/ 0 h 13716000"/>
              <a:gd name="connsiteX2" fmla="*/ 17268925 w 17268925"/>
              <a:gd name="connsiteY2" fmla="*/ 13716000 h 13716000"/>
              <a:gd name="connsiteX3" fmla="*/ 4100053 w 17268925"/>
              <a:gd name="connsiteY3" fmla="*/ 13716000 h 13716000"/>
              <a:gd name="connsiteX4" fmla="*/ 0 w 17268925"/>
              <a:gd name="connsiteY4" fmla="*/ 9615947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68925" h="13716000">
                <a:moveTo>
                  <a:pt x="9615946" y="0"/>
                </a:moveTo>
                <a:lnTo>
                  <a:pt x="17268925" y="0"/>
                </a:lnTo>
                <a:lnTo>
                  <a:pt x="17268925" y="13716000"/>
                </a:lnTo>
                <a:lnTo>
                  <a:pt x="4100053" y="13716000"/>
                </a:lnTo>
                <a:lnTo>
                  <a:pt x="0" y="9615947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033EE04-6B5E-4776-90C9-1B2191A18DC3}"/>
              </a:ext>
            </a:extLst>
          </p:cNvPr>
          <p:cNvGrpSpPr/>
          <p:nvPr/>
        </p:nvGrpSpPr>
        <p:grpSpPr>
          <a:xfrm>
            <a:off x="10741025" y="9037356"/>
            <a:ext cx="12877800" cy="3746091"/>
            <a:chOff x="14641973" y="7315200"/>
            <a:chExt cx="12877800" cy="374609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58FFAA2-67CB-40BA-A8C5-C961A7189D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641973" y="7900220"/>
              <a:ext cx="12877800" cy="316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numCol="1" spcCol="720000">
              <a:no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>
                <a:spcBef>
                  <a:spcPts val="4200"/>
                </a:spcBef>
                <a:defRPr/>
              </a:pPr>
              <a:r>
                <a:rPr lang="en-US" sz="88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Technology Acceleration </a:t>
              </a:r>
              <a:br>
                <a:rPr lang="en-US" sz="88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</a:br>
              <a:r>
                <a:rPr lang="en-US" sz="8800" b="1" dirty="0">
                  <a:solidFill>
                    <a:schemeClr val="bg1"/>
                  </a:solidFill>
                  <a:latin typeface="Arial Narrow" charset="0"/>
                  <a:ea typeface="Arial Narrow" charset="0"/>
                  <a:cs typeface="Arial Narrow" charset="0"/>
                </a:rPr>
                <a:t>Makes Us More Profitable</a:t>
              </a:r>
              <a:endParaRPr lang="en-US" altLang="ru-RU" sz="88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4D457E-8416-47AB-9DE3-73520BA6A9B8}"/>
                </a:ext>
              </a:extLst>
            </p:cNvPr>
            <p:cNvCxnSpPr>
              <a:cxnSpLocks/>
            </p:cNvCxnSpPr>
            <p:nvPr/>
          </p:nvCxnSpPr>
          <p:spPr>
            <a:xfrm>
              <a:off x="14789457" y="7315200"/>
              <a:ext cx="1404272" cy="0"/>
            </a:xfrm>
            <a:prstGeom prst="line">
              <a:avLst/>
            </a:prstGeom>
            <a:ln w="1016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C31948-F6EB-41E8-BFD6-5B45BA219EB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4" r="16654"/>
          <a:stretch>
            <a:fillRect/>
          </a:stretch>
        </p:blipFill>
        <p:spPr>
          <a:xfrm>
            <a:off x="18894425" y="914400"/>
            <a:ext cx="4103688" cy="4102100"/>
          </a:xfr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0275611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87A5E35-BC22-4D48-ABF4-456C34D6C28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6" r="24576"/>
          <a:stretch>
            <a:fillRect/>
          </a:stretch>
        </p:blipFill>
        <p:spPr/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0899CB1F-59B0-45A1-95E5-38B3573EE92D}"/>
              </a:ext>
            </a:extLst>
          </p:cNvPr>
          <p:cNvSpPr/>
          <p:nvPr/>
        </p:nvSpPr>
        <p:spPr>
          <a:xfrm>
            <a:off x="11884025" y="0"/>
            <a:ext cx="12482052" cy="4038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04A6AF0-F8C9-4C52-B4D2-7F0B65CC1F0A}"/>
              </a:ext>
            </a:extLst>
          </p:cNvPr>
          <p:cNvSpPr/>
          <p:nvPr/>
        </p:nvSpPr>
        <p:spPr>
          <a:xfrm>
            <a:off x="8416925" y="0"/>
            <a:ext cx="4038600" cy="4038600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DFF6E30-4D7D-472E-A631-85421E78A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38011" y="633906"/>
            <a:ext cx="1012361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spcBef>
                <a:spcPts val="4200"/>
              </a:spcBef>
              <a:defRPr/>
            </a:pPr>
            <a:r>
              <a:rPr lang="en-US" sz="8000" b="1" dirty="0">
                <a:solidFill>
                  <a:schemeClr val="bg1"/>
                </a:solidFill>
                <a:latin typeface="+mj-lt"/>
              </a:rPr>
              <a:t>WHAT’S A COMPANY TO DO?</a:t>
            </a:r>
            <a:endParaRPr lang="ru-RU" altLang="ru-RU" sz="8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D3CD65F-A706-48CC-8D14-EB9CE6798B34}"/>
              </a:ext>
            </a:extLst>
          </p:cNvPr>
          <p:cNvGrpSpPr/>
          <p:nvPr/>
        </p:nvGrpSpPr>
        <p:grpSpPr>
          <a:xfrm>
            <a:off x="11867842" y="4870012"/>
            <a:ext cx="13119408" cy="7626788"/>
            <a:chOff x="11867842" y="4717612"/>
            <a:chExt cx="13119408" cy="7626788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72E5AFD-B650-41C7-9E8F-CF8DEAD24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1017" y="4717612"/>
              <a:ext cx="1083340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Refine Your </a:t>
              </a:r>
              <a:r>
                <a:rPr lang="en-US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Success</a:t>
              </a: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 Propositions</a:t>
              </a:r>
              <a:endParaRPr lang="ru-RU" altLang="ru-RU" sz="4800" spc="3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A5CD199-451E-41EA-A30B-D6DABDF75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1017" y="5981094"/>
              <a:ext cx="6978979" cy="105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Increase Per Door </a:t>
              </a:r>
              <a:r>
                <a:rPr lang="en-US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Income</a:t>
              </a:r>
              <a:endParaRPr lang="ru-RU" altLang="ru-RU" sz="4800" spc="3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C08A5F3-F5EC-4E57-A6FB-B73AC433D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7842" y="7306427"/>
              <a:ext cx="13119408" cy="105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Effective </a:t>
              </a:r>
              <a:r>
                <a:rPr lang="en-US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Marketing</a:t>
              </a: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 Makes “Sales” Unnecessary</a:t>
              </a:r>
              <a:endParaRPr lang="ru-RU" altLang="ru-RU" sz="4800" b="1" spc="3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A5DED18-7BB4-4D72-956E-9B32D7551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9815" y="8575060"/>
              <a:ext cx="1203381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Position Yourself as the </a:t>
              </a:r>
              <a:r>
                <a:rPr lang="en-US" sz="4800" b="1">
                  <a:latin typeface="Arial Narrow" charset="0"/>
                  <a:ea typeface="Arial Narrow" charset="0"/>
                  <a:cs typeface="Arial Narrow" charset="0"/>
                </a:rPr>
                <a:t>Tenant Protection </a:t>
              </a:r>
              <a:r>
                <a:rPr lang="en-US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Expert</a:t>
              </a:r>
              <a:endParaRPr lang="ru-RU" altLang="ru-RU" sz="4800" spc="3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4218E79-765C-4690-8E6C-97A842292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4025" y="9937418"/>
              <a:ext cx="1182400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Embrace the “Aggregation of </a:t>
              </a:r>
              <a:r>
                <a:rPr lang="en-US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Marginal</a:t>
              </a: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 Gains”</a:t>
              </a:r>
              <a:endParaRPr lang="ru-RU" altLang="ru-RU" sz="4800" spc="3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D4004C7-3BCB-491C-8CEE-493A21C5F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45744" y="11159173"/>
              <a:ext cx="8852208" cy="105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Explore </a:t>
              </a:r>
              <a:r>
                <a:rPr lang="en-US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Ancillary</a:t>
              </a: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 Income Streams</a:t>
              </a:r>
              <a:endParaRPr lang="ru-RU" altLang="ru-RU" sz="4800" spc="3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A648D90A-5AF9-4BEE-BF57-9913F67E6DB5}"/>
                </a:ext>
              </a:extLst>
            </p:cNvPr>
            <p:cNvGrpSpPr/>
            <p:nvPr/>
          </p:nvGrpSpPr>
          <p:grpSpPr>
            <a:xfrm>
              <a:off x="11867842" y="5917941"/>
              <a:ext cx="11065183" cy="6426459"/>
              <a:chOff x="11489064" y="5917941"/>
              <a:chExt cx="11939261" cy="6426459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BADEDAF-31BA-4F27-8BC2-040D65AB647E}"/>
                  </a:ext>
                </a:extLst>
              </p:cNvPr>
              <p:cNvCxnSpPr/>
              <p:nvPr/>
            </p:nvCxnSpPr>
            <p:spPr>
              <a:xfrm>
                <a:off x="11506525" y="5917941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64B5054-78FF-484D-ADB8-B6118479E248}"/>
                  </a:ext>
                </a:extLst>
              </p:cNvPr>
              <p:cNvCxnSpPr/>
              <p:nvPr/>
            </p:nvCxnSpPr>
            <p:spPr>
              <a:xfrm>
                <a:off x="11489064" y="7200454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EA42D7E-376F-4A4D-9241-36D781BE396C}"/>
                  </a:ext>
                </a:extLst>
              </p:cNvPr>
              <p:cNvCxnSpPr/>
              <p:nvPr/>
            </p:nvCxnSpPr>
            <p:spPr>
              <a:xfrm>
                <a:off x="11636377" y="8366870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C6C586A-629F-4EB4-BC8D-5AB3420CD619}"/>
                  </a:ext>
                </a:extLst>
              </p:cNvPr>
              <p:cNvCxnSpPr/>
              <p:nvPr/>
            </p:nvCxnSpPr>
            <p:spPr>
              <a:xfrm>
                <a:off x="11636377" y="9692714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2B5543F-09F3-49E9-B7FC-1A87BEF1E699}"/>
                  </a:ext>
                </a:extLst>
              </p:cNvPr>
              <p:cNvCxnSpPr/>
              <p:nvPr/>
            </p:nvCxnSpPr>
            <p:spPr>
              <a:xfrm>
                <a:off x="11636377" y="11018558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B1F3E44-498E-486C-B00D-E547CD607D76}"/>
                  </a:ext>
                </a:extLst>
              </p:cNvPr>
              <p:cNvCxnSpPr/>
              <p:nvPr/>
            </p:nvCxnSpPr>
            <p:spPr>
              <a:xfrm>
                <a:off x="11636377" y="12344400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F9AF52B-DF1F-4309-997D-0B79DFC60A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225" y="8763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436482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26" y="0"/>
            <a:ext cx="11389784" cy="13729447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0899CB1F-59B0-45A1-95E5-38B3573EE92D}"/>
              </a:ext>
            </a:extLst>
          </p:cNvPr>
          <p:cNvSpPr/>
          <p:nvPr/>
        </p:nvSpPr>
        <p:spPr>
          <a:xfrm>
            <a:off x="11884025" y="0"/>
            <a:ext cx="12482052" cy="4038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04A6AF0-F8C9-4C52-B4D2-7F0B65CC1F0A}"/>
              </a:ext>
            </a:extLst>
          </p:cNvPr>
          <p:cNvSpPr/>
          <p:nvPr/>
        </p:nvSpPr>
        <p:spPr>
          <a:xfrm>
            <a:off x="8416925" y="0"/>
            <a:ext cx="4038600" cy="4038600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DFF6E30-4D7D-472E-A631-85421E78A0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77599" y="126474"/>
            <a:ext cx="1012361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spcBef>
                <a:spcPts val="4200"/>
              </a:spcBef>
              <a:defRPr/>
            </a:pPr>
            <a:r>
              <a:rPr lang="en-US" sz="8000" b="1" dirty="0">
                <a:solidFill>
                  <a:schemeClr val="bg1"/>
                </a:solidFill>
                <a:latin typeface="+mj-lt"/>
              </a:rPr>
              <a:t>WHAT WE </a:t>
            </a:r>
            <a:r>
              <a:rPr lang="en-US" sz="8000" b="1">
                <a:solidFill>
                  <a:schemeClr val="bg1"/>
                </a:solidFill>
                <a:latin typeface="+mj-lt"/>
              </a:rPr>
              <a:t>ARE DOING AT PROGRESSIVE</a:t>
            </a:r>
            <a:r>
              <a:rPr lang="mr-IN" sz="8000" b="1" dirty="0">
                <a:solidFill>
                  <a:schemeClr val="bg1"/>
                </a:solidFill>
                <a:latin typeface="+mj-lt"/>
              </a:rPr>
              <a:t>…</a:t>
            </a:r>
            <a:r>
              <a:rPr lang="en-US" sz="8000" b="1" dirty="0">
                <a:solidFill>
                  <a:schemeClr val="bg1"/>
                </a:solidFill>
                <a:latin typeface="+mj-lt"/>
              </a:rPr>
              <a:t>.</a:t>
            </a:r>
            <a:endParaRPr lang="ru-RU" altLang="ru-RU" sz="80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D3CD65F-A706-48CC-8D14-EB9CE6798B34}"/>
              </a:ext>
            </a:extLst>
          </p:cNvPr>
          <p:cNvGrpSpPr/>
          <p:nvPr/>
        </p:nvGrpSpPr>
        <p:grpSpPr>
          <a:xfrm>
            <a:off x="11867842" y="4842016"/>
            <a:ext cx="13119408" cy="7669886"/>
            <a:chOff x="11867842" y="4689616"/>
            <a:chExt cx="13119408" cy="7669886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72E5AFD-B650-41C7-9E8F-CF8DEAD244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4025" y="4689616"/>
              <a:ext cx="10833408" cy="105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altLang="ru-RU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Expanding </a:t>
              </a:r>
              <a:r>
                <a:rPr lang="en-US" altLang="ru-RU" sz="4800" b="1" dirty="0">
                  <a:latin typeface="Arial Narrow" charset="0"/>
                  <a:ea typeface="Arial Narrow" charset="0"/>
                  <a:cs typeface="Arial Narrow" charset="0"/>
                </a:rPr>
                <a:t>to North Los Angeles</a:t>
              </a:r>
              <a:endParaRPr lang="ru-RU" altLang="ru-RU" sz="4800" spc="3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A5CD199-451E-41EA-A30B-D6DABDF750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71016" y="5981094"/>
              <a:ext cx="12205009" cy="105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altLang="ru-RU" sz="4800" b="1" dirty="0">
                  <a:latin typeface="Arial Narrow" charset="0"/>
                  <a:ea typeface="Arial Narrow" charset="0"/>
                  <a:cs typeface="Arial Narrow" charset="0"/>
                </a:rPr>
                <a:t>Looking for AITD (All Inclusive Trust Deed) </a:t>
              </a:r>
              <a:r>
                <a:rPr lang="en-US" altLang="ru-RU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Deals</a:t>
              </a:r>
              <a:endParaRPr lang="ru-RU" altLang="ru-RU" sz="4800" spc="300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C08A5F3-F5EC-4E57-A6FB-B73AC433DF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7842" y="7306427"/>
              <a:ext cx="13119408" cy="105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altLang="ru-RU" sz="4800" b="1" dirty="0">
                  <a:latin typeface="Arial Narrow" charset="0"/>
                  <a:ea typeface="Arial Narrow" charset="0"/>
                  <a:cs typeface="Arial Narrow" charset="0"/>
                </a:rPr>
                <a:t>Aggressively </a:t>
              </a:r>
              <a:r>
                <a:rPr lang="en-US" altLang="ru-RU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Targeting</a:t>
              </a:r>
              <a:r>
                <a:rPr lang="en-US" altLang="ru-RU" sz="4800" b="1" dirty="0">
                  <a:latin typeface="Arial Narrow" charset="0"/>
                  <a:ea typeface="Arial Narrow" charset="0"/>
                  <a:cs typeface="Arial Narrow" charset="0"/>
                </a:rPr>
                <a:t> HOAs (20 to 200 Owners) </a:t>
              </a:r>
              <a:endParaRPr lang="ru-RU" altLang="ru-RU" sz="4800" b="1" spc="3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A5DED18-7BB4-4D72-956E-9B32D75515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9815" y="8575060"/>
              <a:ext cx="12719610" cy="105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Association </a:t>
              </a:r>
              <a:r>
                <a:rPr lang="en-US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JVs </a:t>
              </a:r>
              <a:r>
                <a:rPr lang="en-US" sz="4800" b="1" dirty="0">
                  <a:latin typeface="Arial Narrow" charset="0"/>
                  <a:ea typeface="Arial Narrow" charset="0"/>
                  <a:cs typeface="Arial Narrow" charset="0"/>
                </a:rPr>
                <a:t>with Real Estate Companies </a:t>
              </a:r>
              <a:endParaRPr lang="ru-RU" altLang="ru-RU" sz="4800" spc="3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4218E79-765C-4690-8E6C-97A8422925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84025" y="9937418"/>
              <a:ext cx="11824008" cy="1059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altLang="ru-RU" sz="4800" b="1" dirty="0">
                  <a:latin typeface="Arial Narrow" charset="0"/>
                  <a:ea typeface="Arial Narrow" charset="0"/>
                  <a:cs typeface="Arial Narrow" charset="0"/>
                </a:rPr>
                <a:t>Considering a “</a:t>
              </a:r>
              <a:r>
                <a:rPr lang="en-US" altLang="ru-RU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Flat Fee </a:t>
              </a:r>
              <a:r>
                <a:rPr lang="en-US" altLang="ru-RU" sz="4800" b="1" dirty="0">
                  <a:latin typeface="Arial Narrow" charset="0"/>
                  <a:ea typeface="Arial Narrow" charset="0"/>
                  <a:cs typeface="Arial Narrow" charset="0"/>
                </a:rPr>
                <a:t>Buyer Brokerage”</a:t>
              </a:r>
              <a:endParaRPr lang="ru-RU" altLang="ru-RU" sz="4800" spc="3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D4004C7-3BCB-491C-8CEE-493A21C5F8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45743" y="11159173"/>
              <a:ext cx="1098728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600">
                  <a:solidFill>
                    <a:schemeClr val="tx1"/>
                  </a:solidFill>
                  <a:latin typeface="Lato Light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Lato Light" pitchFamily="34" charset="0"/>
                </a:defRPr>
              </a:lvl5pPr>
              <a:lvl6pPr marL="25146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6pPr>
              <a:lvl7pPr marL="29718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7pPr>
              <a:lvl8pPr marL="34290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8pPr>
              <a:lvl9pPr marL="3886200" indent="-228600" defTabSz="1827213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Lato Light" pitchFamily="34" charset="0"/>
                </a:defRPr>
              </a:lvl9pPr>
            </a:lstStyle>
            <a:p>
              <a:pPr lvl="0">
                <a:lnSpc>
                  <a:spcPct val="150000"/>
                </a:lnSpc>
                <a:spcBef>
                  <a:spcPts val="4200"/>
                </a:spcBef>
                <a:defRPr/>
              </a:pPr>
              <a:r>
                <a:rPr lang="en-US" altLang="ru-RU" sz="4800" b="1" dirty="0">
                  <a:solidFill>
                    <a:srgbClr val="C00000"/>
                  </a:solidFill>
                  <a:latin typeface="Arial Narrow" charset="0"/>
                  <a:ea typeface="Arial Narrow" charset="0"/>
                  <a:cs typeface="Arial Narrow" charset="0"/>
                </a:rPr>
                <a:t>Adding </a:t>
              </a:r>
              <a:r>
                <a:rPr lang="en-US" altLang="ru-RU" sz="4800" b="1" dirty="0">
                  <a:latin typeface="Arial Narrow" charset="0"/>
                  <a:ea typeface="Arial Narrow" charset="0"/>
                  <a:cs typeface="Arial Narrow" charset="0"/>
                </a:rPr>
                <a:t>Hard Money Loans for HOA Owners</a:t>
              </a:r>
              <a:endParaRPr lang="ru-RU" altLang="ru-RU" sz="4800" spc="300" dirty="0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A648D90A-5AF9-4BEE-BF57-9913F67E6DB5}"/>
                </a:ext>
              </a:extLst>
            </p:cNvPr>
            <p:cNvGrpSpPr/>
            <p:nvPr/>
          </p:nvGrpSpPr>
          <p:grpSpPr>
            <a:xfrm>
              <a:off x="11867842" y="5917941"/>
              <a:ext cx="11065183" cy="6426459"/>
              <a:chOff x="11489064" y="5917941"/>
              <a:chExt cx="11939261" cy="6426459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FBADEDAF-31BA-4F27-8BC2-040D65AB647E}"/>
                  </a:ext>
                </a:extLst>
              </p:cNvPr>
              <p:cNvCxnSpPr/>
              <p:nvPr/>
            </p:nvCxnSpPr>
            <p:spPr>
              <a:xfrm>
                <a:off x="11506525" y="5917941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164B5054-78FF-484D-ADB8-B6118479E248}"/>
                  </a:ext>
                </a:extLst>
              </p:cNvPr>
              <p:cNvCxnSpPr/>
              <p:nvPr/>
            </p:nvCxnSpPr>
            <p:spPr>
              <a:xfrm>
                <a:off x="11489064" y="7200454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1EA42D7E-376F-4A4D-9241-36D781BE396C}"/>
                  </a:ext>
                </a:extLst>
              </p:cNvPr>
              <p:cNvCxnSpPr/>
              <p:nvPr/>
            </p:nvCxnSpPr>
            <p:spPr>
              <a:xfrm>
                <a:off x="11636377" y="8366870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C6C586A-629F-4EB4-BC8D-5AB3420CD619}"/>
                  </a:ext>
                </a:extLst>
              </p:cNvPr>
              <p:cNvCxnSpPr/>
              <p:nvPr/>
            </p:nvCxnSpPr>
            <p:spPr>
              <a:xfrm>
                <a:off x="11636377" y="9692714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2B5543F-09F3-49E9-B7FC-1A87BEF1E699}"/>
                  </a:ext>
                </a:extLst>
              </p:cNvPr>
              <p:cNvCxnSpPr/>
              <p:nvPr/>
            </p:nvCxnSpPr>
            <p:spPr>
              <a:xfrm>
                <a:off x="11636377" y="11018558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DB1F3E44-498E-486C-B00D-E547CD607D76}"/>
                  </a:ext>
                </a:extLst>
              </p:cNvPr>
              <p:cNvCxnSpPr/>
              <p:nvPr/>
            </p:nvCxnSpPr>
            <p:spPr>
              <a:xfrm>
                <a:off x="11636377" y="12344400"/>
                <a:ext cx="11791948" cy="0"/>
              </a:xfrm>
              <a:prstGeom prst="line">
                <a:avLst/>
              </a:prstGeom>
              <a:ln w="635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F9AF52B-DF1F-4309-997D-0B79DFC60A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225" y="8763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067516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441F3B20-0FB7-3640-89DD-65793B460376}"/>
              </a:ext>
            </a:extLst>
          </p:cNvPr>
          <p:cNvSpPr/>
          <p:nvPr/>
        </p:nvSpPr>
        <p:spPr>
          <a:xfrm flipH="1">
            <a:off x="17465429" y="-4866563"/>
            <a:ext cx="13998104" cy="1399810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27E631-C375-4F76-999E-1A3BF004D5B5}"/>
              </a:ext>
            </a:extLst>
          </p:cNvPr>
          <p:cNvSpPr txBox="1"/>
          <p:nvPr/>
        </p:nvSpPr>
        <p:spPr>
          <a:xfrm>
            <a:off x="819016" y="1219200"/>
            <a:ext cx="12741409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  <a:t>“At the Heart of Capitalism is </a:t>
            </a:r>
            <a:r>
              <a:rPr lang="en-US" sz="80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Creative Destruction</a:t>
            </a:r>
            <a: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  <a:t>.”</a:t>
            </a:r>
            <a:endParaRPr lang="en-US" sz="8800" b="1" dirty="0">
              <a:solidFill>
                <a:schemeClr val="tx1">
                  <a:lumMod val="85000"/>
                  <a:lumOff val="1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DEAD72-4565-450D-B746-5EAD947DDA99}"/>
              </a:ext>
            </a:extLst>
          </p:cNvPr>
          <p:cNvCxnSpPr>
            <a:cxnSpLocks/>
          </p:cNvCxnSpPr>
          <p:nvPr/>
        </p:nvCxnSpPr>
        <p:spPr>
          <a:xfrm>
            <a:off x="987425" y="4800600"/>
            <a:ext cx="11887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DE67DFE-9423-47D4-A179-E5B253ABF7B1}"/>
              </a:ext>
            </a:extLst>
          </p:cNvPr>
          <p:cNvSpPr/>
          <p:nvPr/>
        </p:nvSpPr>
        <p:spPr>
          <a:xfrm>
            <a:off x="7312025" y="3864114"/>
            <a:ext cx="5434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+mn-lt"/>
              </a:rPr>
              <a:t>Joseph A. Schumpeter</a:t>
            </a:r>
            <a:endParaRPr lang="en-US" sz="4000" dirty="0">
              <a:latin typeface="+mn-lt"/>
            </a:endParaRP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3F91BD0-0CE1-48C8-8844-A9A1155F36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" t="8114" r="31012"/>
          <a:stretch/>
        </p:blipFill>
        <p:spPr>
          <a:xfrm>
            <a:off x="13965502" y="2828986"/>
            <a:ext cx="8736184" cy="873846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E4ADDA-08F8-4464-A1B1-7173E8644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425" y="5708907"/>
            <a:ext cx="11887200" cy="67817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539208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/>
          <p:cNvSpPr/>
          <p:nvPr/>
        </p:nvSpPr>
        <p:spPr>
          <a:xfrm>
            <a:off x="13235061" y="-41032"/>
            <a:ext cx="4816415" cy="13757031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198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3B9D1E-E52F-42B2-AB15-8FE9838C51CD}"/>
              </a:ext>
            </a:extLst>
          </p:cNvPr>
          <p:cNvSpPr txBox="1"/>
          <p:nvPr/>
        </p:nvSpPr>
        <p:spPr>
          <a:xfrm>
            <a:off x="19031120" y="1447800"/>
            <a:ext cx="5346530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  <a:t>“You may have to forget the </a:t>
            </a:r>
            <a:r>
              <a:rPr lang="en-US" sz="8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past</a:t>
            </a:r>
            <a: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  <a:t> in order to succeed in the </a:t>
            </a:r>
            <a:r>
              <a:rPr lang="en-US" sz="80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future</a:t>
            </a:r>
            <a:r>
              <a:rPr lang="en-US" sz="8000" b="1" dirty="0">
                <a:latin typeface="Arial Narrow" charset="0"/>
                <a:ea typeface="Arial Narrow" charset="0"/>
                <a:cs typeface="Arial Narrow" charset="0"/>
              </a:rPr>
              <a:t>.”</a:t>
            </a:r>
            <a:endParaRPr lang="en-IN" sz="80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A1C9E1-8E34-43F0-973B-38CAB4873ADF}"/>
              </a:ext>
            </a:extLst>
          </p:cNvPr>
          <p:cNvSpPr/>
          <p:nvPr/>
        </p:nvSpPr>
        <p:spPr>
          <a:xfrm>
            <a:off x="20037425" y="10157877"/>
            <a:ext cx="39642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latin typeface="+mn-lt"/>
              </a:rPr>
              <a:t>Young Hutchison</a:t>
            </a:r>
            <a:endParaRPr lang="en-US" sz="40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032"/>
            <a:ext cx="18513425" cy="1379289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616C-FE16-4B2F-A963-5CB654E602C7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98105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1620967-3217-4CFF-B162-F8CEE8962DEC}"/>
              </a:ext>
            </a:extLst>
          </p:cNvPr>
          <p:cNvSpPr/>
          <p:nvPr/>
        </p:nvSpPr>
        <p:spPr>
          <a:xfrm>
            <a:off x="1562159" y="10806384"/>
            <a:ext cx="1635066" cy="1635066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CD54AF-17B2-4875-A1E3-F0018DF80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041" y="11173232"/>
            <a:ext cx="7620000" cy="84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ts val="3600"/>
              </a:spcBef>
              <a:buClr>
                <a:schemeClr val="accent1"/>
              </a:buClr>
              <a:buSzPct val="140000"/>
            </a:pPr>
            <a:r>
              <a:rPr lang="en-US" sz="4400" b="1" dirty="0">
                <a:latin typeface="+mn-lt"/>
              </a:rPr>
              <a:t>AddMoreDoors.com</a:t>
            </a:r>
            <a:endParaRPr lang="en-US" sz="4000" dirty="0"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D3070D3-EA86-47C4-AB72-82595232712E}"/>
              </a:ext>
            </a:extLst>
          </p:cNvPr>
          <p:cNvSpPr/>
          <p:nvPr/>
        </p:nvSpPr>
        <p:spPr>
          <a:xfrm>
            <a:off x="11960225" y="10806384"/>
            <a:ext cx="1635066" cy="16350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5C4272-2AE8-4670-A758-D3B0F4D5F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6225" y="10742474"/>
            <a:ext cx="635738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640080" indent="-640080">
              <a:spcBef>
                <a:spcPts val="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 dirty="0">
                <a:latin typeface="+mn-lt"/>
              </a:rPr>
              <a:t>Pricing</a:t>
            </a:r>
          </a:p>
          <a:p>
            <a:pPr marL="640080" indent="-640080">
              <a:spcBef>
                <a:spcPts val="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 dirty="0">
                <a:latin typeface="+mn-lt"/>
              </a:rPr>
              <a:t>Programs</a:t>
            </a:r>
          </a:p>
          <a:p>
            <a:pPr marL="640080" indent="-640080">
              <a:spcBef>
                <a:spcPts val="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ü"/>
            </a:pPr>
            <a:r>
              <a:rPr lang="en-US" b="1" dirty="0">
                <a:latin typeface="+mn-lt"/>
              </a:rPr>
              <a:t>Growth Strategies</a:t>
            </a:r>
            <a:endParaRPr lang="en-US" sz="3200" dirty="0">
              <a:latin typeface="+mn-lt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346F6D8-86C6-47BB-9D5D-78CBA5618096}"/>
              </a:ext>
            </a:extLst>
          </p:cNvPr>
          <p:cNvCxnSpPr>
            <a:cxnSpLocks/>
          </p:cNvCxnSpPr>
          <p:nvPr/>
        </p:nvCxnSpPr>
        <p:spPr>
          <a:xfrm>
            <a:off x="1562159" y="9523274"/>
            <a:ext cx="213863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A3302B5E-7976-493D-91D7-9236485AA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040" y="1430449"/>
            <a:ext cx="11624185" cy="496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lvl="0">
              <a:lnSpc>
                <a:spcPct val="90000"/>
              </a:lnSpc>
              <a:spcBef>
                <a:spcPts val="4200"/>
              </a:spcBef>
              <a:defRPr/>
            </a:pPr>
            <a:r>
              <a:rPr lang="en-US" sz="8800" b="1" dirty="0">
                <a:latin typeface="Arial Narrow" charset="0"/>
                <a:ea typeface="Arial Narrow" charset="0"/>
                <a:cs typeface="Arial Narrow" charset="0"/>
              </a:rPr>
              <a:t>“When you </a:t>
            </a:r>
            <a:r>
              <a:rPr lang="en-US" sz="8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change</a:t>
            </a:r>
            <a:r>
              <a:rPr lang="en-US" sz="8800" b="1" dirty="0">
                <a:latin typeface="Arial Narrow" charset="0"/>
                <a:ea typeface="Arial Narrow" charset="0"/>
                <a:cs typeface="Arial Narrow" charset="0"/>
              </a:rPr>
              <a:t> the way you look at your business, your business can truly </a:t>
            </a:r>
            <a:r>
              <a:rPr lang="en-US" sz="88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change</a:t>
            </a:r>
            <a:r>
              <a:rPr lang="en-US" sz="8800" b="1" dirty="0">
                <a:latin typeface="Arial Narrow" charset="0"/>
                <a:ea typeface="Arial Narrow" charset="0"/>
                <a:cs typeface="Arial Narrow" charset="0"/>
              </a:rPr>
              <a:t>.”</a:t>
            </a:r>
            <a:endParaRPr lang="en-US" altLang="ru-RU" sz="9600" b="1" dirty="0">
              <a:solidFill>
                <a:schemeClr val="accent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209BCE-B7A7-4A4A-A288-FF6B6DB23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040" y="6324600"/>
            <a:ext cx="11776585" cy="842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algn="r">
              <a:lnSpc>
                <a:spcPct val="120000"/>
              </a:lnSpc>
              <a:spcBef>
                <a:spcPts val="3600"/>
              </a:spcBef>
              <a:buClr>
                <a:schemeClr val="accent1"/>
              </a:buClr>
              <a:buSzPct val="140000"/>
            </a:pPr>
            <a:r>
              <a:rPr lang="en-US" sz="4400" b="1" dirty="0">
                <a:latin typeface="+mn-lt"/>
              </a:rPr>
              <a:t>Scott P. Brady</a:t>
            </a:r>
            <a:endParaRPr lang="en-US" sz="4000" dirty="0">
              <a:latin typeface="+mn-lt"/>
            </a:endParaRP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443947E7-2C7E-425E-9428-313148B938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" b="20209"/>
          <a:stretch/>
        </p:blipFill>
        <p:spPr>
          <a:xfrm>
            <a:off x="14850019" y="-1"/>
            <a:ext cx="8098881" cy="89153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E86014-F4FD-4ACD-827B-B846EFE403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0558" y="11166717"/>
            <a:ext cx="914400" cy="914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7946CE-ED78-4390-8B18-5D30E986CA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92" y="1116671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27094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D78236-4033-449E-B949-1D109FC8A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613" y="-5863"/>
            <a:ext cx="16146037" cy="126652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A999AF-D2DC-4CCE-B5CF-692265087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1600200"/>
            <a:ext cx="5483768" cy="288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 marL="0" marR="0" lvl="0" indent="0" algn="l" defTabSz="1827213" rtl="0" eaLnBrk="0" fontAlgn="base" latinLnBrk="0" hangingPunct="0">
              <a:lnSpc>
                <a:spcPct val="80000"/>
              </a:lnSpc>
              <a:spcBef>
                <a:spcPts val="4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Moore’s </a:t>
            </a:r>
            <a:r>
              <a:rPr lang="en-US" altLang="ru-RU" sz="11000" b="1" dirty="0">
                <a:solidFill>
                  <a:schemeClr val="accent1"/>
                </a:solidFill>
                <a:latin typeface="Arial Narrow" charset="0"/>
                <a:ea typeface="Arial Narrow" charset="0"/>
                <a:cs typeface="Arial Narrow" charset="0"/>
              </a:rPr>
              <a:t>Law.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568D3A-B9D8-46A3-BDD7-A10A34993FFA}"/>
              </a:ext>
            </a:extLst>
          </p:cNvPr>
          <p:cNvSpPr/>
          <p:nvPr/>
        </p:nvSpPr>
        <p:spPr>
          <a:xfrm>
            <a:off x="0" y="12665285"/>
            <a:ext cx="24377649" cy="1056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E25CBA-14F3-4D86-8370-98181E71C6F3}"/>
              </a:ext>
            </a:extLst>
          </p:cNvPr>
          <p:cNvSpPr/>
          <p:nvPr/>
        </p:nvSpPr>
        <p:spPr>
          <a:xfrm>
            <a:off x="1446367" y="10124660"/>
            <a:ext cx="3597377" cy="3597377"/>
          </a:xfrm>
          <a:prstGeom prst="rect">
            <a:avLst/>
          </a:prstGeom>
          <a:ln>
            <a:noFill/>
          </a:ln>
          <a:effectLst>
            <a:outerShdw blurRad="1003300" dist="228600" dir="76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A84632-00E7-46EB-B836-0AEAEBA93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5527430"/>
            <a:ext cx="5867400" cy="239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spcCol="720000">
            <a:noAutofit/>
          </a:bodyPr>
          <a:lstStyle>
            <a:lvl1pPr>
              <a:defRPr sz="3600">
                <a:solidFill>
                  <a:schemeClr val="tx1"/>
                </a:solidFill>
                <a:latin typeface="Lato Light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Lato Light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Lato Light" pitchFamily="34" charset="0"/>
              </a:defRPr>
            </a:lvl5pPr>
            <a:lvl6pPr marL="25146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6pPr>
            <a:lvl7pPr marL="29718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7pPr>
            <a:lvl8pPr marL="34290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8pPr>
            <a:lvl9pPr marL="3886200" indent="-228600" defTabSz="1827213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Lato Light" pitchFamily="34" charset="0"/>
              </a:defRPr>
            </a:lvl9pPr>
          </a:lstStyle>
          <a:p>
            <a:pPr>
              <a:spcBef>
                <a:spcPts val="4200"/>
              </a:spcBef>
              <a:defRPr/>
            </a:pPr>
            <a:r>
              <a:rPr lang="en-US" sz="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Processor Speeds Double Every 2 Years</a:t>
            </a:r>
            <a:endParaRPr lang="en-US" altLang="ru-RU" sz="6600" dirty="0">
              <a:solidFill>
                <a:schemeClr val="tx1">
                  <a:lumMod val="85000"/>
                  <a:lumOff val="1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7E9E74B-FAF0-4376-8A0D-9A6C0CDD40B4}"/>
              </a:ext>
            </a:extLst>
          </p:cNvPr>
          <p:cNvCxnSpPr>
            <a:cxnSpLocks/>
          </p:cNvCxnSpPr>
          <p:nvPr/>
        </p:nvCxnSpPr>
        <p:spPr>
          <a:xfrm>
            <a:off x="1597025" y="4572000"/>
            <a:ext cx="579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7CBEFAE-5701-4109-94DB-AAE11766E00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55" y="10780348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2287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91DE5C-22F9-4C60-920B-C724FD0A3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562796"/>
            <a:ext cx="10653646" cy="107335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FBA0E0-384B-4C3C-A61E-2370C6C6B209}"/>
              </a:ext>
            </a:extLst>
          </p:cNvPr>
          <p:cNvSpPr txBox="1"/>
          <p:nvPr/>
        </p:nvSpPr>
        <p:spPr>
          <a:xfrm>
            <a:off x="3014120" y="11296342"/>
            <a:ext cx="64478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+mn-lt"/>
              </a:rPr>
              <a:t>ARM1 Processor (1985)</a:t>
            </a:r>
          </a:p>
          <a:p>
            <a:pPr algn="ctr"/>
            <a:r>
              <a:rPr lang="en-US" sz="4000" b="1" dirty="0">
                <a:latin typeface="+mn-lt"/>
              </a:rPr>
              <a:t>50 Thousand Transistors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250387-D9D2-4A92-B58D-973077FB1722}"/>
              </a:ext>
            </a:extLst>
          </p:cNvPr>
          <p:cNvSpPr txBox="1"/>
          <p:nvPr/>
        </p:nvSpPr>
        <p:spPr>
          <a:xfrm>
            <a:off x="13943306" y="11282895"/>
            <a:ext cx="80669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+mn-lt"/>
              </a:rPr>
              <a:t>Apple M2 Processor (2022)</a:t>
            </a:r>
          </a:p>
          <a:p>
            <a:pPr algn="ctr"/>
            <a:r>
              <a:rPr lang="en-US" sz="4000" b="1" dirty="0">
                <a:latin typeface="+mn-lt"/>
              </a:rPr>
              <a:t>16-core ARM, 20 Billion Transistors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6025" y="562795"/>
            <a:ext cx="10661517" cy="107335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0141E5D-A8FA-433A-BBC5-D49F6742587A}"/>
              </a:ext>
            </a:extLst>
          </p:cNvPr>
          <p:cNvGrpSpPr/>
          <p:nvPr/>
        </p:nvGrpSpPr>
        <p:grpSpPr>
          <a:xfrm>
            <a:off x="37166" y="12846113"/>
            <a:ext cx="4953000" cy="834028"/>
            <a:chOff x="16379" y="4771761"/>
            <a:chExt cx="2741162" cy="34668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D30FE2D-3087-43F0-A1D3-E335A8FCBE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79" y="4771761"/>
              <a:ext cx="911593" cy="28791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94B009-D603-4AE9-9784-5356BB919061}"/>
                </a:ext>
              </a:extLst>
            </p:cNvPr>
            <p:cNvSpPr txBox="1"/>
            <p:nvPr userDrawn="1"/>
          </p:nvSpPr>
          <p:spPr>
            <a:xfrm>
              <a:off x="990600" y="4781550"/>
              <a:ext cx="1766941" cy="3368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l" rtl="0"/>
              <a:r>
                <a:rPr lang="en-US" sz="2800" b="0" i="0" u="none" strike="noStrike" baseline="30000" dirty="0">
                  <a:solidFill>
                    <a:schemeClr val="accent2">
                      <a:lumMod val="75000"/>
                    </a:schemeClr>
                  </a:solidFill>
                  <a:latin typeface="Arial Rounded MT Bold" panose="020F0704030504030204" pitchFamily="34" charset="0"/>
                </a:rPr>
                <a:t>NARPM Annual Convention &amp; Trade Show</a:t>
              </a:r>
              <a:endParaRPr lang="en-US" sz="28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26460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efault Theme">
  <a:themeElements>
    <a:clrScheme name="Custom 5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4232C"/>
      </a:accent1>
      <a:accent2>
        <a:srgbClr val="5E5E5E"/>
      </a:accent2>
      <a:accent3>
        <a:srgbClr val="A5A5A5"/>
      </a:accent3>
      <a:accent4>
        <a:srgbClr val="C00000"/>
      </a:accent4>
      <a:accent5>
        <a:srgbClr val="7F7F7F"/>
      </a:accent5>
      <a:accent6>
        <a:srgbClr val="A5A5A5"/>
      </a:accent6>
      <a:hlink>
        <a:srgbClr val="0563C1"/>
      </a:hlink>
      <a:folHlink>
        <a:srgbClr val="954F72"/>
      </a:folHlink>
    </a:clrScheme>
    <a:fontScheme name="Custom 1">
      <a:majorFont>
        <a:latin typeface="Bebas Neue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146924</TotalTime>
  <Words>3399</Words>
  <Application>Microsoft Office PowerPoint</Application>
  <PresentationFormat>Custom</PresentationFormat>
  <Paragraphs>564</Paragraphs>
  <Slides>76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0" baseType="lpstr">
      <vt:lpstr>Arial</vt:lpstr>
      <vt:lpstr>Arial Narrow</vt:lpstr>
      <vt:lpstr>Arial Rounded MT Bold</vt:lpstr>
      <vt:lpstr>Bebas Neue</vt:lpstr>
      <vt:lpstr>Calibri</vt:lpstr>
      <vt:lpstr>Calibri Light</vt:lpstr>
      <vt:lpstr>Chivo Light</vt:lpstr>
      <vt:lpstr>Helvetica Light</vt:lpstr>
      <vt:lpstr>Lato Light</vt:lpstr>
      <vt:lpstr>Oswald Medium</vt:lpstr>
      <vt:lpstr>Roboto</vt:lpstr>
      <vt:lpstr>Roboto Light</vt:lpstr>
      <vt:lpstr>Wingdings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Next Real Estate Recession Creates More Doors to Manage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Аларон</dc:creator>
  <cp:lastModifiedBy>Karen Gould</cp:lastModifiedBy>
  <cp:revision>8774</cp:revision>
  <dcterms:created xsi:type="dcterms:W3CDTF">2014-11-12T21:47:38Z</dcterms:created>
  <dcterms:modified xsi:type="dcterms:W3CDTF">2022-10-06T14:57:28Z</dcterms:modified>
</cp:coreProperties>
</file>