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7315200" cy="9601200"/>
  <p:embeddedFontLst>
    <p:embeddedFont>
      <p:font typeface="Constantia"/>
      <p:regular r:id="rId23"/>
      <p:bold r:id="rId24"/>
      <p:italic r:id="rId25"/>
      <p:boldItalic r:id="rId26"/>
    </p:embeddedFont>
    <p:embeddedFont>
      <p:font typeface="Average"/>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8" roundtripDataSignature="AMtx7mgvt4c2F0myeZlFjA5o4YxNfgA0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nstantia-bold.fntdata"/><Relationship Id="rId23" Type="http://schemas.openxmlformats.org/officeDocument/2006/relationships/font" Target="fonts/Constanti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nstantia-boldItalic.fntdata"/><Relationship Id="rId25" Type="http://schemas.openxmlformats.org/officeDocument/2006/relationships/font" Target="fonts/Constantia-italic.fntdata"/><Relationship Id="rId28" Type="http://customschemas.google.com/relationships/presentationmetadata" Target="metadata"/><Relationship Id="rId27" Type="http://schemas.openxmlformats.org/officeDocument/2006/relationships/font" Target="fonts/Averag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18F-4A4C-A945-E8D4A6E48AA9}"/>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18F-4A4C-A945-E8D4A6E48AA9}"/>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18F-4A4C-A945-E8D4A6E48AA9}"/>
            </c:ext>
          </c:extLst>
        </c:ser>
        <c:dLbls>
          <c:showLegendKey val="0"/>
          <c:showVal val="0"/>
          <c:showCatName val="0"/>
          <c:showSerName val="0"/>
          <c:showPercent val="0"/>
          <c:showBubbleSize val="0"/>
        </c:dLbls>
        <c:gapWidth val="150"/>
        <c:shape val="box"/>
        <c:axId val="184153216"/>
        <c:axId val="184154752"/>
        <c:axId val="0"/>
      </c:bar3DChart>
      <c:catAx>
        <c:axId val="184153216"/>
        <c:scaling>
          <c:orientation val="minMax"/>
        </c:scaling>
        <c:delete val="0"/>
        <c:axPos val="b"/>
        <c:numFmt formatCode="General" sourceLinked="0"/>
        <c:majorTickMark val="out"/>
        <c:minorTickMark val="none"/>
        <c:tickLblPos val="nextTo"/>
        <c:crossAx val="184154752"/>
        <c:crosses val="autoZero"/>
        <c:auto val="1"/>
        <c:lblAlgn val="ctr"/>
        <c:lblOffset val="100"/>
        <c:noMultiLvlLbl val="0"/>
      </c:catAx>
      <c:valAx>
        <c:axId val="184154752"/>
        <c:scaling>
          <c:orientation val="minMax"/>
        </c:scaling>
        <c:delete val="0"/>
        <c:axPos val="l"/>
        <c:majorGridlines/>
        <c:numFmt formatCode="General" sourceLinked="1"/>
        <c:majorTickMark val="out"/>
        <c:minorTickMark val="none"/>
        <c:tickLblPos val="nextTo"/>
        <c:crossAx val="18415321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70238" cy="48101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375" y="0"/>
            <a:ext cx="3170238" cy="48101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838" y="4621213"/>
            <a:ext cx="5851525" cy="37798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20188"/>
            <a:ext cx="3170238" cy="48101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375" y="9120188"/>
            <a:ext cx="3170238" cy="4810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64572a8bcb_0_9: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64572a8bcb_0_9:notes"/>
          <p:cNvSpPr txBox="1"/>
          <p:nvPr>
            <p:ph idx="1" type="body"/>
          </p:nvPr>
        </p:nvSpPr>
        <p:spPr>
          <a:xfrm>
            <a:off x="731838" y="4621213"/>
            <a:ext cx="5851500" cy="377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Lisa - </a:t>
            </a:r>
            <a:r>
              <a:rPr lang="en-US"/>
              <a:t>share excitement about new ideas and then reality sinks in after 24 hours</a:t>
            </a:r>
            <a:endParaRPr/>
          </a:p>
          <a:p>
            <a:pPr indent="-317500" lvl="0" marL="457200" rtl="0" algn="l">
              <a:spcBef>
                <a:spcPts val="0"/>
              </a:spcBef>
              <a:spcAft>
                <a:spcPts val="0"/>
              </a:spcAft>
              <a:buSzPts val="1400"/>
              <a:buChar char="-"/>
            </a:pPr>
            <a:r>
              <a:rPr lang="en-US"/>
              <a:t> examples of </a:t>
            </a:r>
            <a:r>
              <a:rPr lang="en-US"/>
              <a:t>what</a:t>
            </a:r>
            <a:r>
              <a:rPr lang="en-US"/>
              <a:t> you do for the business on a day to day</a:t>
            </a:r>
            <a:endParaRPr/>
          </a:p>
        </p:txBody>
      </p:sp>
      <p:sp>
        <p:nvSpPr>
          <p:cNvPr id="133" name="Google Shape;133;g164572a8bcb_0_9:notes"/>
          <p:cNvSpPr txBox="1"/>
          <p:nvPr>
            <p:ph idx="12" type="sldNum"/>
          </p:nvPr>
        </p:nvSpPr>
        <p:spPr>
          <a:xfrm>
            <a:off x="4143375" y="9120188"/>
            <a:ext cx="3170100" cy="480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story about me and Amanda</a:t>
            </a:r>
            <a:endParaRPr/>
          </a:p>
        </p:txBody>
      </p:sp>
      <p:sp>
        <p:nvSpPr>
          <p:cNvPr id="139" name="Google Shape;139;p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64572a8bcb_0_15: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64572a8bcb_0_15:notes"/>
          <p:cNvSpPr txBox="1"/>
          <p:nvPr>
            <p:ph idx="1" type="body"/>
          </p:nvPr>
        </p:nvSpPr>
        <p:spPr>
          <a:xfrm>
            <a:off x="731838" y="4621213"/>
            <a:ext cx="5851500" cy="377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Lisa - talk about how it made you feel when Adam gave you a company card and spoke about you to peers</a:t>
            </a:r>
            <a:endParaRPr/>
          </a:p>
        </p:txBody>
      </p:sp>
      <p:sp>
        <p:nvSpPr>
          <p:cNvPr id="146" name="Google Shape;146;g164572a8bcb_0_15:notes"/>
          <p:cNvSpPr txBox="1"/>
          <p:nvPr>
            <p:ph idx="12" type="sldNum"/>
          </p:nvPr>
        </p:nvSpPr>
        <p:spPr>
          <a:xfrm>
            <a:off x="4143375" y="9120188"/>
            <a:ext cx="3170100" cy="480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64572a8bcb_0_28: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64572a8bcb_0_28:notes"/>
          <p:cNvSpPr txBox="1"/>
          <p:nvPr>
            <p:ph idx="1" type="body"/>
          </p:nvPr>
        </p:nvSpPr>
        <p:spPr>
          <a:xfrm>
            <a:off x="731838" y="4621213"/>
            <a:ext cx="5851500" cy="377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Lisa - Sticky note for 8 years that says “You were right I was wrong”</a:t>
            </a:r>
            <a:endParaRPr/>
          </a:p>
          <a:p>
            <a:pPr indent="0" lvl="0" marL="0" rtl="0" algn="l">
              <a:spcBef>
                <a:spcPts val="0"/>
              </a:spcBef>
              <a:spcAft>
                <a:spcPts val="0"/>
              </a:spcAft>
              <a:buNone/>
            </a:pPr>
            <a:r>
              <a:rPr lang="en-US"/>
              <a:t>DD - convo with Amanda about doing too much for others</a:t>
            </a:r>
            <a:endParaRPr/>
          </a:p>
        </p:txBody>
      </p:sp>
      <p:sp>
        <p:nvSpPr>
          <p:cNvPr id="153" name="Google Shape;153;g164572a8bcb_0_28:notes"/>
          <p:cNvSpPr txBox="1"/>
          <p:nvPr>
            <p:ph idx="12" type="sldNum"/>
          </p:nvPr>
        </p:nvSpPr>
        <p:spPr>
          <a:xfrm>
            <a:off x="4143375" y="9120188"/>
            <a:ext cx="3170100" cy="480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64572a8bcb_0_35: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64572a8bcb_0_35:notes"/>
          <p:cNvSpPr txBox="1"/>
          <p:nvPr>
            <p:ph idx="1" type="body"/>
          </p:nvPr>
        </p:nvSpPr>
        <p:spPr>
          <a:xfrm>
            <a:off x="731838" y="4621213"/>
            <a:ext cx="5851500" cy="37797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DD - How I hired Amanda</a:t>
            </a:r>
            <a:endParaRPr/>
          </a:p>
          <a:p>
            <a:pPr indent="-317500" lvl="0" marL="457200" rtl="0" algn="l">
              <a:spcBef>
                <a:spcPts val="0"/>
              </a:spcBef>
              <a:spcAft>
                <a:spcPts val="0"/>
              </a:spcAft>
              <a:buSzPts val="1400"/>
              <a:buChar char="-"/>
            </a:pPr>
            <a:r>
              <a:rPr lang="en-US"/>
              <a:t>DD - VAs vs. Local</a:t>
            </a:r>
            <a:endParaRPr/>
          </a:p>
          <a:p>
            <a:pPr indent="-317500" lvl="0" marL="457200" rtl="0" algn="l">
              <a:spcBef>
                <a:spcPts val="0"/>
              </a:spcBef>
              <a:spcAft>
                <a:spcPts val="0"/>
              </a:spcAft>
              <a:buSzPts val="1400"/>
              <a:buChar char="-"/>
            </a:pPr>
            <a:r>
              <a:rPr lang="en-US"/>
              <a:t>we become family</a:t>
            </a:r>
            <a:endParaRPr/>
          </a:p>
        </p:txBody>
      </p:sp>
      <p:sp>
        <p:nvSpPr>
          <p:cNvPr id="161" name="Google Shape;161;g164572a8bcb_0_35:notes"/>
          <p:cNvSpPr txBox="1"/>
          <p:nvPr>
            <p:ph idx="12" type="sldNum"/>
          </p:nvPr>
        </p:nvSpPr>
        <p:spPr>
          <a:xfrm>
            <a:off x="4143375" y="9120188"/>
            <a:ext cx="3170100" cy="480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64572a8bcb_0_42: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64572a8bcb_0_42:notes"/>
          <p:cNvSpPr txBox="1"/>
          <p:nvPr>
            <p:ph idx="1" type="body"/>
          </p:nvPr>
        </p:nvSpPr>
        <p:spPr>
          <a:xfrm>
            <a:off x="731838" y="4621213"/>
            <a:ext cx="5851500" cy="377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164572a8bcb_0_42:notes"/>
          <p:cNvSpPr txBox="1"/>
          <p:nvPr>
            <p:ph idx="12" type="sldNum"/>
          </p:nvPr>
        </p:nvSpPr>
        <p:spPr>
          <a:xfrm>
            <a:off x="4143375" y="9120188"/>
            <a:ext cx="3170100" cy="480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64572a8bcb_0_49: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64572a8bcb_0_49:notes"/>
          <p:cNvSpPr txBox="1"/>
          <p:nvPr>
            <p:ph idx="1" type="body"/>
          </p:nvPr>
        </p:nvSpPr>
        <p:spPr>
          <a:xfrm>
            <a:off x="731838" y="4621213"/>
            <a:ext cx="5851500" cy="377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164572a8bcb_0_49:notes"/>
          <p:cNvSpPr txBox="1"/>
          <p:nvPr>
            <p:ph idx="12" type="sldNum"/>
          </p:nvPr>
        </p:nvSpPr>
        <p:spPr>
          <a:xfrm>
            <a:off x="4143375" y="9120188"/>
            <a:ext cx="3170100" cy="480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64572a8bcb_0_57: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64572a8bcb_0_57:notes"/>
          <p:cNvSpPr txBox="1"/>
          <p:nvPr>
            <p:ph idx="1" type="body"/>
          </p:nvPr>
        </p:nvSpPr>
        <p:spPr>
          <a:xfrm>
            <a:off x="731838" y="4621213"/>
            <a:ext cx="5851500" cy="377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164572a8bcb_0_57:notes"/>
          <p:cNvSpPr txBox="1"/>
          <p:nvPr>
            <p:ph idx="12" type="sldNum"/>
          </p:nvPr>
        </p:nvSpPr>
        <p:spPr>
          <a:xfrm>
            <a:off x="4143375" y="9120188"/>
            <a:ext cx="3170100" cy="480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6b0a09ecec_1_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6b0a09ecec_1_0:notes"/>
          <p:cNvSpPr txBox="1"/>
          <p:nvPr>
            <p:ph idx="1" type="body"/>
          </p:nvPr>
        </p:nvSpPr>
        <p:spPr>
          <a:xfrm>
            <a:off x="731838" y="4621213"/>
            <a:ext cx="5851500" cy="377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g16b0a09ecec_1_0:notes"/>
          <p:cNvSpPr txBox="1"/>
          <p:nvPr>
            <p:ph idx="12" type="sldNum"/>
          </p:nvPr>
        </p:nvSpPr>
        <p:spPr>
          <a:xfrm>
            <a:off x="4143375" y="9120188"/>
            <a:ext cx="3170100" cy="480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6312077264_0_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6312077264_0_0:notes"/>
          <p:cNvSpPr txBox="1"/>
          <p:nvPr>
            <p:ph idx="1" type="body"/>
          </p:nvPr>
        </p:nvSpPr>
        <p:spPr>
          <a:xfrm>
            <a:off x="731838" y="4621213"/>
            <a:ext cx="5851500" cy="377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Lisa - tell story of what you did before Adam and how did Adam find you</a:t>
            </a:r>
            <a:endParaRPr/>
          </a:p>
        </p:txBody>
      </p:sp>
      <p:sp>
        <p:nvSpPr>
          <p:cNvPr id="85" name="Google Shape;85;g16312077264_0_0:notes"/>
          <p:cNvSpPr txBox="1"/>
          <p:nvPr>
            <p:ph idx="12" type="sldNum"/>
          </p:nvPr>
        </p:nvSpPr>
        <p:spPr>
          <a:xfrm>
            <a:off x="4143375" y="9120188"/>
            <a:ext cx="3170100" cy="480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6312077264_0_6: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6312077264_0_6:notes"/>
          <p:cNvSpPr txBox="1"/>
          <p:nvPr>
            <p:ph idx="1" type="body"/>
          </p:nvPr>
        </p:nvSpPr>
        <p:spPr>
          <a:xfrm>
            <a:off x="731838" y="4621213"/>
            <a:ext cx="5851500" cy="377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DD: Ask for audience survey after this slide</a:t>
            </a:r>
            <a:endParaRPr/>
          </a:p>
        </p:txBody>
      </p:sp>
      <p:sp>
        <p:nvSpPr>
          <p:cNvPr id="94" name="Google Shape;94;g16312077264_0_6:notes"/>
          <p:cNvSpPr txBox="1"/>
          <p:nvPr>
            <p:ph idx="12" type="sldNum"/>
          </p:nvPr>
        </p:nvSpPr>
        <p:spPr>
          <a:xfrm>
            <a:off x="4143375" y="9120188"/>
            <a:ext cx="3170100" cy="480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6b0a09ecec_2_1: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6b0a09ecec_2_1:notes"/>
          <p:cNvSpPr txBox="1"/>
          <p:nvPr>
            <p:ph idx="1" type="body"/>
          </p:nvPr>
        </p:nvSpPr>
        <p:spPr>
          <a:xfrm>
            <a:off x="731838" y="4621213"/>
            <a:ext cx="5851500" cy="377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DD - why do I need a force multiplier</a:t>
            </a:r>
            <a:endParaRPr/>
          </a:p>
        </p:txBody>
      </p:sp>
      <p:sp>
        <p:nvSpPr>
          <p:cNvPr id="106" name="Google Shape;106;g16b0a09ecec_2_1:notes"/>
          <p:cNvSpPr txBox="1"/>
          <p:nvPr>
            <p:ph idx="12" type="sldNum"/>
          </p:nvPr>
        </p:nvSpPr>
        <p:spPr>
          <a:xfrm>
            <a:off x="4143375" y="9120188"/>
            <a:ext cx="3170100" cy="480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6b0a09ecec_2_13: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6b0a09ecec_2_13:notes"/>
          <p:cNvSpPr txBox="1"/>
          <p:nvPr>
            <p:ph idx="1" type="body"/>
          </p:nvPr>
        </p:nvSpPr>
        <p:spPr>
          <a:xfrm>
            <a:off x="731838" y="4621213"/>
            <a:ext cx="5851500" cy="377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Lisa - nurturing, detail oriented, organized - high liters</a:t>
            </a:r>
            <a:endParaRPr/>
          </a:p>
          <a:p>
            <a:pPr indent="0" lvl="0" marL="0" rtl="0" algn="l">
              <a:spcBef>
                <a:spcPts val="0"/>
              </a:spcBef>
              <a:spcAft>
                <a:spcPts val="0"/>
              </a:spcAft>
              <a:buNone/>
            </a:pPr>
            <a:r>
              <a:rPr lang="en-US"/>
              <a:t>Lisa - why do i need a founder</a:t>
            </a:r>
            <a:endParaRPr/>
          </a:p>
        </p:txBody>
      </p:sp>
      <p:sp>
        <p:nvSpPr>
          <p:cNvPr id="113" name="Google Shape;113;g16b0a09ecec_2_13:notes"/>
          <p:cNvSpPr txBox="1"/>
          <p:nvPr>
            <p:ph idx="12" type="sldNum"/>
          </p:nvPr>
        </p:nvSpPr>
        <p:spPr>
          <a:xfrm>
            <a:off x="4143375" y="9120188"/>
            <a:ext cx="3170100" cy="480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DD - define the 80/20</a:t>
            </a:r>
            <a:endParaRPr/>
          </a:p>
          <a:p>
            <a:pPr indent="0" lvl="0" marL="0" rtl="0" algn="l">
              <a:spcBef>
                <a:spcPts val="0"/>
              </a:spcBef>
              <a:spcAft>
                <a:spcPts val="0"/>
              </a:spcAft>
              <a:buNone/>
            </a:pPr>
            <a:r>
              <a:rPr lang="en-US"/>
              <a:t>DD - goals - it doesn’t matter if I have 10 goals, if, Amanda only likes 3 of them, only 3 are getting accomplished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9" name="Google Shape;119;p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64572a8bcb_0_3: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64572a8bcb_0_3:notes"/>
          <p:cNvSpPr txBox="1"/>
          <p:nvPr>
            <p:ph idx="1" type="body"/>
          </p:nvPr>
        </p:nvSpPr>
        <p:spPr>
          <a:xfrm>
            <a:off x="731838" y="4621213"/>
            <a:ext cx="5851500" cy="377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DD - At some point you are going to find yourself out of a job (no longer doing accounting, coordinating maintenance, making sales calls) - you want this because it means you have successfully surrounded yourself with talent who could do all the work instead of you. So what do you do then? identify your 20% and get rid of the 80%</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Focus/Clarity - it’s not enough to just have a vision, show them how to get there. Provide extreme clarity and focus - break down the vision into weekly, monthly, quarterly goals, and annual goals. Give </a:t>
            </a:r>
            <a:r>
              <a:rPr lang="en-US"/>
              <a:t>example</a:t>
            </a:r>
            <a:r>
              <a:rPr lang="en-US"/>
              <a:t> of reaching 300 doors - marketing, BDM, customer service, google reviews. Make sure team understands and have them ask questions. If your team gets off track, remind them and help them refocus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Remove road blocks - give them tools, schedule 15 minute </a:t>
            </a:r>
            <a:r>
              <a:rPr lang="en-US"/>
              <a:t>daily</a:t>
            </a:r>
            <a:r>
              <a:rPr lang="en-US"/>
              <a:t> huddles, give them answers so they are not held up </a:t>
            </a:r>
            <a:r>
              <a:rPr lang="en-US"/>
              <a:t>waiting</a:t>
            </a:r>
            <a:r>
              <a:rPr lang="en-US"/>
              <a:t> for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Work on yourself - All of the above would not be possible if you don’t work on yourself professionally and personally. You want to always work on increasing your leadership lid or capacity. You cannot be an effective leader and serve if your tank is empty. Do what you need to to have mental clarity or That includes - read, meditate, exercise, attend conferences. Make your world big so that your team sees you as a vehicle for success</a:t>
            </a:r>
            <a:endParaRPr/>
          </a:p>
          <a:p>
            <a:pPr indent="-317500" lvl="0" marL="457200" rtl="0" algn="l">
              <a:spcBef>
                <a:spcPts val="0"/>
              </a:spcBef>
              <a:spcAft>
                <a:spcPts val="0"/>
              </a:spcAft>
              <a:buSzPts val="1400"/>
              <a:buChar char="-"/>
            </a:pPr>
            <a:r>
              <a:rPr lang="en-US"/>
              <a:t>if it’s not on this list, get rid of it and delegate - you should not be managing your calendar or submitting expense reports or even booking your own travel</a:t>
            </a:r>
            <a:endParaRPr/>
          </a:p>
        </p:txBody>
      </p:sp>
      <p:sp>
        <p:nvSpPr>
          <p:cNvPr id="126" name="Google Shape;126;g164572a8bcb_0_3:notes"/>
          <p:cNvSpPr txBox="1"/>
          <p:nvPr>
            <p:ph idx="12" type="sldNum"/>
          </p:nvPr>
        </p:nvSpPr>
        <p:spPr>
          <a:xfrm>
            <a:off x="4143375" y="9120188"/>
            <a:ext cx="3170100" cy="480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pic>
        <p:nvPicPr>
          <p:cNvPr descr="Graphical user interface, text&#10;&#10;Description automatically generated" id="14" name="Google Shape;14;p8"/>
          <p:cNvPicPr preferRelativeResize="0"/>
          <p:nvPr/>
        </p:nvPicPr>
        <p:blipFill rotWithShape="1">
          <a:blip r:embed="rId2">
            <a:alphaModFix/>
          </a:blip>
          <a:srcRect b="0" l="0" r="0" t="0"/>
          <a:stretch/>
        </p:blipFill>
        <p:spPr>
          <a:xfrm>
            <a:off x="0" y="0"/>
            <a:ext cx="9144000" cy="19613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9"/>
          <p:cNvSpPr txBox="1"/>
          <p:nvPr>
            <p:ph type="title"/>
          </p:nvPr>
        </p:nvSpPr>
        <p:spPr>
          <a:xfrm>
            <a:off x="447708" y="91205"/>
            <a:ext cx="8229600" cy="5252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lt1"/>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9"/>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a:latin typeface="Arial"/>
                <a:ea typeface="Arial"/>
                <a:cs typeface="Arial"/>
                <a:sym typeface="Arial"/>
              </a:defRPr>
            </a:lvl1pPr>
            <a:lvl2pPr indent="-358140" lvl="1" marL="914400" algn="l">
              <a:spcBef>
                <a:spcPts val="480"/>
              </a:spcBef>
              <a:spcAft>
                <a:spcPts val="0"/>
              </a:spcAft>
              <a:buSzPts val="2040"/>
              <a:buChar char="⚫"/>
              <a:defRPr>
                <a:latin typeface="Arial"/>
                <a:ea typeface="Arial"/>
                <a:cs typeface="Arial"/>
                <a:sym typeface="Arial"/>
              </a:defRPr>
            </a:lvl2pPr>
            <a:lvl3pPr indent="-321944" lvl="2" marL="1371600" algn="l">
              <a:spcBef>
                <a:spcPts val="420"/>
              </a:spcBef>
              <a:spcAft>
                <a:spcPts val="0"/>
              </a:spcAft>
              <a:buSzPts val="1470"/>
              <a:buChar char="⚫"/>
              <a:defRPr>
                <a:latin typeface="Arial"/>
                <a:ea typeface="Arial"/>
                <a:cs typeface="Arial"/>
                <a:sym typeface="Arial"/>
              </a:defRPr>
            </a:lvl3pPr>
            <a:lvl4pPr indent="-311150" lvl="3" marL="1828800" algn="l">
              <a:spcBef>
                <a:spcPts val="400"/>
              </a:spcBef>
              <a:spcAft>
                <a:spcPts val="0"/>
              </a:spcAft>
              <a:buSzPts val="1300"/>
              <a:buChar char="⚫"/>
              <a:defRPr>
                <a:latin typeface="Arial"/>
                <a:ea typeface="Arial"/>
                <a:cs typeface="Arial"/>
                <a:sym typeface="Arial"/>
              </a:defRPr>
            </a:lvl4pPr>
            <a:lvl5pPr indent="-311150" lvl="4" marL="2286000" algn="l">
              <a:spcBef>
                <a:spcPts val="400"/>
              </a:spcBef>
              <a:spcAft>
                <a:spcPts val="0"/>
              </a:spcAft>
              <a:buSzPts val="1300"/>
              <a:buChar char="⚫"/>
              <a:defRPr>
                <a:latin typeface="Arial"/>
                <a:ea typeface="Arial"/>
                <a:cs typeface="Arial"/>
                <a:sym typeface="Aria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grpSp>
        <p:nvGrpSpPr>
          <p:cNvPr id="18" name="Google Shape;18;p9"/>
          <p:cNvGrpSpPr/>
          <p:nvPr/>
        </p:nvGrpSpPr>
        <p:grpSpPr>
          <a:xfrm>
            <a:off x="35607" y="4779948"/>
            <a:ext cx="2456503" cy="409899"/>
            <a:chOff x="16379" y="4771761"/>
            <a:chExt cx="2456503" cy="409899"/>
          </a:xfrm>
        </p:grpSpPr>
        <p:pic>
          <p:nvPicPr>
            <p:cNvPr id="19" name="Google Shape;19;p9"/>
            <p:cNvPicPr preferRelativeResize="0"/>
            <p:nvPr/>
          </p:nvPicPr>
          <p:blipFill rotWithShape="1">
            <a:blip r:embed="rId2">
              <a:alphaModFix/>
            </a:blip>
            <a:srcRect b="0" l="0" r="0" t="0"/>
            <a:stretch/>
          </p:blipFill>
          <p:spPr>
            <a:xfrm>
              <a:off x="16379" y="4771761"/>
              <a:ext cx="911593" cy="287911"/>
            </a:xfrm>
            <a:prstGeom prst="rect">
              <a:avLst/>
            </a:prstGeom>
            <a:noFill/>
            <a:ln>
              <a:noFill/>
            </a:ln>
          </p:spPr>
        </p:pic>
        <p:sp>
          <p:nvSpPr>
            <p:cNvPr id="20" name="Google Shape;20;p9"/>
            <p:cNvSpPr txBox="1"/>
            <p:nvPr/>
          </p:nvSpPr>
          <p:spPr>
            <a:xfrm>
              <a:off x="990600" y="4781550"/>
              <a:ext cx="148228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i="0" lang="en-US" sz="1200" u="none" strike="noStrike">
                  <a:solidFill>
                    <a:srgbClr val="1E5F9F"/>
                  </a:solidFill>
                  <a:latin typeface="Arial Rounded"/>
                  <a:ea typeface="Arial Rounded"/>
                  <a:cs typeface="Arial Rounded"/>
                  <a:sym typeface="Arial Rounded"/>
                </a:rPr>
                <a:t>NARPM Annual Convention &amp; Trade Show</a:t>
              </a:r>
              <a:endParaRPr sz="1200">
                <a:solidFill>
                  <a:srgbClr val="1E5F9F"/>
                </a:solidFill>
                <a:latin typeface="Constantia"/>
                <a:ea typeface="Constantia"/>
                <a:cs typeface="Constantia"/>
                <a:sym typeface="Constantia"/>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10"/>
          <p:cNvSpPr txBox="1"/>
          <p:nvPr>
            <p:ph type="title"/>
          </p:nvPr>
        </p:nvSpPr>
        <p:spPr>
          <a:xfrm>
            <a:off x="457200" y="57150"/>
            <a:ext cx="8382000" cy="561975"/>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0"/>
          <p:cNvSpPr txBox="1"/>
          <p:nvPr>
            <p:ph idx="1" type="body"/>
          </p:nvPr>
        </p:nvSpPr>
        <p:spPr>
          <a:xfrm>
            <a:off x="457200" y="1440064"/>
            <a:ext cx="4038600" cy="332613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 name="Google Shape;24;p10"/>
          <p:cNvSpPr txBox="1"/>
          <p:nvPr>
            <p:ph idx="2" type="body"/>
          </p:nvPr>
        </p:nvSpPr>
        <p:spPr>
          <a:xfrm>
            <a:off x="4648200" y="1440064"/>
            <a:ext cx="4038600" cy="332613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grpSp>
        <p:nvGrpSpPr>
          <p:cNvPr id="25" name="Google Shape;25;p10"/>
          <p:cNvGrpSpPr/>
          <p:nvPr/>
        </p:nvGrpSpPr>
        <p:grpSpPr>
          <a:xfrm>
            <a:off x="16379" y="4771761"/>
            <a:ext cx="2456503" cy="409899"/>
            <a:chOff x="16379" y="4771761"/>
            <a:chExt cx="2456503" cy="409899"/>
          </a:xfrm>
        </p:grpSpPr>
        <p:pic>
          <p:nvPicPr>
            <p:cNvPr id="26" name="Google Shape;26;p10"/>
            <p:cNvPicPr preferRelativeResize="0"/>
            <p:nvPr/>
          </p:nvPicPr>
          <p:blipFill rotWithShape="1">
            <a:blip r:embed="rId2">
              <a:alphaModFix/>
            </a:blip>
            <a:srcRect b="0" l="0" r="0" t="0"/>
            <a:stretch/>
          </p:blipFill>
          <p:spPr>
            <a:xfrm>
              <a:off x="16379" y="4771761"/>
              <a:ext cx="911593" cy="287911"/>
            </a:xfrm>
            <a:prstGeom prst="rect">
              <a:avLst/>
            </a:prstGeom>
            <a:noFill/>
            <a:ln>
              <a:noFill/>
            </a:ln>
          </p:spPr>
        </p:pic>
        <p:sp>
          <p:nvSpPr>
            <p:cNvPr id="27" name="Google Shape;27;p10"/>
            <p:cNvSpPr txBox="1"/>
            <p:nvPr/>
          </p:nvSpPr>
          <p:spPr>
            <a:xfrm>
              <a:off x="990600" y="4781550"/>
              <a:ext cx="148228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i="0" lang="en-US" sz="1200" u="none" strike="noStrike">
                  <a:solidFill>
                    <a:srgbClr val="1E5F9F"/>
                  </a:solidFill>
                  <a:latin typeface="Arial Rounded"/>
                  <a:ea typeface="Arial Rounded"/>
                  <a:cs typeface="Arial Rounded"/>
                  <a:sym typeface="Arial Rounded"/>
                </a:rPr>
                <a:t>NARPM Annual Convention &amp; Trade Show</a:t>
              </a:r>
              <a:endParaRPr sz="1200">
                <a:solidFill>
                  <a:srgbClr val="1E5F9F"/>
                </a:solidFill>
                <a:latin typeface="Constantia"/>
                <a:ea typeface="Constantia"/>
                <a:cs typeface="Constantia"/>
                <a:sym typeface="Constantia"/>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8" name="Shape 28"/>
        <p:cNvGrpSpPr/>
        <p:nvPr/>
      </p:nvGrpSpPr>
      <p:grpSpPr>
        <a:xfrm>
          <a:off x="0" y="0"/>
          <a:ext cx="0" cy="0"/>
          <a:chOff x="0" y="0"/>
          <a:chExt cx="0" cy="0"/>
        </a:xfrm>
      </p:grpSpPr>
      <p:sp>
        <p:nvSpPr>
          <p:cNvPr id="29" name="Google Shape;29;p11"/>
          <p:cNvSpPr txBox="1"/>
          <p:nvPr>
            <p:ph type="title"/>
          </p:nvPr>
        </p:nvSpPr>
        <p:spPr>
          <a:xfrm>
            <a:off x="447708" y="91205"/>
            <a:ext cx="8229600" cy="5252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aphicFrame>
        <p:nvGraphicFramePr>
          <p:cNvPr id="30" name="Google Shape;30;p11"/>
          <p:cNvGraphicFramePr/>
          <p:nvPr/>
        </p:nvGraphicFramePr>
        <p:xfrm>
          <a:off x="1828800" y="1276350"/>
          <a:ext cx="5638800" cy="3683000"/>
        </p:xfrm>
        <a:graphic>
          <a:graphicData uri="http://schemas.openxmlformats.org/drawingml/2006/chart">
            <c:chart r:id="rId2"/>
          </a:graphicData>
        </a:graphic>
      </p:graphicFrame>
      <p:grpSp>
        <p:nvGrpSpPr>
          <p:cNvPr id="31" name="Google Shape;31;p11"/>
          <p:cNvGrpSpPr/>
          <p:nvPr/>
        </p:nvGrpSpPr>
        <p:grpSpPr>
          <a:xfrm>
            <a:off x="16379" y="4771761"/>
            <a:ext cx="2456503" cy="409899"/>
            <a:chOff x="16379" y="4771761"/>
            <a:chExt cx="2456503" cy="409899"/>
          </a:xfrm>
        </p:grpSpPr>
        <p:pic>
          <p:nvPicPr>
            <p:cNvPr id="32" name="Google Shape;32;p11"/>
            <p:cNvPicPr preferRelativeResize="0"/>
            <p:nvPr/>
          </p:nvPicPr>
          <p:blipFill rotWithShape="1">
            <a:blip r:embed="rId3">
              <a:alphaModFix/>
            </a:blip>
            <a:srcRect b="0" l="0" r="0" t="0"/>
            <a:stretch/>
          </p:blipFill>
          <p:spPr>
            <a:xfrm>
              <a:off x="16379" y="4771761"/>
              <a:ext cx="911593" cy="287911"/>
            </a:xfrm>
            <a:prstGeom prst="rect">
              <a:avLst/>
            </a:prstGeom>
            <a:noFill/>
            <a:ln>
              <a:noFill/>
            </a:ln>
          </p:spPr>
        </p:pic>
        <p:sp>
          <p:nvSpPr>
            <p:cNvPr id="33" name="Google Shape;33;p11"/>
            <p:cNvSpPr txBox="1"/>
            <p:nvPr/>
          </p:nvSpPr>
          <p:spPr>
            <a:xfrm>
              <a:off x="990600" y="4781550"/>
              <a:ext cx="148228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i="0" lang="en-US" sz="1200" u="none" strike="noStrike">
                  <a:solidFill>
                    <a:srgbClr val="1E5F9F"/>
                  </a:solidFill>
                  <a:latin typeface="Arial Rounded"/>
                  <a:ea typeface="Arial Rounded"/>
                  <a:cs typeface="Arial Rounded"/>
                  <a:sym typeface="Arial Rounded"/>
                </a:rPr>
                <a:t>NARPM Annual Convention &amp; Trade Show</a:t>
              </a:r>
              <a:endParaRPr sz="1200">
                <a:solidFill>
                  <a:srgbClr val="1E5F9F"/>
                </a:solidFill>
                <a:latin typeface="Constantia"/>
                <a:ea typeface="Constantia"/>
                <a:cs typeface="Constantia"/>
                <a:sym typeface="Constantia"/>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4" name="Shape 34"/>
        <p:cNvGrpSpPr/>
        <p:nvPr/>
      </p:nvGrpSpPr>
      <p:grpSpPr>
        <a:xfrm>
          <a:off x="0" y="0"/>
          <a:ext cx="0" cy="0"/>
          <a:chOff x="0" y="0"/>
          <a:chExt cx="0" cy="0"/>
        </a:xfrm>
      </p:grpSpPr>
      <p:pic>
        <p:nvPicPr>
          <p:cNvPr id="35" name="Google Shape;35;p12"/>
          <p:cNvPicPr preferRelativeResize="0"/>
          <p:nvPr/>
        </p:nvPicPr>
        <p:blipFill rotWithShape="1">
          <a:blip r:embed="rId2">
            <a:alphaModFix/>
          </a:blip>
          <a:srcRect b="0" l="0" r="0" t="0"/>
          <a:stretch/>
        </p:blipFill>
        <p:spPr>
          <a:xfrm>
            <a:off x="0" y="0"/>
            <a:ext cx="9144000" cy="671647"/>
          </a:xfrm>
          <a:prstGeom prst="rect">
            <a:avLst/>
          </a:prstGeom>
          <a:noFill/>
          <a:ln>
            <a:noFill/>
          </a:ln>
        </p:spPr>
      </p:pic>
      <p:sp>
        <p:nvSpPr>
          <p:cNvPr id="36" name="Google Shape;36;p12"/>
          <p:cNvSpPr/>
          <p:nvPr/>
        </p:nvSpPr>
        <p:spPr>
          <a:xfrm flipH="1" rot="-10380000">
            <a:off x="3165753" y="831058"/>
            <a:ext cx="5257800" cy="30861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7" name="Google Shape;37;p12"/>
          <p:cNvSpPr/>
          <p:nvPr/>
        </p:nvSpPr>
        <p:spPr>
          <a:xfrm flipH="1" rot="-10380000">
            <a:off x="8004134" y="4019827"/>
            <a:ext cx="155448" cy="116586"/>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8" name="Google Shape;38;p12"/>
          <p:cNvSpPr txBox="1"/>
          <p:nvPr>
            <p:ph type="title"/>
          </p:nvPr>
        </p:nvSpPr>
        <p:spPr>
          <a:xfrm>
            <a:off x="609600" y="882747"/>
            <a:ext cx="2212848" cy="1186966"/>
          </a:xfrm>
          <a:prstGeom prst="rect">
            <a:avLst/>
          </a:prstGeom>
          <a:noFill/>
          <a:ln>
            <a:noFill/>
          </a:ln>
        </p:spPr>
        <p:txBody>
          <a:bodyPr anchorCtr="0" anchor="b" bIns="45700" lIns="45700" spcFirstLastPara="1" rIns="45700" wrap="square" tIns="45700">
            <a:noAutofit/>
          </a:bodyPr>
          <a:lstStyle>
            <a:lvl1pPr lvl="0" algn="l">
              <a:spcBef>
                <a:spcPts val="0"/>
              </a:spcBef>
              <a:spcAft>
                <a:spcPts val="0"/>
              </a:spcAft>
              <a:buClr>
                <a:schemeClr val="dk2"/>
              </a:buClr>
              <a:buSzPts val="2000"/>
              <a:buFont typeface="Arial"/>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2"/>
          <p:cNvSpPr txBox="1"/>
          <p:nvPr>
            <p:ph idx="1" type="body"/>
          </p:nvPr>
        </p:nvSpPr>
        <p:spPr>
          <a:xfrm>
            <a:off x="609600" y="2121589"/>
            <a:ext cx="2209800" cy="163449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Arial"/>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0" name="Google Shape;40;p12"/>
          <p:cNvSpPr/>
          <p:nvPr>
            <p:ph idx="2" type="pic"/>
          </p:nvPr>
        </p:nvSpPr>
        <p:spPr>
          <a:xfrm rot="420000">
            <a:off x="3485793" y="899638"/>
            <a:ext cx="4617720" cy="2948940"/>
          </a:xfrm>
          <a:prstGeom prst="rect">
            <a:avLst/>
          </a:prstGeom>
          <a:solidFill>
            <a:srgbClr val="417B84">
              <a:alpha val="72941"/>
            </a:srgbClr>
          </a:solidFill>
          <a:ln cap="rnd" cmpd="sng" w="9525">
            <a:solidFill>
              <a:srgbClr val="C0C0C0"/>
            </a:solidFill>
            <a:prstDash val="solid"/>
            <a:round/>
            <a:headEnd len="sm" w="sm" type="none"/>
            <a:tailEnd len="sm" w="sm" type="none"/>
          </a:ln>
        </p:spPr>
      </p:sp>
      <p:grpSp>
        <p:nvGrpSpPr>
          <p:cNvPr id="41" name="Google Shape;41;p12"/>
          <p:cNvGrpSpPr/>
          <p:nvPr/>
        </p:nvGrpSpPr>
        <p:grpSpPr>
          <a:xfrm>
            <a:off x="16379" y="4771761"/>
            <a:ext cx="2456503" cy="409899"/>
            <a:chOff x="16379" y="4771761"/>
            <a:chExt cx="2456503" cy="409899"/>
          </a:xfrm>
        </p:grpSpPr>
        <p:pic>
          <p:nvPicPr>
            <p:cNvPr id="42" name="Google Shape;42;p12"/>
            <p:cNvPicPr preferRelativeResize="0"/>
            <p:nvPr/>
          </p:nvPicPr>
          <p:blipFill rotWithShape="1">
            <a:blip r:embed="rId3">
              <a:alphaModFix/>
            </a:blip>
            <a:srcRect b="0" l="0" r="0" t="0"/>
            <a:stretch/>
          </p:blipFill>
          <p:spPr>
            <a:xfrm>
              <a:off x="16379" y="4771761"/>
              <a:ext cx="911593" cy="287911"/>
            </a:xfrm>
            <a:prstGeom prst="rect">
              <a:avLst/>
            </a:prstGeom>
            <a:noFill/>
            <a:ln>
              <a:noFill/>
            </a:ln>
          </p:spPr>
        </p:pic>
        <p:sp>
          <p:nvSpPr>
            <p:cNvPr id="43" name="Google Shape;43;p12"/>
            <p:cNvSpPr txBox="1"/>
            <p:nvPr/>
          </p:nvSpPr>
          <p:spPr>
            <a:xfrm>
              <a:off x="990600" y="4781550"/>
              <a:ext cx="148228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i="0" lang="en-US" sz="1200" u="none" strike="noStrike">
                  <a:solidFill>
                    <a:srgbClr val="1E5F9F"/>
                  </a:solidFill>
                  <a:latin typeface="Arial Rounded"/>
                  <a:ea typeface="Arial Rounded"/>
                  <a:cs typeface="Arial Rounded"/>
                  <a:sym typeface="Arial Rounded"/>
                </a:rPr>
                <a:t>NARPM Annual Convention &amp; Trade Show</a:t>
              </a:r>
              <a:endParaRPr sz="1200">
                <a:solidFill>
                  <a:srgbClr val="1E5F9F"/>
                </a:solidFill>
                <a:latin typeface="Constantia"/>
                <a:ea typeface="Constantia"/>
                <a:cs typeface="Constantia"/>
                <a:sym typeface="Constantia"/>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13"/>
          <p:cNvSpPr txBox="1"/>
          <p:nvPr>
            <p:ph type="title"/>
          </p:nvPr>
        </p:nvSpPr>
        <p:spPr>
          <a:xfrm>
            <a:off x="476721" y="57150"/>
            <a:ext cx="8305800" cy="561975"/>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lt1"/>
              </a:buClr>
              <a:buSzPts val="5000"/>
              <a:buFont typeface="Calibri"/>
              <a:buNone/>
              <a:defRPr b="0" sz="5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6" name="Google Shape;46;p13"/>
          <p:cNvGrpSpPr/>
          <p:nvPr/>
        </p:nvGrpSpPr>
        <p:grpSpPr>
          <a:xfrm>
            <a:off x="16379" y="4771761"/>
            <a:ext cx="2456503" cy="409899"/>
            <a:chOff x="16379" y="4771761"/>
            <a:chExt cx="2456503" cy="409899"/>
          </a:xfrm>
        </p:grpSpPr>
        <p:pic>
          <p:nvPicPr>
            <p:cNvPr id="47" name="Google Shape;47;p13"/>
            <p:cNvPicPr preferRelativeResize="0"/>
            <p:nvPr/>
          </p:nvPicPr>
          <p:blipFill rotWithShape="1">
            <a:blip r:embed="rId2">
              <a:alphaModFix/>
            </a:blip>
            <a:srcRect b="0" l="0" r="0" t="0"/>
            <a:stretch/>
          </p:blipFill>
          <p:spPr>
            <a:xfrm>
              <a:off x="16379" y="4771761"/>
              <a:ext cx="911593" cy="287911"/>
            </a:xfrm>
            <a:prstGeom prst="rect">
              <a:avLst/>
            </a:prstGeom>
            <a:noFill/>
            <a:ln>
              <a:noFill/>
            </a:ln>
          </p:spPr>
        </p:pic>
        <p:sp>
          <p:nvSpPr>
            <p:cNvPr id="48" name="Google Shape;48;p13"/>
            <p:cNvSpPr txBox="1"/>
            <p:nvPr/>
          </p:nvSpPr>
          <p:spPr>
            <a:xfrm>
              <a:off x="990600" y="4781550"/>
              <a:ext cx="148228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i="0" lang="en-US" sz="1200" u="none" strike="noStrike">
                  <a:solidFill>
                    <a:srgbClr val="1E5F9F"/>
                  </a:solidFill>
                  <a:latin typeface="Arial Rounded"/>
                  <a:ea typeface="Arial Rounded"/>
                  <a:cs typeface="Arial Rounded"/>
                  <a:sym typeface="Arial Rounded"/>
                </a:rPr>
                <a:t>NARPM Annual Convention &amp; Trade Show</a:t>
              </a:r>
              <a:endParaRPr sz="1200">
                <a:solidFill>
                  <a:srgbClr val="1E5F9F"/>
                </a:solidFill>
                <a:latin typeface="Constantia"/>
                <a:ea typeface="Constantia"/>
                <a:cs typeface="Constantia"/>
                <a:sym typeface="Constantia"/>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4"/>
          <p:cNvSpPr txBox="1"/>
          <p:nvPr>
            <p:ph type="title"/>
          </p:nvPr>
        </p:nvSpPr>
        <p:spPr>
          <a:xfrm>
            <a:off x="685800" y="1276350"/>
            <a:ext cx="2743200" cy="871538"/>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
          <p:cNvSpPr txBox="1"/>
          <p:nvPr>
            <p:ph idx="1" type="body"/>
          </p:nvPr>
        </p:nvSpPr>
        <p:spPr>
          <a:xfrm>
            <a:off x="685800" y="2190750"/>
            <a:ext cx="2743200" cy="249555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14"/>
          <p:cNvSpPr txBox="1"/>
          <p:nvPr>
            <p:ph idx="2" type="body"/>
          </p:nvPr>
        </p:nvSpPr>
        <p:spPr>
          <a:xfrm>
            <a:off x="3575050" y="1257300"/>
            <a:ext cx="5111750" cy="3429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3" name="Google Shape;53;p14"/>
          <p:cNvSpPr txBox="1"/>
          <p:nvPr/>
        </p:nvSpPr>
        <p:spPr>
          <a:xfrm>
            <a:off x="447708" y="91205"/>
            <a:ext cx="8229600" cy="499345"/>
          </a:xfrm>
          <a:prstGeom prst="rect">
            <a:avLst/>
          </a:prstGeom>
          <a:noFill/>
          <a:ln>
            <a:noFill/>
          </a:ln>
        </p:spPr>
        <p:txBody>
          <a:bodyPr anchorCtr="0" anchor="b" bIns="0" lIns="0" spcFirstLastPara="1" rIns="0" wrap="square" tIns="45700">
            <a:normAutofit fontScale="70000" lnSpcReduction="20000"/>
          </a:bodyPr>
          <a:lstStyle/>
          <a:p>
            <a:pPr indent="0" lvl="0" marL="0" marR="0" rtl="0" algn="l">
              <a:spcBef>
                <a:spcPts val="0"/>
              </a:spcBef>
              <a:spcAft>
                <a:spcPts val="0"/>
              </a:spcAft>
              <a:buClr>
                <a:schemeClr val="lt1"/>
              </a:buClr>
              <a:buSzPct val="100000"/>
              <a:buFont typeface="Arial"/>
              <a:buNone/>
            </a:pPr>
            <a:r>
              <a:rPr b="0" lang="en-US" sz="5000">
                <a:solidFill>
                  <a:schemeClr val="lt1"/>
                </a:solidFill>
                <a:latin typeface="Arial"/>
                <a:ea typeface="Arial"/>
                <a:cs typeface="Arial"/>
                <a:sym typeface="Arial"/>
              </a:rPr>
              <a:t>Click to edit Master title style</a:t>
            </a:r>
            <a:endParaRPr/>
          </a:p>
        </p:txBody>
      </p:sp>
      <p:grpSp>
        <p:nvGrpSpPr>
          <p:cNvPr id="54" name="Google Shape;54;p14"/>
          <p:cNvGrpSpPr/>
          <p:nvPr/>
        </p:nvGrpSpPr>
        <p:grpSpPr>
          <a:xfrm>
            <a:off x="16379" y="4771761"/>
            <a:ext cx="2456503" cy="409899"/>
            <a:chOff x="16379" y="4771761"/>
            <a:chExt cx="2456503" cy="409899"/>
          </a:xfrm>
        </p:grpSpPr>
        <p:pic>
          <p:nvPicPr>
            <p:cNvPr id="55" name="Google Shape;55;p14"/>
            <p:cNvPicPr preferRelativeResize="0"/>
            <p:nvPr/>
          </p:nvPicPr>
          <p:blipFill rotWithShape="1">
            <a:blip r:embed="rId2">
              <a:alphaModFix/>
            </a:blip>
            <a:srcRect b="0" l="0" r="0" t="0"/>
            <a:stretch/>
          </p:blipFill>
          <p:spPr>
            <a:xfrm>
              <a:off x="16379" y="4771761"/>
              <a:ext cx="911593" cy="287911"/>
            </a:xfrm>
            <a:prstGeom prst="rect">
              <a:avLst/>
            </a:prstGeom>
            <a:noFill/>
            <a:ln>
              <a:noFill/>
            </a:ln>
          </p:spPr>
        </p:pic>
        <p:sp>
          <p:nvSpPr>
            <p:cNvPr id="56" name="Google Shape;56;p14"/>
            <p:cNvSpPr txBox="1"/>
            <p:nvPr/>
          </p:nvSpPr>
          <p:spPr>
            <a:xfrm>
              <a:off x="990600" y="4781550"/>
              <a:ext cx="148228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i="0" lang="en-US" sz="1200" u="none" strike="noStrike">
                  <a:solidFill>
                    <a:srgbClr val="1E5F9F"/>
                  </a:solidFill>
                  <a:latin typeface="Arial Rounded"/>
                  <a:ea typeface="Arial Rounded"/>
                  <a:cs typeface="Arial Rounded"/>
                  <a:sym typeface="Arial Rounded"/>
                </a:rPr>
                <a:t>NARPM Annual Convention &amp; Trade Show</a:t>
              </a:r>
              <a:endParaRPr sz="1200">
                <a:solidFill>
                  <a:srgbClr val="1E5F9F"/>
                </a:solidFill>
                <a:latin typeface="Constantia"/>
                <a:ea typeface="Constantia"/>
                <a:cs typeface="Constantia"/>
                <a:sym typeface="Constantia"/>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pic>
        <p:nvPicPr>
          <p:cNvPr id="10" name="Google Shape;10;p7"/>
          <p:cNvPicPr preferRelativeResize="0"/>
          <p:nvPr/>
        </p:nvPicPr>
        <p:blipFill rotWithShape="1">
          <a:blip r:embed="rId2">
            <a:alphaModFix/>
          </a:blip>
          <a:srcRect b="0" l="0" r="0" t="0"/>
          <a:stretch/>
        </p:blipFill>
        <p:spPr>
          <a:xfrm>
            <a:off x="0" y="-55192"/>
            <a:ext cx="9144000" cy="671647"/>
          </a:xfrm>
          <a:prstGeom prst="rect">
            <a:avLst/>
          </a:prstGeom>
          <a:noFill/>
          <a:ln>
            <a:noFill/>
          </a:ln>
        </p:spPr>
      </p:pic>
      <p:sp>
        <p:nvSpPr>
          <p:cNvPr id="11" name="Google Shape;11;p7"/>
          <p:cNvSpPr txBox="1"/>
          <p:nvPr>
            <p:ph type="title"/>
          </p:nvPr>
        </p:nvSpPr>
        <p:spPr>
          <a:xfrm>
            <a:off x="447708" y="91205"/>
            <a:ext cx="8229600" cy="52525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Clr>
                <a:schemeClr val="lt1"/>
              </a:buClr>
              <a:buSzPts val="4000"/>
              <a:buFont typeface="Arial"/>
              <a:buNone/>
              <a:defRPr b="0" i="0" sz="4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7"/>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Arial"/>
                <a:ea typeface="Arial"/>
                <a:cs typeface="Arial"/>
                <a:sym typeface="Arial"/>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Arial"/>
                <a:ea typeface="Arial"/>
                <a:cs typeface="Arial"/>
                <a:sym typeface="Arial"/>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Arial"/>
                <a:ea typeface="Arial"/>
                <a:cs typeface="Arial"/>
                <a:sym typeface="Arial"/>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Arial"/>
                <a:ea typeface="Arial"/>
                <a:cs typeface="Arial"/>
                <a:sym typeface="Arial"/>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Arial"/>
                <a:ea typeface="Arial"/>
                <a:cs typeface="Arial"/>
                <a:sym typeface="Arial"/>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mailto:dlee@purepm.co" TargetMode="External"/><Relationship Id="rId4" Type="http://schemas.openxmlformats.org/officeDocument/2006/relationships/hyperlink" Target="mailto:lwooten@visionwestgeorgi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
          <p:cNvSpPr/>
          <p:nvPr/>
        </p:nvSpPr>
        <p:spPr>
          <a:xfrm>
            <a:off x="1483050" y="2068900"/>
            <a:ext cx="6177900" cy="890700"/>
          </a:xfrm>
          <a:prstGeom prst="snip2DiagRect">
            <a:avLst>
              <a:gd fmla="val 0" name="adj1"/>
              <a:gd fmla="val 16667" name="adj2"/>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
          <p:cNvSpPr txBox="1"/>
          <p:nvPr/>
        </p:nvSpPr>
        <p:spPr>
          <a:xfrm>
            <a:off x="76200" y="2068900"/>
            <a:ext cx="8991600" cy="3124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rPr>
              <a:t>Speakers</a:t>
            </a:r>
            <a:r>
              <a:rPr b="1" lang="en-US" sz="2400">
                <a:solidFill>
                  <a:schemeClr val="dk1"/>
                </a:solidFill>
              </a:rPr>
              <a:t> Workshop</a:t>
            </a:r>
            <a:endParaRPr sz="1000"/>
          </a:p>
          <a:p>
            <a:pPr indent="0" lvl="0" marL="0" marR="0" rtl="0" algn="ctr">
              <a:spcBef>
                <a:spcPts val="0"/>
              </a:spcBef>
              <a:spcAft>
                <a:spcPts val="0"/>
              </a:spcAft>
              <a:buNone/>
            </a:pPr>
            <a:r>
              <a:rPr b="1" lang="en-US" sz="2400">
                <a:solidFill>
                  <a:schemeClr val="dk1"/>
                </a:solidFill>
              </a:rPr>
              <a:t>The Founder and The Force Multiplier</a:t>
            </a:r>
            <a:endParaRPr b="1" sz="2400">
              <a:solidFill>
                <a:schemeClr val="dk1"/>
              </a:solidFill>
            </a:endParaRPr>
          </a:p>
          <a:p>
            <a:pPr indent="0" lvl="0" marL="0" marR="0" rtl="0" algn="l">
              <a:spcBef>
                <a:spcPts val="0"/>
              </a:spcBef>
              <a:spcAft>
                <a:spcPts val="0"/>
              </a:spcAft>
              <a:buNone/>
            </a:pPr>
            <a:r>
              <a:t/>
            </a:r>
            <a:endParaRPr b="1" sz="2400">
              <a:solidFill>
                <a:schemeClr val="dk1"/>
              </a:solidFill>
            </a:endParaRPr>
          </a:p>
          <a:p>
            <a:pPr indent="0" lvl="0" marL="0" marR="0" rtl="0" algn="l">
              <a:spcBef>
                <a:spcPts val="0"/>
              </a:spcBef>
              <a:spcAft>
                <a:spcPts val="0"/>
              </a:spcAft>
              <a:buNone/>
            </a:pPr>
            <a:r>
              <a:rPr lang="en-US" sz="1500">
                <a:solidFill>
                  <a:schemeClr val="dk1"/>
                </a:solidFill>
              </a:rPr>
              <a:t>Presented by:</a:t>
            </a:r>
            <a:r>
              <a:rPr b="1" lang="en-US" sz="1500">
                <a:solidFill>
                  <a:schemeClr val="dk1"/>
                </a:solidFill>
              </a:rPr>
              <a:t> </a:t>
            </a:r>
            <a:endParaRPr b="1" sz="1500">
              <a:solidFill>
                <a:schemeClr val="dk1"/>
              </a:solidFill>
            </a:endParaRPr>
          </a:p>
          <a:p>
            <a:pPr indent="0" lvl="0" marL="0" marR="0" rtl="0" algn="l">
              <a:spcBef>
                <a:spcPts val="0"/>
              </a:spcBef>
              <a:spcAft>
                <a:spcPts val="0"/>
              </a:spcAft>
              <a:buNone/>
            </a:pPr>
            <a:r>
              <a:rPr b="1" lang="en-US" sz="2400">
                <a:solidFill>
                  <a:schemeClr val="dk1"/>
                </a:solidFill>
              </a:rPr>
              <a:t>DD Lee</a:t>
            </a:r>
            <a:endParaRPr b="1" sz="2400">
              <a:solidFill>
                <a:schemeClr val="dk1"/>
              </a:solidFill>
            </a:endParaRPr>
          </a:p>
          <a:p>
            <a:pPr indent="0" lvl="0" marL="0" marR="0" rtl="0" algn="l">
              <a:spcBef>
                <a:spcPts val="0"/>
              </a:spcBef>
              <a:spcAft>
                <a:spcPts val="0"/>
              </a:spcAft>
              <a:buNone/>
            </a:pPr>
            <a:r>
              <a:rPr lang="en-US" sz="1900">
                <a:solidFill>
                  <a:schemeClr val="dk1"/>
                </a:solidFill>
              </a:rPr>
              <a:t>Skyline Properties Group, A PURE Property Management Company</a:t>
            </a:r>
            <a:endParaRPr sz="1900">
              <a:solidFill>
                <a:schemeClr val="dk1"/>
              </a:solidFill>
            </a:endParaRPr>
          </a:p>
          <a:p>
            <a:pPr indent="0" lvl="0" marL="0" marR="0" rtl="0" algn="l">
              <a:spcBef>
                <a:spcPts val="0"/>
              </a:spcBef>
              <a:spcAft>
                <a:spcPts val="0"/>
              </a:spcAft>
              <a:buNone/>
            </a:pPr>
            <a:r>
              <a:rPr b="1" lang="en-US" sz="2400">
                <a:solidFill>
                  <a:schemeClr val="dk1"/>
                </a:solidFill>
              </a:rPr>
              <a:t>Lisa Wooten</a:t>
            </a:r>
            <a:endParaRPr b="1" sz="2400">
              <a:solidFill>
                <a:schemeClr val="dk1"/>
              </a:solidFill>
            </a:endParaRPr>
          </a:p>
          <a:p>
            <a:pPr indent="0" lvl="0" marL="0" rtl="0" algn="l">
              <a:spcBef>
                <a:spcPts val="0"/>
              </a:spcBef>
              <a:spcAft>
                <a:spcPts val="0"/>
              </a:spcAft>
              <a:buSzPts val="1100"/>
              <a:buNone/>
            </a:pPr>
            <a:r>
              <a:rPr lang="en-US" sz="1900">
                <a:solidFill>
                  <a:schemeClr val="dk1"/>
                </a:solidFill>
              </a:rPr>
              <a:t>V</a:t>
            </a:r>
            <a:r>
              <a:rPr lang="en-US" sz="1900">
                <a:solidFill>
                  <a:schemeClr val="dk1"/>
                </a:solidFill>
              </a:rPr>
              <a:t>ision Realty &amp; Management</a:t>
            </a:r>
            <a:endParaRPr sz="2300">
              <a:solidFill>
                <a:schemeClr val="dk1"/>
              </a:solidFill>
            </a:endParaRPr>
          </a:p>
          <a:p>
            <a:pPr indent="0" lvl="0" marL="0" marR="0" rtl="0" algn="l">
              <a:spcBef>
                <a:spcPts val="0"/>
              </a:spcBef>
              <a:spcAft>
                <a:spcPts val="0"/>
              </a:spcAft>
              <a:buNone/>
            </a:pPr>
            <a:r>
              <a:t/>
            </a:r>
            <a:endParaRPr b="1" sz="24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64572a8bcb_0_9"/>
          <p:cNvSpPr txBox="1"/>
          <p:nvPr>
            <p:ph type="title"/>
          </p:nvPr>
        </p:nvSpPr>
        <p:spPr>
          <a:xfrm>
            <a:off x="220875" y="0"/>
            <a:ext cx="8835600" cy="525300"/>
          </a:xfrm>
          <a:prstGeom prst="rect">
            <a:avLst/>
          </a:prstGeom>
        </p:spPr>
        <p:txBody>
          <a:bodyPr anchorCtr="0" anchor="b" bIns="0" lIns="0" spcFirstLastPara="1" rIns="0" wrap="square" tIns="45700">
            <a:noAutofit/>
          </a:bodyPr>
          <a:lstStyle/>
          <a:p>
            <a:pPr indent="0" lvl="0" marL="0" rtl="0" algn="ctr">
              <a:spcBef>
                <a:spcPts val="0"/>
              </a:spcBef>
              <a:spcAft>
                <a:spcPts val="0"/>
              </a:spcAft>
              <a:buNone/>
            </a:pPr>
            <a:r>
              <a:rPr b="1" lang="en-US" sz="2700"/>
              <a:t>RESPONSIBILITIES OF THE FORCE MULTIPLIER 80%</a:t>
            </a:r>
            <a:endParaRPr b="1" sz="2700"/>
          </a:p>
        </p:txBody>
      </p:sp>
      <p:sp>
        <p:nvSpPr>
          <p:cNvPr id="136" name="Google Shape;136;g164572a8bcb_0_9"/>
          <p:cNvSpPr txBox="1"/>
          <p:nvPr>
            <p:ph idx="1" type="body"/>
          </p:nvPr>
        </p:nvSpPr>
        <p:spPr>
          <a:xfrm>
            <a:off x="457200" y="925810"/>
            <a:ext cx="8229600" cy="3291900"/>
          </a:xfrm>
          <a:prstGeom prst="rect">
            <a:avLst/>
          </a:prstGeom>
        </p:spPr>
        <p:txBody>
          <a:bodyPr anchorCtr="0" anchor="t" bIns="45700" lIns="91425" spcFirstLastPara="1" rIns="91425" wrap="square" tIns="45700">
            <a:normAutofit/>
          </a:bodyPr>
          <a:lstStyle/>
          <a:p>
            <a:pPr indent="-393700" lvl="0" marL="457200" rtl="0" algn="l">
              <a:spcBef>
                <a:spcPts val="520"/>
              </a:spcBef>
              <a:spcAft>
                <a:spcPts val="0"/>
              </a:spcAft>
              <a:buSzPts val="2600"/>
              <a:buFont typeface="Arial"/>
              <a:buChar char="❏"/>
            </a:pPr>
            <a:r>
              <a:rPr lang="en-US"/>
              <a:t>Focuses more on the now</a:t>
            </a:r>
            <a:endParaRPr/>
          </a:p>
          <a:p>
            <a:pPr indent="-393700" lvl="0" marL="457200" rtl="0" algn="l">
              <a:spcBef>
                <a:spcPts val="0"/>
              </a:spcBef>
              <a:spcAft>
                <a:spcPts val="0"/>
              </a:spcAft>
              <a:buSzPts val="2600"/>
              <a:buFont typeface="Arial"/>
              <a:buChar char="❏"/>
            </a:pPr>
            <a:r>
              <a:rPr lang="en-US"/>
              <a:t>Driven by the demands of the Day</a:t>
            </a:r>
            <a:endParaRPr/>
          </a:p>
          <a:p>
            <a:pPr indent="-393700" lvl="0" marL="457200" rtl="0" algn="l">
              <a:spcBef>
                <a:spcPts val="0"/>
              </a:spcBef>
              <a:spcAft>
                <a:spcPts val="0"/>
              </a:spcAft>
              <a:buSzPts val="2600"/>
              <a:buFont typeface="Arial"/>
              <a:buChar char="❏"/>
            </a:pPr>
            <a:r>
              <a:rPr lang="en-US"/>
              <a:t>Manages the day to day operations</a:t>
            </a:r>
            <a:endParaRPr/>
          </a:p>
          <a:p>
            <a:pPr indent="-393700" lvl="0" marL="457200" rtl="0" algn="l">
              <a:spcBef>
                <a:spcPts val="0"/>
              </a:spcBef>
              <a:spcAft>
                <a:spcPts val="0"/>
              </a:spcAft>
              <a:buSzPts val="2600"/>
              <a:buFont typeface="Arial"/>
              <a:buChar char="❏"/>
            </a:pPr>
            <a:r>
              <a:rPr lang="en-US"/>
              <a:t>Maximize the Founders reach</a:t>
            </a:r>
            <a:endParaRPr/>
          </a:p>
          <a:p>
            <a:pPr indent="-393700" lvl="0" marL="457200" rtl="0" algn="l">
              <a:spcBef>
                <a:spcPts val="0"/>
              </a:spcBef>
              <a:spcAft>
                <a:spcPts val="0"/>
              </a:spcAft>
              <a:buSzPts val="2600"/>
              <a:buFont typeface="Arial"/>
              <a:buChar char="❏"/>
            </a:pPr>
            <a:r>
              <a:rPr lang="en-US"/>
              <a:t>Maximize the Founders time by keeping the top 20% of your job at the forefront of your mind at all times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4"/>
          <p:cNvSpPr txBox="1"/>
          <p:nvPr>
            <p:ph type="title"/>
          </p:nvPr>
        </p:nvSpPr>
        <p:spPr>
          <a:xfrm>
            <a:off x="412650" y="-71825"/>
            <a:ext cx="8382000" cy="6888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lt1"/>
              </a:buClr>
              <a:buSzPts val="4000"/>
              <a:buFont typeface="Arial"/>
              <a:buNone/>
            </a:pPr>
            <a:r>
              <a:rPr b="1" lang="en-US" sz="2400">
                <a:solidFill>
                  <a:srgbClr val="FFFFFF"/>
                </a:solidFill>
              </a:rPr>
              <a:t>What does the Founder need from the Force Multiplier?</a:t>
            </a:r>
            <a:endParaRPr b="1" sz="2400">
              <a:solidFill>
                <a:srgbClr val="FFFFFF"/>
              </a:solidFill>
            </a:endParaRPr>
          </a:p>
        </p:txBody>
      </p:sp>
      <p:sp>
        <p:nvSpPr>
          <p:cNvPr id="142" name="Google Shape;142;p4"/>
          <p:cNvSpPr txBox="1"/>
          <p:nvPr>
            <p:ph idx="1" type="body"/>
          </p:nvPr>
        </p:nvSpPr>
        <p:spPr>
          <a:xfrm>
            <a:off x="698525" y="1009050"/>
            <a:ext cx="8292900" cy="3326100"/>
          </a:xfrm>
          <a:prstGeom prst="rect">
            <a:avLst/>
          </a:prstGeom>
          <a:noFill/>
          <a:ln>
            <a:noFill/>
          </a:ln>
        </p:spPr>
        <p:txBody>
          <a:bodyPr anchorCtr="0" anchor="t" bIns="45700" lIns="91425" spcFirstLastPara="1" rIns="91425" wrap="square" tIns="45700">
            <a:normAutofit/>
          </a:bodyPr>
          <a:lstStyle/>
          <a:p>
            <a:pPr indent="-282575" lvl="0" marL="274320" rtl="0" algn="l">
              <a:spcBef>
                <a:spcPts val="0"/>
              </a:spcBef>
              <a:spcAft>
                <a:spcPts val="0"/>
              </a:spcAft>
              <a:buSzPts val="2600"/>
              <a:buFont typeface="Arial"/>
              <a:buChar char="⚫"/>
            </a:pPr>
            <a:r>
              <a:rPr lang="en-US"/>
              <a:t>Confidence and trust that things will get done without me there</a:t>
            </a:r>
            <a:endParaRPr/>
          </a:p>
          <a:p>
            <a:pPr indent="-282575" lvl="0" marL="274320" rtl="0" algn="l">
              <a:spcBef>
                <a:spcPts val="0"/>
              </a:spcBef>
              <a:spcAft>
                <a:spcPts val="0"/>
              </a:spcAft>
              <a:buSzPts val="2600"/>
              <a:buFont typeface="Arial"/>
              <a:buChar char="⚫"/>
            </a:pPr>
            <a:r>
              <a:rPr lang="en-US"/>
              <a:t>Clear and direct communication</a:t>
            </a:r>
            <a:endParaRPr/>
          </a:p>
          <a:p>
            <a:pPr indent="-282575" lvl="0" marL="274320" rtl="0" algn="l">
              <a:spcBef>
                <a:spcPts val="0"/>
              </a:spcBef>
              <a:spcAft>
                <a:spcPts val="0"/>
              </a:spcAft>
              <a:buSzPts val="2600"/>
              <a:buFont typeface="Arial"/>
              <a:buChar char="⚫"/>
            </a:pPr>
            <a:r>
              <a:rPr lang="en-US"/>
              <a:t>Honesty</a:t>
            </a:r>
            <a:endParaRPr/>
          </a:p>
          <a:p>
            <a:pPr indent="-282575" lvl="0" marL="274320" rtl="0" algn="l">
              <a:spcBef>
                <a:spcPts val="0"/>
              </a:spcBef>
              <a:spcAft>
                <a:spcPts val="0"/>
              </a:spcAft>
              <a:buSzPts val="2600"/>
              <a:buFont typeface="Arial"/>
              <a:buChar char="⚫"/>
            </a:pPr>
            <a:r>
              <a:rPr lang="en-US"/>
              <a:t>Accountability</a:t>
            </a:r>
            <a:endParaRPr/>
          </a:p>
          <a:p>
            <a:pPr indent="-282575" lvl="0" marL="274320" rtl="0" algn="l">
              <a:spcBef>
                <a:spcPts val="0"/>
              </a:spcBef>
              <a:spcAft>
                <a:spcPts val="0"/>
              </a:spcAft>
              <a:buSzPts val="2600"/>
              <a:buFont typeface="Arial"/>
              <a:buChar char="⚫"/>
            </a:pPr>
            <a:r>
              <a:rPr lang="en-US"/>
              <a:t>Reality Check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64572a8bcb_0_15"/>
          <p:cNvSpPr txBox="1"/>
          <p:nvPr>
            <p:ph type="title"/>
          </p:nvPr>
        </p:nvSpPr>
        <p:spPr>
          <a:xfrm>
            <a:off x="381000" y="0"/>
            <a:ext cx="8382000" cy="5619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b="1" lang="en-US" sz="2500"/>
              <a:t>What does the Force Multiplier need from </a:t>
            </a:r>
            <a:r>
              <a:rPr b="1" lang="en-US" sz="2500">
                <a:solidFill>
                  <a:srgbClr val="FFFFFF"/>
                </a:solidFill>
              </a:rPr>
              <a:t>the Founder?</a:t>
            </a:r>
            <a:endParaRPr b="1" sz="2500">
              <a:solidFill>
                <a:srgbClr val="FFFFFF"/>
              </a:solidFill>
            </a:endParaRPr>
          </a:p>
        </p:txBody>
      </p:sp>
      <p:sp>
        <p:nvSpPr>
          <p:cNvPr id="149" name="Google Shape;149;g164572a8bcb_0_15"/>
          <p:cNvSpPr txBox="1"/>
          <p:nvPr>
            <p:ph idx="1" type="body"/>
          </p:nvPr>
        </p:nvSpPr>
        <p:spPr>
          <a:xfrm>
            <a:off x="757350" y="980525"/>
            <a:ext cx="7629300" cy="3326100"/>
          </a:xfrm>
          <a:prstGeom prst="rect">
            <a:avLst/>
          </a:prstGeom>
        </p:spPr>
        <p:txBody>
          <a:bodyPr anchorCtr="0" anchor="t" bIns="45700" lIns="91425" spcFirstLastPara="1" rIns="91425" wrap="square" tIns="45700">
            <a:normAutofit/>
          </a:bodyPr>
          <a:lstStyle/>
          <a:p>
            <a:pPr indent="-282575" lvl="0" marL="274320" rtl="0" algn="l">
              <a:spcBef>
                <a:spcPts val="0"/>
              </a:spcBef>
              <a:spcAft>
                <a:spcPts val="0"/>
              </a:spcAft>
              <a:buSzPts val="2600"/>
              <a:buFont typeface="Arial"/>
              <a:buChar char="⚫"/>
            </a:pPr>
            <a:r>
              <a:rPr lang="en-US"/>
              <a:t>Trust me enough to let go</a:t>
            </a:r>
            <a:endParaRPr/>
          </a:p>
          <a:p>
            <a:pPr indent="-282575" lvl="0" marL="274320" rtl="0" algn="l">
              <a:spcBef>
                <a:spcPts val="0"/>
              </a:spcBef>
              <a:spcAft>
                <a:spcPts val="0"/>
              </a:spcAft>
              <a:buSzPts val="2600"/>
              <a:buFont typeface="Arial"/>
              <a:buChar char="⚫"/>
            </a:pPr>
            <a:r>
              <a:rPr lang="en-US"/>
              <a:t>Be accountable to your words and actions.</a:t>
            </a:r>
            <a:endParaRPr/>
          </a:p>
          <a:p>
            <a:pPr indent="-282575" lvl="0" marL="274320" rtl="0" algn="l">
              <a:spcBef>
                <a:spcPts val="0"/>
              </a:spcBef>
              <a:spcAft>
                <a:spcPts val="0"/>
              </a:spcAft>
              <a:buSzPts val="2600"/>
              <a:buFont typeface="Arial"/>
              <a:buChar char="⚫"/>
            </a:pPr>
            <a:r>
              <a:rPr lang="en-US"/>
              <a:t>Clear, concise, consistent communication</a:t>
            </a:r>
            <a:endParaRPr/>
          </a:p>
          <a:p>
            <a:pPr indent="-282575" lvl="0" marL="274320" rtl="0" algn="l">
              <a:spcBef>
                <a:spcPts val="0"/>
              </a:spcBef>
              <a:spcAft>
                <a:spcPts val="0"/>
              </a:spcAft>
              <a:buSzPts val="2600"/>
              <a:buFont typeface="Arial"/>
              <a:buChar char="⚫"/>
            </a:pPr>
            <a:r>
              <a:rPr lang="en-US"/>
              <a:t>Respect</a:t>
            </a:r>
            <a:endParaRPr/>
          </a:p>
          <a:p>
            <a:pPr indent="-282575" lvl="0" marL="274320" rtl="0" algn="l">
              <a:spcBef>
                <a:spcPts val="0"/>
              </a:spcBef>
              <a:spcAft>
                <a:spcPts val="0"/>
              </a:spcAft>
              <a:buSzPts val="2600"/>
              <a:buFont typeface="Arial"/>
              <a:buChar char="⚫"/>
            </a:pPr>
            <a:r>
              <a:rPr lang="en-US"/>
              <a:t>Support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164572a8bcb_0_28"/>
          <p:cNvSpPr txBox="1"/>
          <p:nvPr>
            <p:ph type="title"/>
          </p:nvPr>
        </p:nvSpPr>
        <p:spPr>
          <a:xfrm>
            <a:off x="457200" y="57150"/>
            <a:ext cx="8382000" cy="5619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WHEN THINGS DON’T GO WELL…</a:t>
            </a:r>
            <a:endParaRPr/>
          </a:p>
        </p:txBody>
      </p:sp>
      <p:pic>
        <p:nvPicPr>
          <p:cNvPr id="156" name="Google Shape;156;g164572a8bcb_0_28"/>
          <p:cNvPicPr preferRelativeResize="0"/>
          <p:nvPr/>
        </p:nvPicPr>
        <p:blipFill>
          <a:blip r:embed="rId3">
            <a:alphaModFix/>
          </a:blip>
          <a:stretch>
            <a:fillRect/>
          </a:stretch>
        </p:blipFill>
        <p:spPr>
          <a:xfrm>
            <a:off x="5780200" y="1525500"/>
            <a:ext cx="2782750" cy="2782750"/>
          </a:xfrm>
          <a:prstGeom prst="rect">
            <a:avLst/>
          </a:prstGeom>
          <a:noFill/>
          <a:ln>
            <a:noFill/>
          </a:ln>
        </p:spPr>
      </p:pic>
      <p:pic>
        <p:nvPicPr>
          <p:cNvPr id="157" name="Google Shape;157;g164572a8bcb_0_28"/>
          <p:cNvPicPr preferRelativeResize="0"/>
          <p:nvPr/>
        </p:nvPicPr>
        <p:blipFill>
          <a:blip r:embed="rId4">
            <a:alphaModFix/>
          </a:blip>
          <a:stretch>
            <a:fillRect/>
          </a:stretch>
        </p:blipFill>
        <p:spPr>
          <a:xfrm>
            <a:off x="541900" y="1680950"/>
            <a:ext cx="4800051" cy="2112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164572a8bcb_0_35"/>
          <p:cNvSpPr txBox="1"/>
          <p:nvPr>
            <p:ph type="title"/>
          </p:nvPr>
        </p:nvSpPr>
        <p:spPr>
          <a:xfrm>
            <a:off x="457200" y="57150"/>
            <a:ext cx="8382000" cy="561900"/>
          </a:xfrm>
          <a:prstGeom prst="rect">
            <a:avLst/>
          </a:prstGeom>
        </p:spPr>
        <p:txBody>
          <a:bodyPr anchorCtr="0" anchor="b" bIns="0" lIns="0" spcFirstLastPara="1" rIns="0" wrap="square" tIns="45700">
            <a:noAutofit/>
          </a:bodyPr>
          <a:lstStyle/>
          <a:p>
            <a:pPr indent="0" lvl="0" marL="0" rtl="0" algn="ctr">
              <a:spcBef>
                <a:spcPts val="0"/>
              </a:spcBef>
              <a:spcAft>
                <a:spcPts val="0"/>
              </a:spcAft>
              <a:buNone/>
            </a:pPr>
            <a:r>
              <a:rPr b="1" lang="en-US"/>
              <a:t>ACHIEVE MORE TOGETHER</a:t>
            </a:r>
            <a:endParaRPr b="1"/>
          </a:p>
        </p:txBody>
      </p:sp>
      <p:sp>
        <p:nvSpPr>
          <p:cNvPr id="164" name="Google Shape;164;g164572a8bcb_0_35"/>
          <p:cNvSpPr txBox="1"/>
          <p:nvPr>
            <p:ph idx="1" type="body"/>
          </p:nvPr>
        </p:nvSpPr>
        <p:spPr>
          <a:xfrm>
            <a:off x="566550" y="1052375"/>
            <a:ext cx="8163300" cy="3326100"/>
          </a:xfrm>
          <a:prstGeom prst="rect">
            <a:avLst/>
          </a:prstGeom>
        </p:spPr>
        <p:txBody>
          <a:bodyPr anchorCtr="0" anchor="t" bIns="45700" lIns="91425" spcFirstLastPara="1" rIns="91425" wrap="square" tIns="45700">
            <a:normAutofit/>
          </a:bodyPr>
          <a:lstStyle/>
          <a:p>
            <a:pPr indent="-393700" lvl="0" marL="457200" rtl="0" algn="l">
              <a:spcBef>
                <a:spcPts val="520"/>
              </a:spcBef>
              <a:spcAft>
                <a:spcPts val="0"/>
              </a:spcAft>
              <a:buSzPts val="2600"/>
              <a:buFont typeface="Arial"/>
              <a:buChar char="❖"/>
            </a:pPr>
            <a:r>
              <a:rPr lang="en-US"/>
              <a:t>How to find and hire an executive assistant?</a:t>
            </a:r>
            <a:endParaRPr/>
          </a:p>
          <a:p>
            <a:pPr indent="-393700" lvl="0" marL="457200" rtl="0" algn="l">
              <a:spcBef>
                <a:spcPts val="0"/>
              </a:spcBef>
              <a:spcAft>
                <a:spcPts val="0"/>
              </a:spcAft>
              <a:buSzPts val="2600"/>
              <a:buFont typeface="Arial"/>
              <a:buChar char="❖"/>
            </a:pPr>
            <a:r>
              <a:rPr lang="en-US"/>
              <a:t>Are you working with the right strategic partner?</a:t>
            </a:r>
            <a:endParaRPr/>
          </a:p>
          <a:p>
            <a:pPr indent="-393700" lvl="0" marL="457200" rtl="0" algn="l">
              <a:spcBef>
                <a:spcPts val="0"/>
              </a:spcBef>
              <a:spcAft>
                <a:spcPts val="0"/>
              </a:spcAft>
              <a:buSzPts val="2600"/>
              <a:buFont typeface="Arial"/>
              <a:buChar char="❖"/>
            </a:pPr>
            <a:r>
              <a:rPr lang="en-US"/>
              <a:t>Keep growing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64572a8bcb_0_42"/>
          <p:cNvSpPr txBox="1"/>
          <p:nvPr>
            <p:ph type="title"/>
          </p:nvPr>
        </p:nvSpPr>
        <p:spPr>
          <a:xfrm>
            <a:off x="457200" y="57150"/>
            <a:ext cx="8382000" cy="5619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THE NEXT CHAPTER….</a:t>
            </a:r>
            <a:endParaRPr/>
          </a:p>
        </p:txBody>
      </p:sp>
      <p:sp>
        <p:nvSpPr>
          <p:cNvPr id="171" name="Google Shape;171;g164572a8bcb_0_42"/>
          <p:cNvSpPr txBox="1"/>
          <p:nvPr>
            <p:ph idx="1" type="body"/>
          </p:nvPr>
        </p:nvSpPr>
        <p:spPr>
          <a:xfrm>
            <a:off x="1031900" y="1095464"/>
            <a:ext cx="4038600" cy="3326100"/>
          </a:xfrm>
          <a:prstGeom prst="rect">
            <a:avLst/>
          </a:prstGeom>
        </p:spPr>
        <p:txBody>
          <a:bodyPr anchorCtr="0" anchor="t" bIns="45700" lIns="91425" spcFirstLastPara="1" rIns="91425" wrap="square" tIns="45700">
            <a:normAutofit/>
          </a:bodyPr>
          <a:lstStyle/>
          <a:p>
            <a:pPr indent="-393700" lvl="0" marL="457200" rtl="0" algn="l">
              <a:spcBef>
                <a:spcPts val="520"/>
              </a:spcBef>
              <a:spcAft>
                <a:spcPts val="0"/>
              </a:spcAft>
              <a:buSzPts val="2600"/>
              <a:buChar char="⚫"/>
            </a:pPr>
            <a:r>
              <a:rPr lang="en-US"/>
              <a:t>Amanda/DD</a:t>
            </a:r>
            <a:endParaRPr/>
          </a:p>
          <a:p>
            <a:pPr indent="0" lvl="0" marL="457200" rtl="0" algn="l">
              <a:spcBef>
                <a:spcPts val="520"/>
              </a:spcBef>
              <a:spcAft>
                <a:spcPts val="0"/>
              </a:spcAft>
              <a:buNone/>
            </a:pPr>
            <a:r>
              <a:t/>
            </a:r>
            <a:endParaRPr/>
          </a:p>
          <a:p>
            <a:pPr indent="-393700" lvl="0" marL="457200" rtl="0" algn="l">
              <a:spcBef>
                <a:spcPts val="520"/>
              </a:spcBef>
              <a:spcAft>
                <a:spcPts val="0"/>
              </a:spcAft>
              <a:buSzPts val="2600"/>
              <a:buChar char="⚫"/>
            </a:pPr>
            <a:r>
              <a:rPr lang="en-US"/>
              <a:t>Lisa/Adam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164572a8bcb_0_49"/>
          <p:cNvSpPr txBox="1"/>
          <p:nvPr>
            <p:ph type="title"/>
          </p:nvPr>
        </p:nvSpPr>
        <p:spPr>
          <a:xfrm>
            <a:off x="457200" y="57150"/>
            <a:ext cx="8382000" cy="5619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t/>
            </a:r>
            <a:endParaRPr/>
          </a:p>
        </p:txBody>
      </p:sp>
      <p:pic>
        <p:nvPicPr>
          <p:cNvPr id="178" name="Google Shape;178;g164572a8bcb_0_49"/>
          <p:cNvPicPr preferRelativeResize="0"/>
          <p:nvPr/>
        </p:nvPicPr>
        <p:blipFill>
          <a:blip r:embed="rId3">
            <a:alphaModFix/>
          </a:blip>
          <a:stretch>
            <a:fillRect/>
          </a:stretch>
        </p:blipFill>
        <p:spPr>
          <a:xfrm>
            <a:off x="2462175" y="619050"/>
            <a:ext cx="4219650" cy="4219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164572a8bcb_0_57"/>
          <p:cNvSpPr txBox="1"/>
          <p:nvPr>
            <p:ph type="title"/>
          </p:nvPr>
        </p:nvSpPr>
        <p:spPr>
          <a:xfrm>
            <a:off x="457200" y="0"/>
            <a:ext cx="8382000" cy="5619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sz="2500"/>
              <a:t>CONTACT INFORMATIONS</a:t>
            </a:r>
            <a:endParaRPr sz="2500"/>
          </a:p>
        </p:txBody>
      </p:sp>
      <p:sp>
        <p:nvSpPr>
          <p:cNvPr id="185" name="Google Shape;185;g164572a8bcb_0_57"/>
          <p:cNvSpPr txBox="1"/>
          <p:nvPr>
            <p:ph idx="1" type="body"/>
          </p:nvPr>
        </p:nvSpPr>
        <p:spPr>
          <a:xfrm>
            <a:off x="1753200" y="1239175"/>
            <a:ext cx="5790000" cy="3326100"/>
          </a:xfrm>
          <a:prstGeom prst="rect">
            <a:avLst/>
          </a:prstGeom>
        </p:spPr>
        <p:txBody>
          <a:bodyPr anchorCtr="0" anchor="t" bIns="45700" lIns="91425" spcFirstLastPara="1" rIns="91425" wrap="square" tIns="45700">
            <a:normAutofit/>
          </a:bodyPr>
          <a:lstStyle/>
          <a:p>
            <a:pPr indent="0" lvl="0" marL="0" rtl="0" algn="ctr">
              <a:spcBef>
                <a:spcPts val="520"/>
              </a:spcBef>
              <a:spcAft>
                <a:spcPts val="0"/>
              </a:spcAft>
              <a:buNone/>
            </a:pPr>
            <a:r>
              <a:rPr lang="en-US"/>
              <a:t>DD’s contact info:</a:t>
            </a:r>
            <a:endParaRPr/>
          </a:p>
          <a:p>
            <a:pPr indent="0" lvl="0" marL="0" rtl="0" algn="ctr">
              <a:spcBef>
                <a:spcPts val="520"/>
              </a:spcBef>
              <a:spcAft>
                <a:spcPts val="0"/>
              </a:spcAft>
              <a:buNone/>
            </a:pPr>
            <a:r>
              <a:rPr lang="en-US" u="sng">
                <a:solidFill>
                  <a:schemeClr val="hlink"/>
                </a:solidFill>
                <a:hlinkClick r:id="rId3"/>
              </a:rPr>
              <a:t>dlee@purepm.co</a:t>
            </a:r>
            <a:endParaRPr/>
          </a:p>
          <a:p>
            <a:pPr indent="0" lvl="0" marL="0" rtl="0" algn="ctr">
              <a:spcBef>
                <a:spcPts val="520"/>
              </a:spcBef>
              <a:spcAft>
                <a:spcPts val="0"/>
              </a:spcAft>
              <a:buNone/>
            </a:pPr>
            <a:r>
              <a:t/>
            </a:r>
            <a:endParaRPr/>
          </a:p>
          <a:p>
            <a:pPr indent="0" lvl="0" marL="0" rtl="0" algn="ctr">
              <a:spcBef>
                <a:spcPts val="520"/>
              </a:spcBef>
              <a:spcAft>
                <a:spcPts val="0"/>
              </a:spcAft>
              <a:buNone/>
            </a:pPr>
            <a:r>
              <a:rPr lang="en-US"/>
              <a:t>Lisa’s contact into:</a:t>
            </a:r>
            <a:endParaRPr/>
          </a:p>
          <a:p>
            <a:pPr indent="0" lvl="0" marL="0" rtl="0" algn="ctr">
              <a:spcBef>
                <a:spcPts val="520"/>
              </a:spcBef>
              <a:spcAft>
                <a:spcPts val="0"/>
              </a:spcAft>
              <a:buNone/>
            </a:pPr>
            <a:r>
              <a:rPr lang="en-US" u="sng">
                <a:solidFill>
                  <a:schemeClr val="hlink"/>
                </a:solidFill>
                <a:hlinkClick r:id="rId4"/>
              </a:rPr>
              <a:t>lwooten@visionwestgeorgia.com</a:t>
            </a:r>
            <a:endParaRPr/>
          </a:p>
          <a:p>
            <a:pPr indent="0" lvl="0" marL="0" rtl="0" algn="l">
              <a:spcBef>
                <a:spcPts val="52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
          <p:cNvSpPr txBox="1"/>
          <p:nvPr>
            <p:ph type="title"/>
          </p:nvPr>
        </p:nvSpPr>
        <p:spPr>
          <a:xfrm>
            <a:off x="447708" y="91205"/>
            <a:ext cx="8229600" cy="5252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Clr>
                <a:schemeClr val="lt1"/>
              </a:buClr>
              <a:buSzPts val="3600"/>
              <a:buFont typeface="Arial"/>
              <a:buNone/>
            </a:pPr>
            <a:r>
              <a:rPr lang="en-US" sz="3900">
                <a:latin typeface="Average"/>
                <a:ea typeface="Average"/>
                <a:cs typeface="Average"/>
                <a:sym typeface="Average"/>
              </a:rPr>
              <a:t>DD Lee - Founder</a:t>
            </a:r>
            <a:endParaRPr sz="3900">
              <a:latin typeface="Average"/>
              <a:ea typeface="Average"/>
              <a:cs typeface="Average"/>
              <a:sym typeface="Average"/>
            </a:endParaRPr>
          </a:p>
        </p:txBody>
      </p:sp>
      <p:sp>
        <p:nvSpPr>
          <p:cNvPr id="68" name="Google Shape;68;p3"/>
          <p:cNvSpPr txBox="1"/>
          <p:nvPr>
            <p:ph idx="1" type="body"/>
          </p:nvPr>
        </p:nvSpPr>
        <p:spPr>
          <a:xfrm>
            <a:off x="447700" y="482725"/>
            <a:ext cx="4461000" cy="133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t/>
            </a:r>
            <a:endParaRPr sz="2900">
              <a:solidFill>
                <a:srgbClr val="E0E0E0"/>
              </a:solidFill>
              <a:latin typeface="Average"/>
              <a:ea typeface="Average"/>
              <a:cs typeface="Average"/>
              <a:sym typeface="Average"/>
            </a:endParaRPr>
          </a:p>
          <a:p>
            <a:pPr indent="-349250" lvl="0" marL="457200" rtl="0" algn="l">
              <a:lnSpc>
                <a:spcPct val="90000"/>
              </a:lnSpc>
              <a:spcBef>
                <a:spcPts val="0"/>
              </a:spcBef>
              <a:spcAft>
                <a:spcPts val="0"/>
              </a:spcAft>
              <a:buSzPts val="1900"/>
              <a:buChar char="●"/>
            </a:pPr>
            <a:r>
              <a:rPr lang="en-US" sz="1900"/>
              <a:t>Founded Skyline in 2004, sold to PURE at the end of 2021   </a:t>
            </a:r>
            <a:endParaRPr sz="1900"/>
          </a:p>
        </p:txBody>
      </p:sp>
      <p:pic>
        <p:nvPicPr>
          <p:cNvPr id="69" name="Google Shape;69;p3"/>
          <p:cNvPicPr preferRelativeResize="0"/>
          <p:nvPr/>
        </p:nvPicPr>
        <p:blipFill>
          <a:blip r:embed="rId3">
            <a:alphaModFix/>
          </a:blip>
          <a:stretch>
            <a:fillRect/>
          </a:stretch>
        </p:blipFill>
        <p:spPr>
          <a:xfrm>
            <a:off x="5994025" y="1763000"/>
            <a:ext cx="2117016" cy="3176300"/>
          </a:xfrm>
          <a:prstGeom prst="rect">
            <a:avLst/>
          </a:prstGeom>
          <a:noFill/>
          <a:ln>
            <a:noFill/>
          </a:ln>
        </p:spPr>
      </p:pic>
      <p:sp>
        <p:nvSpPr>
          <p:cNvPr id="70" name="Google Shape;70;p3"/>
          <p:cNvSpPr txBox="1"/>
          <p:nvPr/>
        </p:nvSpPr>
        <p:spPr>
          <a:xfrm>
            <a:off x="447700" y="1484425"/>
            <a:ext cx="4461000" cy="7695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US" sz="1900"/>
              <a:t>Founded Skyline Community Management in 2011</a:t>
            </a:r>
            <a:endParaRPr sz="1900"/>
          </a:p>
        </p:txBody>
      </p:sp>
      <p:sp>
        <p:nvSpPr>
          <p:cNvPr id="71" name="Google Shape;71;p3"/>
          <p:cNvSpPr txBox="1"/>
          <p:nvPr/>
        </p:nvSpPr>
        <p:spPr>
          <a:xfrm>
            <a:off x="447700" y="2245750"/>
            <a:ext cx="4137900" cy="25242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b="1" lang="en-US" sz="1900"/>
              <a:t>Other businesses:</a:t>
            </a:r>
            <a:endParaRPr b="1" sz="1900"/>
          </a:p>
          <a:p>
            <a:pPr indent="-349250" lvl="0" marL="457200" rtl="0" algn="l">
              <a:spcBef>
                <a:spcPts val="0"/>
              </a:spcBef>
              <a:spcAft>
                <a:spcPts val="0"/>
              </a:spcAft>
              <a:buSzPts val="1900"/>
              <a:buChar char="➔"/>
            </a:pPr>
            <a:r>
              <a:rPr lang="en-US" sz="1900"/>
              <a:t>Cleaning Company</a:t>
            </a:r>
            <a:endParaRPr sz="1900"/>
          </a:p>
          <a:p>
            <a:pPr indent="-349250" lvl="0" marL="457200" rtl="0" algn="l">
              <a:spcBef>
                <a:spcPts val="0"/>
              </a:spcBef>
              <a:spcAft>
                <a:spcPts val="0"/>
              </a:spcAft>
              <a:buSzPts val="1900"/>
              <a:buChar char="➔"/>
            </a:pPr>
            <a:r>
              <a:rPr lang="en-US" sz="1900"/>
              <a:t>Turnkey Company</a:t>
            </a:r>
            <a:endParaRPr sz="1900"/>
          </a:p>
          <a:p>
            <a:pPr indent="-349250" lvl="0" marL="457200" rtl="0" algn="l">
              <a:spcBef>
                <a:spcPts val="0"/>
              </a:spcBef>
              <a:spcAft>
                <a:spcPts val="0"/>
              </a:spcAft>
              <a:buSzPts val="1900"/>
              <a:buChar char="➔"/>
            </a:pPr>
            <a:r>
              <a:rPr lang="en-US" sz="1900"/>
              <a:t>Utilities Billing Management Company</a:t>
            </a:r>
            <a:endParaRPr sz="1900"/>
          </a:p>
          <a:p>
            <a:pPr indent="-349250" lvl="0" marL="457200" rtl="0" algn="l">
              <a:spcBef>
                <a:spcPts val="0"/>
              </a:spcBef>
              <a:spcAft>
                <a:spcPts val="0"/>
              </a:spcAft>
              <a:buSzPts val="1900"/>
              <a:buChar char="➔"/>
            </a:pPr>
            <a:r>
              <a:rPr lang="en-US" sz="1900"/>
              <a:t>Airbnb Management Company</a:t>
            </a:r>
            <a:endParaRPr sz="1900"/>
          </a:p>
          <a:p>
            <a:pPr indent="-349250" lvl="0" marL="457200" rtl="0" algn="l">
              <a:spcBef>
                <a:spcPts val="0"/>
              </a:spcBef>
              <a:spcAft>
                <a:spcPts val="0"/>
              </a:spcAft>
              <a:buSzPts val="1900"/>
              <a:buChar char="➔"/>
            </a:pPr>
            <a:r>
              <a:rPr lang="en-US" sz="1900"/>
              <a:t>RV Rental </a:t>
            </a:r>
            <a:endParaRPr sz="1900"/>
          </a:p>
          <a:p>
            <a:pPr indent="-349250" lvl="0" marL="457200" rtl="0" algn="l">
              <a:spcBef>
                <a:spcPts val="0"/>
              </a:spcBef>
              <a:spcAft>
                <a:spcPts val="0"/>
              </a:spcAft>
              <a:buSzPts val="1900"/>
              <a:buChar char="➔"/>
            </a:pPr>
            <a:r>
              <a:rPr lang="en-US" sz="1900"/>
              <a:t>An international dating business </a:t>
            </a:r>
            <a:endParaRPr sz="1900"/>
          </a:p>
        </p:txBody>
      </p:sp>
      <p:sp>
        <p:nvSpPr>
          <p:cNvPr id="72" name="Google Shape;72;p3"/>
          <p:cNvSpPr txBox="1"/>
          <p:nvPr/>
        </p:nvSpPr>
        <p:spPr>
          <a:xfrm>
            <a:off x="5063675" y="701000"/>
            <a:ext cx="3836100" cy="1062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US" sz="1900"/>
              <a:t>Current team has 11 people</a:t>
            </a:r>
            <a:endParaRPr sz="1900"/>
          </a:p>
          <a:p>
            <a:pPr indent="-349250" lvl="0" marL="457200" rtl="0" algn="l">
              <a:spcBef>
                <a:spcPts val="0"/>
              </a:spcBef>
              <a:spcAft>
                <a:spcPts val="0"/>
              </a:spcAft>
              <a:buSzPts val="1900"/>
              <a:buChar char="●"/>
            </a:pPr>
            <a:r>
              <a:rPr lang="en-US" sz="1900"/>
              <a:t>Amanda Trott is my Force Multiplier</a:t>
            </a:r>
            <a:endParaRPr sz="1900"/>
          </a:p>
        </p:txBody>
      </p:sp>
      <p:sp>
        <p:nvSpPr>
          <p:cNvPr id="73" name="Google Shape;73;p3"/>
          <p:cNvSpPr/>
          <p:nvPr/>
        </p:nvSpPr>
        <p:spPr>
          <a:xfrm>
            <a:off x="4467400" y="4342147"/>
            <a:ext cx="357300" cy="351600"/>
          </a:xfrm>
          <a:prstGeom prst="hear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16b0a09ecec_1_0"/>
          <p:cNvSpPr txBox="1"/>
          <p:nvPr>
            <p:ph type="title"/>
          </p:nvPr>
        </p:nvSpPr>
        <p:spPr>
          <a:xfrm>
            <a:off x="447708" y="91205"/>
            <a:ext cx="8229600" cy="525300"/>
          </a:xfrm>
          <a:prstGeom prst="rect">
            <a:avLst/>
          </a:prstGeom>
        </p:spPr>
        <p:txBody>
          <a:bodyPr anchorCtr="0" anchor="b" bIns="0" lIns="0" spcFirstLastPara="1" rIns="0" wrap="square" tIns="45700">
            <a:noAutofit/>
          </a:bodyPr>
          <a:lstStyle/>
          <a:p>
            <a:pPr indent="0" lvl="0" marL="0" rtl="0" algn="ctr">
              <a:spcBef>
                <a:spcPts val="0"/>
              </a:spcBef>
              <a:spcAft>
                <a:spcPts val="0"/>
              </a:spcAft>
              <a:buNone/>
            </a:pPr>
            <a:r>
              <a:rPr lang="en-US"/>
              <a:t>Amanda Trott - Force Multiplier</a:t>
            </a:r>
            <a:endParaRPr/>
          </a:p>
        </p:txBody>
      </p:sp>
      <p:pic>
        <p:nvPicPr>
          <p:cNvPr id="80" name="Google Shape;80;g16b0a09ecec_1_0"/>
          <p:cNvPicPr preferRelativeResize="0"/>
          <p:nvPr/>
        </p:nvPicPr>
        <p:blipFill>
          <a:blip r:embed="rId3">
            <a:alphaModFix/>
          </a:blip>
          <a:stretch>
            <a:fillRect/>
          </a:stretch>
        </p:blipFill>
        <p:spPr>
          <a:xfrm>
            <a:off x="1414600" y="768905"/>
            <a:ext cx="3166648" cy="4222198"/>
          </a:xfrm>
          <a:prstGeom prst="rect">
            <a:avLst/>
          </a:prstGeom>
          <a:noFill/>
          <a:ln>
            <a:noFill/>
          </a:ln>
        </p:spPr>
      </p:pic>
      <p:pic>
        <p:nvPicPr>
          <p:cNvPr id="81" name="Google Shape;81;g16b0a09ecec_1_0"/>
          <p:cNvPicPr preferRelativeResize="0"/>
          <p:nvPr/>
        </p:nvPicPr>
        <p:blipFill>
          <a:blip r:embed="rId4">
            <a:alphaModFix/>
          </a:blip>
          <a:stretch>
            <a:fillRect/>
          </a:stretch>
        </p:blipFill>
        <p:spPr>
          <a:xfrm>
            <a:off x="4733648" y="768905"/>
            <a:ext cx="3166646" cy="42221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16312077264_0_0"/>
          <p:cNvSpPr txBox="1"/>
          <p:nvPr>
            <p:ph type="title"/>
          </p:nvPr>
        </p:nvSpPr>
        <p:spPr>
          <a:xfrm>
            <a:off x="447708" y="91205"/>
            <a:ext cx="8229600" cy="525300"/>
          </a:xfrm>
          <a:prstGeom prst="rect">
            <a:avLst/>
          </a:prstGeom>
        </p:spPr>
        <p:txBody>
          <a:bodyPr anchorCtr="0" anchor="b" bIns="0" lIns="0" spcFirstLastPara="1" rIns="0" wrap="square" tIns="45700">
            <a:noAutofit/>
          </a:bodyPr>
          <a:lstStyle/>
          <a:p>
            <a:pPr indent="0" lvl="0" marL="0" rtl="0" algn="ctr">
              <a:spcBef>
                <a:spcPts val="0"/>
              </a:spcBef>
              <a:spcAft>
                <a:spcPts val="0"/>
              </a:spcAft>
              <a:buNone/>
            </a:pPr>
            <a:r>
              <a:rPr lang="en-US"/>
              <a:t>Lisa Wooten - Force Multiplier</a:t>
            </a:r>
            <a:endParaRPr/>
          </a:p>
        </p:txBody>
      </p:sp>
      <p:sp>
        <p:nvSpPr>
          <p:cNvPr id="88" name="Google Shape;88;g16312077264_0_0"/>
          <p:cNvSpPr txBox="1"/>
          <p:nvPr>
            <p:ph idx="1" type="body"/>
          </p:nvPr>
        </p:nvSpPr>
        <p:spPr>
          <a:xfrm>
            <a:off x="344700" y="616500"/>
            <a:ext cx="4227300" cy="3682500"/>
          </a:xfrm>
          <a:prstGeom prst="rect">
            <a:avLst/>
          </a:prstGeom>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sz="1900"/>
          </a:p>
          <a:p>
            <a:pPr indent="-349250" lvl="0" marL="457200" rtl="0" algn="l">
              <a:lnSpc>
                <a:spcPct val="100000"/>
              </a:lnSpc>
              <a:spcBef>
                <a:spcPts val="0"/>
              </a:spcBef>
              <a:spcAft>
                <a:spcPts val="0"/>
              </a:spcAft>
              <a:buSzPts val="1900"/>
              <a:buFont typeface="Arial"/>
              <a:buChar char="●"/>
            </a:pPr>
            <a:r>
              <a:rPr lang="en-US" sz="1900"/>
              <a:t>Force multiplier for Adam Hinman with Vision Realty &amp; Management</a:t>
            </a:r>
            <a:endParaRPr sz="1900"/>
          </a:p>
          <a:p>
            <a:pPr indent="0" lvl="0" marL="457200" rtl="0" algn="l">
              <a:lnSpc>
                <a:spcPct val="100000"/>
              </a:lnSpc>
              <a:spcBef>
                <a:spcPts val="0"/>
              </a:spcBef>
              <a:spcAft>
                <a:spcPts val="0"/>
              </a:spcAft>
              <a:buNone/>
            </a:pPr>
            <a:r>
              <a:t/>
            </a:r>
            <a:endParaRPr sz="1900"/>
          </a:p>
          <a:p>
            <a:pPr indent="-349250" lvl="0" marL="457200" rtl="0" algn="l">
              <a:lnSpc>
                <a:spcPct val="100000"/>
              </a:lnSpc>
              <a:spcBef>
                <a:spcPts val="0"/>
              </a:spcBef>
              <a:spcAft>
                <a:spcPts val="0"/>
              </a:spcAft>
              <a:buSzPts val="1900"/>
              <a:buFont typeface="Arial"/>
              <a:buChar char="●"/>
            </a:pPr>
            <a:r>
              <a:rPr lang="en-US" sz="1900"/>
              <a:t>A</a:t>
            </a:r>
            <a:r>
              <a:rPr lang="en-US" sz="1900"/>
              <a:t>cquisition, rehab, SFR, commercial and multifamily portfolio management.</a:t>
            </a:r>
            <a:endParaRPr sz="1900"/>
          </a:p>
          <a:p>
            <a:pPr indent="0" lvl="0" marL="457200" rtl="0" algn="l">
              <a:lnSpc>
                <a:spcPct val="100000"/>
              </a:lnSpc>
              <a:spcBef>
                <a:spcPts val="0"/>
              </a:spcBef>
              <a:spcAft>
                <a:spcPts val="0"/>
              </a:spcAft>
              <a:buNone/>
            </a:pPr>
            <a:r>
              <a:t/>
            </a:r>
            <a:endParaRPr sz="1900"/>
          </a:p>
          <a:p>
            <a:pPr indent="-349250" lvl="0" marL="457200" rtl="0" algn="l">
              <a:lnSpc>
                <a:spcPct val="100000"/>
              </a:lnSpc>
              <a:spcBef>
                <a:spcPts val="0"/>
              </a:spcBef>
              <a:spcAft>
                <a:spcPts val="0"/>
              </a:spcAft>
              <a:buSzPts val="1900"/>
              <a:buFont typeface="Arial"/>
              <a:buChar char="●"/>
            </a:pPr>
            <a:r>
              <a:rPr lang="en-US" sz="1900"/>
              <a:t>Lisa has worked side by side with Adam to grow the number of doors from 250 to over 600</a:t>
            </a:r>
            <a:endParaRPr sz="1900"/>
          </a:p>
          <a:p>
            <a:pPr indent="0" lvl="0" marL="457200" rtl="0" algn="l">
              <a:lnSpc>
                <a:spcPct val="100000"/>
              </a:lnSpc>
              <a:spcBef>
                <a:spcPts val="0"/>
              </a:spcBef>
              <a:spcAft>
                <a:spcPts val="0"/>
              </a:spcAft>
              <a:buNone/>
            </a:pPr>
            <a:r>
              <a:t/>
            </a:r>
            <a:endParaRPr sz="1900"/>
          </a:p>
          <a:p>
            <a:pPr indent="0" lvl="0" marL="457200" rtl="0" algn="l">
              <a:lnSpc>
                <a:spcPct val="100000"/>
              </a:lnSpc>
              <a:spcBef>
                <a:spcPts val="0"/>
              </a:spcBef>
              <a:spcAft>
                <a:spcPts val="0"/>
              </a:spcAft>
              <a:buNone/>
            </a:pPr>
            <a:r>
              <a:t/>
            </a:r>
            <a:endParaRPr sz="1900"/>
          </a:p>
        </p:txBody>
      </p:sp>
      <p:sp>
        <p:nvSpPr>
          <p:cNvPr id="89" name="Google Shape;89;g16312077264_0_0"/>
          <p:cNvSpPr txBox="1"/>
          <p:nvPr/>
        </p:nvSpPr>
        <p:spPr>
          <a:xfrm>
            <a:off x="4572000" y="438475"/>
            <a:ext cx="4325400" cy="1346400"/>
          </a:xfrm>
          <a:prstGeom prst="rect">
            <a:avLst/>
          </a:prstGeom>
          <a:noFill/>
          <a:ln>
            <a:noFill/>
          </a:ln>
        </p:spPr>
        <p:txBody>
          <a:bodyPr anchorCtr="0" anchor="t" bIns="91425" lIns="91425" spcFirstLastPara="1" rIns="91425" wrap="square" tIns="91425">
            <a:spAutoFit/>
          </a:bodyPr>
          <a:lstStyle/>
          <a:p>
            <a:pPr indent="0" lvl="0" marL="457200" rtl="0" algn="l">
              <a:spcBef>
                <a:spcPts val="520"/>
              </a:spcBef>
              <a:spcAft>
                <a:spcPts val="0"/>
              </a:spcAft>
              <a:buNone/>
            </a:pPr>
            <a:r>
              <a:t/>
            </a:r>
            <a:endParaRPr sz="1904">
              <a:solidFill>
                <a:schemeClr val="dk1"/>
              </a:solidFill>
            </a:endParaRPr>
          </a:p>
          <a:p>
            <a:pPr indent="-341931" lvl="0" marL="457200" rtl="0" algn="l">
              <a:spcBef>
                <a:spcPts val="520"/>
              </a:spcBef>
              <a:spcAft>
                <a:spcPts val="0"/>
              </a:spcAft>
              <a:buClr>
                <a:schemeClr val="accent3"/>
              </a:buClr>
              <a:buSzPts val="1785"/>
              <a:buFont typeface="Arial"/>
              <a:buChar char="●"/>
            </a:pPr>
            <a:r>
              <a:rPr lang="en-US" sz="1904">
                <a:solidFill>
                  <a:schemeClr val="dk1"/>
                </a:solidFill>
              </a:rPr>
              <a:t>Lisa joined Vision 9 years ago</a:t>
            </a:r>
            <a:endParaRPr sz="1904">
              <a:solidFill>
                <a:schemeClr val="dk1"/>
              </a:solidFill>
            </a:endParaRPr>
          </a:p>
          <a:p>
            <a:pPr indent="-341931" lvl="0" marL="457200" rtl="0" algn="l">
              <a:spcBef>
                <a:spcPts val="0"/>
              </a:spcBef>
              <a:spcAft>
                <a:spcPts val="0"/>
              </a:spcAft>
              <a:buClr>
                <a:schemeClr val="accent3"/>
              </a:buClr>
              <a:buSzPts val="1785"/>
              <a:buFont typeface="Arial"/>
              <a:buChar char="●"/>
            </a:pPr>
            <a:r>
              <a:rPr lang="en-US" sz="1904">
                <a:solidFill>
                  <a:schemeClr val="dk1"/>
                </a:solidFill>
              </a:rPr>
              <a:t>Current team has 11 people</a:t>
            </a:r>
            <a:endParaRPr sz="1904">
              <a:solidFill>
                <a:schemeClr val="dk1"/>
              </a:solidFill>
            </a:endParaRPr>
          </a:p>
          <a:p>
            <a:pPr indent="0" lvl="0" marL="0" rtl="0" algn="l">
              <a:spcBef>
                <a:spcPts val="0"/>
              </a:spcBef>
              <a:spcAft>
                <a:spcPts val="0"/>
              </a:spcAft>
              <a:buNone/>
            </a:pPr>
            <a:r>
              <a:t/>
            </a:r>
            <a:endParaRPr/>
          </a:p>
        </p:txBody>
      </p:sp>
      <p:pic>
        <p:nvPicPr>
          <p:cNvPr id="90" name="Google Shape;90;g16312077264_0_0"/>
          <p:cNvPicPr preferRelativeResize="0"/>
          <p:nvPr/>
        </p:nvPicPr>
        <p:blipFill>
          <a:blip r:embed="rId3">
            <a:alphaModFix/>
          </a:blip>
          <a:stretch>
            <a:fillRect/>
          </a:stretch>
        </p:blipFill>
        <p:spPr>
          <a:xfrm>
            <a:off x="5547388" y="1784875"/>
            <a:ext cx="2374626" cy="2837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16312077264_0_6"/>
          <p:cNvSpPr/>
          <p:nvPr/>
        </p:nvSpPr>
        <p:spPr>
          <a:xfrm>
            <a:off x="4728275" y="1409625"/>
            <a:ext cx="3581700" cy="3654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16312077264_0_6"/>
          <p:cNvSpPr/>
          <p:nvPr/>
        </p:nvSpPr>
        <p:spPr>
          <a:xfrm>
            <a:off x="751050" y="1409625"/>
            <a:ext cx="3229200" cy="330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16312077264_0_6"/>
          <p:cNvSpPr txBox="1"/>
          <p:nvPr>
            <p:ph idx="1" type="body"/>
          </p:nvPr>
        </p:nvSpPr>
        <p:spPr>
          <a:xfrm>
            <a:off x="927300" y="1938850"/>
            <a:ext cx="2876700" cy="779400"/>
          </a:xfrm>
          <a:prstGeom prst="rect">
            <a:avLst/>
          </a:prstGeom>
        </p:spPr>
        <p:txBody>
          <a:bodyPr anchorCtr="0" anchor="t" bIns="45700" lIns="91425" spcFirstLastPara="1" rIns="91425" wrap="square" tIns="45700">
            <a:noAutofit/>
          </a:bodyPr>
          <a:lstStyle/>
          <a:p>
            <a:pPr indent="0" lvl="0" marL="0" rtl="0" algn="ctr">
              <a:lnSpc>
                <a:spcPct val="80000"/>
              </a:lnSpc>
              <a:spcBef>
                <a:spcPts val="520"/>
              </a:spcBef>
              <a:spcAft>
                <a:spcPts val="0"/>
              </a:spcAft>
              <a:buSzPts val="1018"/>
              <a:buNone/>
            </a:pPr>
            <a:r>
              <a:rPr b="1" lang="en-US" sz="2905"/>
              <a:t>FOUNDER:</a:t>
            </a:r>
            <a:endParaRPr b="1" sz="2905"/>
          </a:p>
          <a:p>
            <a:pPr indent="0" lvl="0" marL="0" rtl="0" algn="l">
              <a:lnSpc>
                <a:spcPct val="80000"/>
              </a:lnSpc>
              <a:spcBef>
                <a:spcPts val="520"/>
              </a:spcBef>
              <a:spcAft>
                <a:spcPts val="0"/>
              </a:spcAft>
              <a:buSzPts val="1018"/>
              <a:buNone/>
            </a:pPr>
            <a:r>
              <a:t/>
            </a:r>
            <a:endParaRPr sz="1305"/>
          </a:p>
        </p:txBody>
      </p:sp>
      <p:sp>
        <p:nvSpPr>
          <p:cNvPr id="99" name="Google Shape;99;g16312077264_0_6"/>
          <p:cNvSpPr txBox="1"/>
          <p:nvPr/>
        </p:nvSpPr>
        <p:spPr>
          <a:xfrm>
            <a:off x="4653875" y="1409625"/>
            <a:ext cx="37305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900"/>
              <a:t>FORCE MULTIPLIER:</a:t>
            </a:r>
            <a:endParaRPr b="1" sz="2900"/>
          </a:p>
        </p:txBody>
      </p:sp>
      <p:sp>
        <p:nvSpPr>
          <p:cNvPr id="100" name="Google Shape;100;g16312077264_0_6"/>
          <p:cNvSpPr txBox="1"/>
          <p:nvPr/>
        </p:nvSpPr>
        <p:spPr>
          <a:xfrm>
            <a:off x="574800" y="2517825"/>
            <a:ext cx="3581700" cy="164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900"/>
              <a:t>Visionary</a:t>
            </a:r>
            <a:endParaRPr sz="1900"/>
          </a:p>
          <a:p>
            <a:pPr indent="0" lvl="0" marL="0" rtl="0" algn="ctr">
              <a:spcBef>
                <a:spcPts val="0"/>
              </a:spcBef>
              <a:spcAft>
                <a:spcPts val="0"/>
              </a:spcAft>
              <a:buNone/>
            </a:pPr>
            <a:r>
              <a:rPr lang="en-US" sz="1900"/>
              <a:t>Entrepreneur</a:t>
            </a:r>
            <a:endParaRPr sz="1900"/>
          </a:p>
          <a:p>
            <a:pPr indent="0" lvl="0" marL="0" rtl="0" algn="ctr">
              <a:spcBef>
                <a:spcPts val="0"/>
              </a:spcBef>
              <a:spcAft>
                <a:spcPts val="0"/>
              </a:spcAft>
              <a:buNone/>
            </a:pPr>
            <a:r>
              <a:rPr lang="en-US" sz="1900"/>
              <a:t>Leader</a:t>
            </a:r>
            <a:endParaRPr sz="1900"/>
          </a:p>
          <a:p>
            <a:pPr indent="0" lvl="0" marL="0" rtl="0" algn="ctr">
              <a:spcBef>
                <a:spcPts val="0"/>
              </a:spcBef>
              <a:spcAft>
                <a:spcPts val="0"/>
              </a:spcAft>
              <a:buNone/>
            </a:pPr>
            <a:r>
              <a:rPr lang="en-US" sz="1900"/>
              <a:t>CEO</a:t>
            </a:r>
            <a:endParaRPr sz="1900"/>
          </a:p>
          <a:p>
            <a:pPr indent="0" lvl="0" marL="0" rtl="0" algn="ctr">
              <a:spcBef>
                <a:spcPts val="0"/>
              </a:spcBef>
              <a:spcAft>
                <a:spcPts val="0"/>
              </a:spcAft>
              <a:buNone/>
            </a:pPr>
            <a:r>
              <a:rPr lang="en-US" sz="1900"/>
              <a:t>Director of a Division</a:t>
            </a:r>
            <a:endParaRPr sz="1900"/>
          </a:p>
        </p:txBody>
      </p:sp>
      <p:sp>
        <p:nvSpPr>
          <p:cNvPr id="101" name="Google Shape;101;g16312077264_0_6"/>
          <p:cNvSpPr txBox="1"/>
          <p:nvPr/>
        </p:nvSpPr>
        <p:spPr>
          <a:xfrm>
            <a:off x="4114775" y="2517825"/>
            <a:ext cx="4808700" cy="2616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900"/>
              <a:t>Personal Assistant</a:t>
            </a:r>
            <a:endParaRPr sz="1900"/>
          </a:p>
          <a:p>
            <a:pPr indent="0" lvl="0" marL="0" rtl="0" algn="ctr">
              <a:spcBef>
                <a:spcPts val="0"/>
              </a:spcBef>
              <a:spcAft>
                <a:spcPts val="0"/>
              </a:spcAft>
              <a:buNone/>
            </a:pPr>
            <a:r>
              <a:rPr lang="en-US" sz="1900"/>
              <a:t>Admin Assistant</a:t>
            </a:r>
            <a:endParaRPr sz="1900"/>
          </a:p>
          <a:p>
            <a:pPr indent="0" lvl="0" marL="0" rtl="0" algn="ctr">
              <a:spcBef>
                <a:spcPts val="0"/>
              </a:spcBef>
              <a:spcAft>
                <a:spcPts val="0"/>
              </a:spcAft>
              <a:buNone/>
            </a:pPr>
            <a:r>
              <a:rPr lang="en-US" sz="1900"/>
              <a:t>Executive Assistance</a:t>
            </a:r>
            <a:endParaRPr sz="1900"/>
          </a:p>
          <a:p>
            <a:pPr indent="0" lvl="0" marL="0" rtl="0" algn="ctr">
              <a:spcBef>
                <a:spcPts val="0"/>
              </a:spcBef>
              <a:spcAft>
                <a:spcPts val="0"/>
              </a:spcAft>
              <a:buNone/>
            </a:pPr>
            <a:r>
              <a:rPr lang="en-US" sz="1900"/>
              <a:t>Right Hand</a:t>
            </a:r>
            <a:endParaRPr sz="1900"/>
          </a:p>
          <a:p>
            <a:pPr indent="0" lvl="0" marL="0" rtl="0" algn="ctr">
              <a:spcBef>
                <a:spcPts val="0"/>
              </a:spcBef>
              <a:spcAft>
                <a:spcPts val="0"/>
              </a:spcAft>
              <a:buNone/>
            </a:pPr>
            <a:r>
              <a:rPr lang="en-US" sz="1900"/>
              <a:t>Operations Manager</a:t>
            </a:r>
            <a:endParaRPr sz="1900"/>
          </a:p>
          <a:p>
            <a:pPr indent="0" lvl="0" marL="0" rtl="0" algn="ctr">
              <a:spcBef>
                <a:spcPts val="0"/>
              </a:spcBef>
              <a:spcAft>
                <a:spcPts val="0"/>
              </a:spcAft>
              <a:buNone/>
            </a:pPr>
            <a:r>
              <a:rPr lang="en-US" sz="1900"/>
              <a:t>Chief of Staff</a:t>
            </a:r>
            <a:endParaRPr sz="1900"/>
          </a:p>
          <a:p>
            <a:pPr indent="0" lvl="0" marL="0" rtl="0" algn="ctr">
              <a:spcBef>
                <a:spcPts val="0"/>
              </a:spcBef>
              <a:spcAft>
                <a:spcPts val="0"/>
              </a:spcAft>
              <a:buNone/>
            </a:pPr>
            <a:r>
              <a:rPr lang="en-US" sz="1900"/>
              <a:t>Director of Operations</a:t>
            </a:r>
            <a:endParaRPr sz="1900"/>
          </a:p>
          <a:p>
            <a:pPr indent="0" lvl="0" marL="0" rtl="0" algn="l">
              <a:spcBef>
                <a:spcPts val="0"/>
              </a:spcBef>
              <a:spcAft>
                <a:spcPts val="0"/>
              </a:spcAft>
              <a:buNone/>
            </a:pPr>
            <a:r>
              <a:t/>
            </a:r>
            <a:endParaRPr sz="2500"/>
          </a:p>
        </p:txBody>
      </p:sp>
      <p:sp>
        <p:nvSpPr>
          <p:cNvPr id="102" name="Google Shape;102;g16312077264_0_6"/>
          <p:cNvSpPr txBox="1"/>
          <p:nvPr/>
        </p:nvSpPr>
        <p:spPr>
          <a:xfrm>
            <a:off x="751050" y="0"/>
            <a:ext cx="7346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solidFill>
                  <a:srgbClr val="FFFFFF"/>
                </a:solidFill>
              </a:rPr>
              <a:t>In Other Words…</a:t>
            </a:r>
            <a:endParaRPr sz="30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16b0a09ecec_2_1"/>
          <p:cNvSpPr txBox="1"/>
          <p:nvPr>
            <p:ph type="title"/>
          </p:nvPr>
        </p:nvSpPr>
        <p:spPr>
          <a:xfrm>
            <a:off x="447708" y="91205"/>
            <a:ext cx="8229600" cy="525300"/>
          </a:xfrm>
          <a:prstGeom prst="rect">
            <a:avLst/>
          </a:prstGeom>
        </p:spPr>
        <p:txBody>
          <a:bodyPr anchorCtr="0" anchor="b" bIns="0" lIns="0" spcFirstLastPara="1" rIns="0" wrap="square" tIns="45700">
            <a:noAutofit/>
          </a:bodyPr>
          <a:lstStyle/>
          <a:p>
            <a:pPr indent="0" lvl="0" marL="0" rtl="0" algn="ctr">
              <a:spcBef>
                <a:spcPts val="0"/>
              </a:spcBef>
              <a:spcAft>
                <a:spcPts val="0"/>
              </a:spcAft>
              <a:buNone/>
            </a:pPr>
            <a:r>
              <a:rPr lang="en-US" sz="3500"/>
              <a:t>Who are Founders</a:t>
            </a:r>
            <a:endParaRPr sz="3500"/>
          </a:p>
        </p:txBody>
      </p:sp>
      <p:pic>
        <p:nvPicPr>
          <p:cNvPr id="109" name="Google Shape;109;g16b0a09ecec_2_1"/>
          <p:cNvPicPr preferRelativeResize="0"/>
          <p:nvPr/>
        </p:nvPicPr>
        <p:blipFill>
          <a:blip r:embed="rId3">
            <a:alphaModFix/>
          </a:blip>
          <a:stretch>
            <a:fillRect/>
          </a:stretch>
        </p:blipFill>
        <p:spPr>
          <a:xfrm>
            <a:off x="166300" y="1551056"/>
            <a:ext cx="8792399" cy="26852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16b0a09ecec_2_13"/>
          <p:cNvSpPr txBox="1"/>
          <p:nvPr>
            <p:ph type="title"/>
          </p:nvPr>
        </p:nvSpPr>
        <p:spPr>
          <a:xfrm>
            <a:off x="447708" y="91205"/>
            <a:ext cx="8229600" cy="525300"/>
          </a:xfrm>
          <a:prstGeom prst="rect">
            <a:avLst/>
          </a:prstGeom>
        </p:spPr>
        <p:txBody>
          <a:bodyPr anchorCtr="0" anchor="b" bIns="0" lIns="0" spcFirstLastPara="1" rIns="0" wrap="square" tIns="45700">
            <a:noAutofit/>
          </a:bodyPr>
          <a:lstStyle/>
          <a:p>
            <a:pPr indent="0" lvl="0" marL="0" rtl="0" algn="ctr">
              <a:spcBef>
                <a:spcPts val="0"/>
              </a:spcBef>
              <a:spcAft>
                <a:spcPts val="0"/>
              </a:spcAft>
              <a:buNone/>
            </a:pPr>
            <a:r>
              <a:rPr lang="en-US" sz="3500"/>
              <a:t>Who are Force Multipliers</a:t>
            </a:r>
            <a:endParaRPr sz="3500"/>
          </a:p>
        </p:txBody>
      </p:sp>
      <p:pic>
        <p:nvPicPr>
          <p:cNvPr id="116" name="Google Shape;116;g16b0a09ecec_2_13"/>
          <p:cNvPicPr preferRelativeResize="0"/>
          <p:nvPr/>
        </p:nvPicPr>
        <p:blipFill>
          <a:blip r:embed="rId3">
            <a:alphaModFix/>
          </a:blip>
          <a:stretch>
            <a:fillRect/>
          </a:stretch>
        </p:blipFill>
        <p:spPr>
          <a:xfrm>
            <a:off x="1619375" y="690000"/>
            <a:ext cx="6043177" cy="4027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txBox="1"/>
          <p:nvPr>
            <p:ph type="title"/>
          </p:nvPr>
        </p:nvSpPr>
        <p:spPr>
          <a:xfrm>
            <a:off x="915775" y="61975"/>
            <a:ext cx="7128000" cy="1050300"/>
          </a:xfrm>
          <a:prstGeom prst="rect">
            <a:avLst/>
          </a:prstGeom>
          <a:noFill/>
          <a:ln>
            <a:noFill/>
          </a:ln>
        </p:spPr>
        <p:txBody>
          <a:bodyPr anchorCtr="0" anchor="b" bIns="0" lIns="0" spcFirstLastPara="1" rIns="0" wrap="square" tIns="45700">
            <a:normAutofit fontScale="90000"/>
          </a:bodyPr>
          <a:lstStyle/>
          <a:p>
            <a:pPr indent="0" lvl="0" marL="0" rtl="0" algn="ctr">
              <a:spcBef>
                <a:spcPts val="0"/>
              </a:spcBef>
              <a:spcAft>
                <a:spcPts val="0"/>
              </a:spcAft>
              <a:buClr>
                <a:schemeClr val="lt1"/>
              </a:buClr>
              <a:buSzPct val="100000"/>
              <a:buFont typeface="Arial"/>
              <a:buNone/>
            </a:pPr>
            <a:r>
              <a:rPr lang="en-US"/>
              <a:t>THE BEGINNING OF </a:t>
            </a:r>
            <a:endParaRPr/>
          </a:p>
          <a:p>
            <a:pPr indent="0" lvl="0" marL="0" rtl="0" algn="ctr">
              <a:spcBef>
                <a:spcPts val="0"/>
              </a:spcBef>
              <a:spcAft>
                <a:spcPts val="0"/>
              </a:spcAft>
              <a:buClr>
                <a:schemeClr val="lt1"/>
              </a:buClr>
              <a:buSzPct val="100000"/>
              <a:buFont typeface="Arial"/>
              <a:buNone/>
            </a:pPr>
            <a:r>
              <a:rPr b="1" lang="en-US">
                <a:solidFill>
                  <a:schemeClr val="dk1"/>
                </a:solidFill>
              </a:rPr>
              <a:t>STRATEGIC</a:t>
            </a:r>
            <a:r>
              <a:rPr b="1" lang="en-US">
                <a:solidFill>
                  <a:schemeClr val="dk1"/>
                </a:solidFill>
              </a:rPr>
              <a:t> RELATIONSHIP</a:t>
            </a:r>
            <a:endParaRPr b="1">
              <a:solidFill>
                <a:schemeClr val="dk1"/>
              </a:solidFill>
            </a:endParaRPr>
          </a:p>
        </p:txBody>
      </p:sp>
      <p:sp>
        <p:nvSpPr>
          <p:cNvPr id="122" name="Google Shape;122;p2"/>
          <p:cNvSpPr txBox="1"/>
          <p:nvPr>
            <p:ph idx="1" type="body"/>
          </p:nvPr>
        </p:nvSpPr>
        <p:spPr>
          <a:xfrm>
            <a:off x="820000" y="1622900"/>
            <a:ext cx="7846800" cy="32706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t/>
            </a:r>
            <a:endParaRPr/>
          </a:p>
          <a:p>
            <a:pPr indent="-282575" lvl="0" marL="274320" rtl="0" algn="l">
              <a:lnSpc>
                <a:spcPct val="80000"/>
              </a:lnSpc>
              <a:spcBef>
                <a:spcPts val="520"/>
              </a:spcBef>
              <a:spcAft>
                <a:spcPts val="0"/>
              </a:spcAft>
              <a:buSzPts val="2600"/>
              <a:buFont typeface="Arial"/>
              <a:buChar char="⚫"/>
            </a:pPr>
            <a:r>
              <a:rPr lang="en-US"/>
              <a:t>80/20</a:t>
            </a:r>
            <a:endParaRPr/>
          </a:p>
          <a:p>
            <a:pPr indent="-282575" lvl="0" marL="274320" rtl="0" algn="l">
              <a:lnSpc>
                <a:spcPct val="80000"/>
              </a:lnSpc>
              <a:spcBef>
                <a:spcPts val="520"/>
              </a:spcBef>
              <a:spcAft>
                <a:spcPts val="0"/>
              </a:spcAft>
              <a:buSzPts val="2600"/>
              <a:buFont typeface="Arial"/>
              <a:buChar char="⚫"/>
            </a:pPr>
            <a:r>
              <a:rPr lang="en-US"/>
              <a:t>Alignment of goals and expectations</a:t>
            </a:r>
            <a:endParaRPr/>
          </a:p>
          <a:p>
            <a:pPr indent="-282575" lvl="0" marL="274320" rtl="0" algn="l">
              <a:lnSpc>
                <a:spcPct val="80000"/>
              </a:lnSpc>
              <a:spcBef>
                <a:spcPts val="520"/>
              </a:spcBef>
              <a:spcAft>
                <a:spcPts val="0"/>
              </a:spcAft>
              <a:buSzPts val="2600"/>
              <a:buFont typeface="Arial"/>
              <a:buChar char="⚫"/>
            </a:pPr>
            <a:r>
              <a:rPr lang="en-US"/>
              <a:t>Check-in Frequently</a:t>
            </a:r>
            <a:endParaRPr/>
          </a:p>
          <a:p>
            <a:pPr indent="-282575" lvl="0" marL="274320" rtl="0" algn="l">
              <a:lnSpc>
                <a:spcPct val="80000"/>
              </a:lnSpc>
              <a:spcBef>
                <a:spcPts val="520"/>
              </a:spcBef>
              <a:spcAft>
                <a:spcPts val="0"/>
              </a:spcAft>
              <a:buSzPts val="2600"/>
              <a:buFont typeface="Arial"/>
              <a:buChar char="⚫"/>
            </a:pPr>
            <a:r>
              <a:rPr lang="en-US"/>
              <a:t>Build trust and cultivate loyalty</a:t>
            </a:r>
            <a:endParaRPr/>
          </a:p>
          <a:p>
            <a:pPr indent="-282575" lvl="0" marL="274320" rtl="0" algn="l">
              <a:lnSpc>
                <a:spcPct val="80000"/>
              </a:lnSpc>
              <a:spcBef>
                <a:spcPts val="520"/>
              </a:spcBef>
              <a:spcAft>
                <a:spcPts val="0"/>
              </a:spcAft>
              <a:buSzPts val="2600"/>
              <a:buFont typeface="Arial"/>
              <a:buChar char="⚫"/>
            </a:pPr>
            <a:r>
              <a:rPr lang="en-US"/>
              <a:t>Inner circle</a:t>
            </a:r>
            <a:endParaRPr/>
          </a:p>
          <a:p>
            <a:pPr indent="-282575" lvl="0" marL="274320" rtl="0" algn="l">
              <a:lnSpc>
                <a:spcPct val="80000"/>
              </a:lnSpc>
              <a:spcBef>
                <a:spcPts val="520"/>
              </a:spcBef>
              <a:spcAft>
                <a:spcPts val="0"/>
              </a:spcAft>
              <a:buSzPts val="2600"/>
              <a:buFont typeface="Arial"/>
              <a:buChar char="⚫"/>
            </a:pPr>
            <a:r>
              <a:rPr lang="en-US"/>
              <a:t>Lead up</a:t>
            </a:r>
            <a:endParaRPr/>
          </a:p>
          <a:p>
            <a:pPr indent="0" lvl="0" marL="274320" rtl="0" algn="l">
              <a:lnSpc>
                <a:spcPct val="80000"/>
              </a:lnSpc>
              <a:spcBef>
                <a:spcPts val="520"/>
              </a:spcBef>
              <a:spcAft>
                <a:spcPts val="0"/>
              </a:spcAft>
              <a:buSzPts val="1018"/>
              <a:buNone/>
            </a:pPr>
            <a:r>
              <a:t/>
            </a:r>
            <a:endParaRPr sz="100"/>
          </a:p>
          <a:p>
            <a:pPr indent="-117475" lvl="0" marL="274320" rtl="0" algn="l">
              <a:lnSpc>
                <a:spcPct val="80000"/>
              </a:lnSpc>
              <a:spcBef>
                <a:spcPts val="520"/>
              </a:spcBef>
              <a:spcAft>
                <a:spcPts val="0"/>
              </a:spcAft>
              <a:buSzPts val="2285"/>
              <a:buNone/>
            </a:pPr>
            <a:r>
              <a:t/>
            </a:r>
            <a:endParaRPr sz="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164572a8bcb_0_3"/>
          <p:cNvSpPr txBox="1"/>
          <p:nvPr>
            <p:ph type="title"/>
          </p:nvPr>
        </p:nvSpPr>
        <p:spPr>
          <a:xfrm>
            <a:off x="79800" y="0"/>
            <a:ext cx="9144000" cy="525300"/>
          </a:xfrm>
          <a:prstGeom prst="rect">
            <a:avLst/>
          </a:prstGeom>
        </p:spPr>
        <p:txBody>
          <a:bodyPr anchorCtr="0" anchor="b" bIns="0" lIns="0" spcFirstLastPara="1" rIns="0" wrap="square" tIns="45700">
            <a:noAutofit/>
          </a:bodyPr>
          <a:lstStyle/>
          <a:p>
            <a:pPr indent="0" lvl="0" marL="0" rtl="0" algn="ctr">
              <a:spcBef>
                <a:spcPts val="0"/>
              </a:spcBef>
              <a:spcAft>
                <a:spcPts val="0"/>
              </a:spcAft>
              <a:buNone/>
            </a:pPr>
            <a:r>
              <a:rPr b="1" lang="en-US" sz="3000"/>
              <a:t>RESPONSIBILITIES OF THE FOUNDER - 20%</a:t>
            </a:r>
            <a:endParaRPr b="1" sz="3000"/>
          </a:p>
        </p:txBody>
      </p:sp>
      <p:sp>
        <p:nvSpPr>
          <p:cNvPr id="129" name="Google Shape;129;g164572a8bcb_0_3"/>
          <p:cNvSpPr txBox="1"/>
          <p:nvPr>
            <p:ph idx="1" type="body"/>
          </p:nvPr>
        </p:nvSpPr>
        <p:spPr>
          <a:xfrm>
            <a:off x="457200" y="1003899"/>
            <a:ext cx="8229600" cy="3566100"/>
          </a:xfrm>
          <a:prstGeom prst="rect">
            <a:avLst/>
          </a:prstGeom>
        </p:spPr>
        <p:txBody>
          <a:bodyPr anchorCtr="0" anchor="t" bIns="45700" lIns="91425" spcFirstLastPara="1" rIns="91425" wrap="square" tIns="45700">
            <a:normAutofit/>
          </a:bodyPr>
          <a:lstStyle/>
          <a:p>
            <a:pPr indent="0" lvl="0" marL="457200" rtl="0" algn="l">
              <a:spcBef>
                <a:spcPts val="520"/>
              </a:spcBef>
              <a:spcAft>
                <a:spcPts val="0"/>
              </a:spcAft>
              <a:buNone/>
            </a:pPr>
            <a:r>
              <a:t/>
            </a:r>
            <a:endParaRPr/>
          </a:p>
          <a:p>
            <a:pPr indent="-385445" lvl="0" marL="457200" rtl="0" algn="l">
              <a:spcBef>
                <a:spcPts val="520"/>
              </a:spcBef>
              <a:spcAft>
                <a:spcPts val="0"/>
              </a:spcAft>
              <a:buSzPts val="2470"/>
              <a:buChar char="❏"/>
            </a:pPr>
            <a:r>
              <a:rPr lang="en-US"/>
              <a:t>Seek business opportunities and growth</a:t>
            </a:r>
            <a:endParaRPr/>
          </a:p>
          <a:p>
            <a:pPr indent="-385445" lvl="0" marL="457200" rtl="0" algn="l">
              <a:spcBef>
                <a:spcPts val="0"/>
              </a:spcBef>
              <a:spcAft>
                <a:spcPts val="0"/>
              </a:spcAft>
              <a:buSzPts val="2470"/>
              <a:buChar char="❏"/>
            </a:pPr>
            <a:r>
              <a:rPr lang="en-US"/>
              <a:t>Strategize and overall planning</a:t>
            </a:r>
            <a:endParaRPr/>
          </a:p>
          <a:p>
            <a:pPr indent="-385445" lvl="0" marL="457200" rtl="0" algn="l">
              <a:spcBef>
                <a:spcPts val="0"/>
              </a:spcBef>
              <a:spcAft>
                <a:spcPts val="0"/>
              </a:spcAft>
              <a:buSzPts val="2470"/>
              <a:buChar char="❏"/>
            </a:pPr>
            <a:r>
              <a:rPr lang="en-US"/>
              <a:t>Spread your vision - make it viral</a:t>
            </a:r>
            <a:endParaRPr/>
          </a:p>
          <a:p>
            <a:pPr indent="-385445" lvl="0" marL="457200" rtl="0" algn="l">
              <a:spcBef>
                <a:spcPts val="0"/>
              </a:spcBef>
              <a:spcAft>
                <a:spcPts val="0"/>
              </a:spcAft>
              <a:buSzPts val="2470"/>
              <a:buChar char="❏"/>
            </a:pPr>
            <a:r>
              <a:rPr lang="en-US"/>
              <a:t>Provide focus, clarity, and direction for the team</a:t>
            </a:r>
            <a:endParaRPr/>
          </a:p>
          <a:p>
            <a:pPr indent="-385445" lvl="0" marL="457200" rtl="0" algn="l">
              <a:spcBef>
                <a:spcPts val="0"/>
              </a:spcBef>
              <a:spcAft>
                <a:spcPts val="0"/>
              </a:spcAft>
              <a:buSzPts val="2470"/>
              <a:buChar char="❏"/>
            </a:pPr>
            <a:r>
              <a:rPr lang="en-US"/>
              <a:t>Remove road blocks</a:t>
            </a:r>
            <a:endParaRPr/>
          </a:p>
          <a:p>
            <a:pPr indent="-385445" lvl="0" marL="457200" rtl="0" algn="l">
              <a:spcBef>
                <a:spcPts val="0"/>
              </a:spcBef>
              <a:spcAft>
                <a:spcPts val="0"/>
              </a:spcAft>
              <a:buSzPts val="2470"/>
              <a:buChar char="❏"/>
            </a:pPr>
            <a:r>
              <a:rPr lang="en-US"/>
              <a:t>Work on yourself - increase your leadership lid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low">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2020-01-29T18:35:57Z</dcterms:created>
  <dc:creator>Rebecca Woodring</dc:creator>
</cp:coreProperties>
</file>