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handoutMasterIdLst>
    <p:handoutMasterId r:id="rId33"/>
  </p:handoutMasterIdLst>
  <p:sldIdLst>
    <p:sldId id="314" r:id="rId3"/>
    <p:sldId id="265" r:id="rId4"/>
    <p:sldId id="257" r:id="rId5"/>
    <p:sldId id="315" r:id="rId6"/>
    <p:sldId id="316" r:id="rId7"/>
    <p:sldId id="317" r:id="rId8"/>
    <p:sldId id="266" r:id="rId9"/>
    <p:sldId id="269" r:id="rId10"/>
    <p:sldId id="270" r:id="rId11"/>
    <p:sldId id="319" r:id="rId12"/>
    <p:sldId id="271" r:id="rId13"/>
    <p:sldId id="272" r:id="rId14"/>
    <p:sldId id="273" r:id="rId15"/>
    <p:sldId id="274" r:id="rId16"/>
    <p:sldId id="275" r:id="rId17"/>
    <p:sldId id="268" r:id="rId18"/>
    <p:sldId id="277" r:id="rId19"/>
    <p:sldId id="278" r:id="rId20"/>
    <p:sldId id="279" r:id="rId21"/>
    <p:sldId id="280" r:id="rId22"/>
    <p:sldId id="281" r:id="rId23"/>
    <p:sldId id="282" r:id="rId24"/>
    <p:sldId id="311" r:id="rId25"/>
    <p:sldId id="318" r:id="rId26"/>
    <p:sldId id="322" r:id="rId27"/>
    <p:sldId id="323" r:id="rId28"/>
    <p:sldId id="320" r:id="rId29"/>
    <p:sldId id="293" r:id="rId30"/>
    <p:sldId id="32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E78"/>
    <a:srgbClr val="789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3" autoAdjust="0"/>
    <p:restoredTop sz="94660"/>
  </p:normalViewPr>
  <p:slideViewPr>
    <p:cSldViewPr>
      <p:cViewPr>
        <p:scale>
          <a:sx n="80" d="100"/>
          <a:sy n="80" d="100"/>
        </p:scale>
        <p:origin x="-2616" y="-7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3E6D7F-D5F1-4D3F-A1B1-52B73258B52B}" type="datetimeFigureOut">
              <a:rPr lang="en-US" smtClean="0"/>
              <a:t>3/20/2014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D11E79-636C-41C4-8312-EDF86B36192E}" type="slidenum">
              <a:rPr lang="en-US" smtClean="0"/>
              <a:t>‹#›</a:t>
            </a:fld>
            <a:endParaRPr lang="en-US" dirty="0"/>
          </a:p>
        </p:txBody>
      </p:sp>
    </p:spTree>
    <p:extLst>
      <p:ext uri="{BB962C8B-B14F-4D97-AF65-F5344CB8AC3E}">
        <p14:creationId xmlns:p14="http://schemas.microsoft.com/office/powerpoint/2010/main" val="4089060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BBD0B-40A0-4419-8C19-3966B96DD09F}" type="datetimeFigureOut">
              <a:rPr lang="en-US" smtClean="0"/>
              <a:t>3/20/2014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E23FB-F86D-4363-885B-E8D8F9411FB9}" type="slidenum">
              <a:rPr lang="en-US" smtClean="0"/>
              <a:t>‹#›</a:t>
            </a:fld>
            <a:endParaRPr lang="en-US" dirty="0"/>
          </a:p>
        </p:txBody>
      </p:sp>
    </p:spTree>
    <p:extLst>
      <p:ext uri="{BB962C8B-B14F-4D97-AF65-F5344CB8AC3E}">
        <p14:creationId xmlns:p14="http://schemas.microsoft.com/office/powerpoint/2010/main" val="105966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I want</a:t>
            </a:r>
            <a:r>
              <a:rPr lang="en-US" baseline="0" dirty="0" smtClean="0"/>
              <a:t> to thank everybody for coming to the webinar today and taking the time to joins us to learn about how self-directed IRAs work and how they can be used to grow your business.  This webinar will be about 25 minutes.  During the presentation if you think of a question just type it in the question box and I will answer it at the end of the presentation.   </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a:t>
            </a:fld>
            <a:endParaRPr lang="en-US" dirty="0"/>
          </a:p>
        </p:txBody>
      </p:sp>
    </p:spTree>
    <p:extLst>
      <p:ext uri="{BB962C8B-B14F-4D97-AF65-F5344CB8AC3E}">
        <p14:creationId xmlns:p14="http://schemas.microsoft.com/office/powerpoint/2010/main" val="170057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 shot of the IRS web site.  You can find this at irs.gov under Retirement Accounts, Investments, Frequently Asked Questions thread you’ll end up here.. </a:t>
            </a:r>
            <a:r>
              <a:rPr lang="en-US" baseline="0" dirty="0" smtClean="0"/>
              <a:t>As you can see the questions is what types of investments can I make with my IRA?  We’ve already answered that, life insurance and collectibles and you can see the list here.  However what I have circled makes two points.  Let me read it to you.  IRA trustees are permitted to impose additional restrictions on investments.  For example, because of administrative burdens, many IRA trustees do not permit IRA owners to invest IRA funds in real estate.  IRA law does not prohibit investing in real estate but trustees are not required to offer real estate as an option.  Let me read that again, IRA law does not prohibit investing in real estate but trustees, companies that hold IRAs such as e-trade, Fidelity, TD Ameritrade, Merrill Lynch, are not required to offer real estate as an option.  Here the IRS is confirming in black and white real estate is an acceptable investment within an IRA but trustees are not required to let you hold it as an investment.  That’s why you need a self directed IRA company to hold these retirement accounts.  We have established what you can not invest in, so what can you invest in? </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10</a:t>
            </a:fld>
            <a:endParaRPr lang="en-US" dirty="0"/>
          </a:p>
        </p:txBody>
      </p:sp>
    </p:spTree>
    <p:extLst>
      <p:ext uri="{BB962C8B-B14F-4D97-AF65-F5344CB8AC3E}">
        <p14:creationId xmlns:p14="http://schemas.microsoft.com/office/powerpoint/2010/main" val="41696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and by no</a:t>
            </a:r>
            <a:r>
              <a:rPr lang="en-US" baseline="0" dirty="0" smtClean="0"/>
              <a:t> means an exhausted one, of what IRAs can invest in.  </a:t>
            </a:r>
            <a:r>
              <a:rPr lang="en-US" dirty="0" smtClean="0"/>
              <a:t>Go through investment</a:t>
            </a:r>
            <a:r>
              <a:rPr lang="en-US" baseline="0" dirty="0" smtClean="0"/>
              <a:t> options.  You can think of it, most likely you can do it with jus a few limitations.</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11</a:t>
            </a:fld>
            <a:endParaRPr lang="en-US" dirty="0"/>
          </a:p>
        </p:txBody>
      </p:sp>
    </p:spTree>
    <p:extLst>
      <p:ext uri="{BB962C8B-B14F-4D97-AF65-F5344CB8AC3E}">
        <p14:creationId xmlns:p14="http://schemas.microsoft.com/office/powerpoint/2010/main" val="86715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certain people</a:t>
            </a:r>
            <a:r>
              <a:rPr lang="en-US" baseline="0" dirty="0" smtClean="0"/>
              <a:t> your IRA can not do business with.  Your IRA is a separate legal entity from you.  It has its own tax ID so t</a:t>
            </a:r>
            <a:r>
              <a:rPr lang="en-US" dirty="0" smtClean="0"/>
              <a:t>hink of it as Mr. IRA, and there are certain people MR. IRA can NOT do business with.</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12</a:t>
            </a:fld>
            <a:endParaRPr lang="en-US" dirty="0"/>
          </a:p>
        </p:txBody>
      </p:sp>
    </p:spTree>
    <p:extLst>
      <p:ext uri="{BB962C8B-B14F-4D97-AF65-F5344CB8AC3E}">
        <p14:creationId xmlns:p14="http://schemas.microsoft.com/office/powerpoint/2010/main" val="166648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people are; tell case of 20% owner and lending to company.  So what is a prohibited transaction.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13</a:t>
            </a:fld>
            <a:endParaRPr lang="en-US" dirty="0"/>
          </a:p>
        </p:txBody>
      </p:sp>
    </p:spTree>
    <p:extLst>
      <p:ext uri="{BB962C8B-B14F-4D97-AF65-F5344CB8AC3E}">
        <p14:creationId xmlns:p14="http://schemas.microsoft.com/office/powerpoint/2010/main" val="274548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Prohibited transactions are what occur when IRAs work with disqualified people.  </a:t>
            </a:r>
            <a:r>
              <a:rPr lang="en-US" baseline="0" dirty="0" smtClean="0"/>
              <a:t>Go over slide.  What happens if an IRA engages in a prohibited transaction?  The IRA is considered distributed to its owner at the time of the prohibited transaction and there are additional taxes, penalties, and interest.  There are so many things you can do and so few things that you can’t it’s just best to stay away from the things you can’t.  </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14</a:t>
            </a:fld>
            <a:endParaRPr lang="en-US" dirty="0"/>
          </a:p>
        </p:txBody>
      </p:sp>
    </p:spTree>
    <p:extLst>
      <p:ext uri="{BB962C8B-B14F-4D97-AF65-F5344CB8AC3E}">
        <p14:creationId xmlns:p14="http://schemas.microsoft.com/office/powerpoint/2010/main" val="321844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slide.  Talk about daughter at college</a:t>
            </a:r>
            <a:r>
              <a:rPr lang="en-US" baseline="0" dirty="0" smtClean="0"/>
              <a:t> and living in condo and result of prohibited transaction</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15</a:t>
            </a:fld>
            <a:endParaRPr lang="en-US" dirty="0"/>
          </a:p>
        </p:txBody>
      </p:sp>
    </p:spTree>
    <p:extLst>
      <p:ext uri="{BB962C8B-B14F-4D97-AF65-F5344CB8AC3E}">
        <p14:creationId xmlns:p14="http://schemas.microsoft.com/office/powerpoint/2010/main" val="2413715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t>Let the audience know what types of plans can be self directed.  Let them know that all types of IRA and qualified funds can be used……especially those old 401k funds that are still sitting with ex-employer plans.   </a:t>
            </a:r>
          </a:p>
          <a:p>
            <a:pPr>
              <a:lnSpc>
                <a:spcPct val="90000"/>
              </a:lnSpc>
            </a:pPr>
            <a:r>
              <a:rPr lang="en-US" sz="1200" dirty="0" smtClean="0"/>
              <a:t>Whether you’re an individual or owner of a business, IRA Innovations has a solution for you.</a:t>
            </a:r>
          </a:p>
          <a:p>
            <a:pPr>
              <a:lnSpc>
                <a:spcPct val="90000"/>
              </a:lnSpc>
            </a:pPr>
            <a:r>
              <a:rPr lang="en-US" sz="1200" dirty="0" smtClean="0"/>
              <a:t>Cover the tax benefits that these individual or business plans can offer.</a:t>
            </a:r>
          </a:p>
          <a:p>
            <a:pPr>
              <a:lnSpc>
                <a:spcPct val="90000"/>
              </a:lnSpc>
              <a:buFontTx/>
              <a:buChar char="•"/>
            </a:pPr>
            <a:r>
              <a:rPr lang="en-US" sz="1200" dirty="0" smtClean="0"/>
              <a:t> Tax advantages through tax deductible contributions and tax deferred earnings  with the potential through the Roth accounts of tax free earnings.</a:t>
            </a:r>
          </a:p>
          <a:p>
            <a:pPr>
              <a:lnSpc>
                <a:spcPct val="90000"/>
              </a:lnSpc>
            </a:pPr>
            <a:endParaRPr lang="en-US" sz="1200" dirty="0" smtClean="0"/>
          </a:p>
          <a:p>
            <a:pPr>
              <a:lnSpc>
                <a:spcPct val="90000"/>
              </a:lnSpc>
            </a:pPr>
            <a:r>
              <a:rPr lang="en-US" sz="1200" dirty="0" smtClean="0"/>
              <a:t>Discuss the difference between a Traditional account and a ROTH account.  </a:t>
            </a:r>
          </a:p>
          <a:p>
            <a:pPr>
              <a:lnSpc>
                <a:spcPct val="90000"/>
              </a:lnSpc>
            </a:pPr>
            <a:r>
              <a:rPr lang="en-US" sz="1200" dirty="0" smtClean="0"/>
              <a:t>KEY DIFFERENCE IS: Traditional accounts you pay tax later not now – Roth accounts you pay now not later – CONTROL over taxes NOW vs. later. What will tax brackets be in 10, 15, 20 years?</a:t>
            </a:r>
          </a:p>
          <a:p>
            <a:pPr>
              <a:lnSpc>
                <a:spcPct val="90000"/>
              </a:lnSpc>
            </a:pPr>
            <a:endParaRPr lang="en-US" sz="1200" dirty="0" smtClean="0"/>
          </a:p>
          <a:p>
            <a:pPr>
              <a:lnSpc>
                <a:spcPct val="90000"/>
              </a:lnSpc>
            </a:pPr>
            <a:endParaRPr lang="en-US" sz="1200" dirty="0" smtClean="0"/>
          </a:p>
          <a:p>
            <a:pPr>
              <a:lnSpc>
                <a:spcPct val="90000"/>
              </a:lnSpc>
            </a:pPr>
            <a:r>
              <a:rPr lang="en-US" sz="1200" i="1" dirty="0" smtClean="0"/>
              <a:t>SALES POINT: All types of plans can be self directed.  If you qualify for a ROTH…set one up.  If you have an old employer plan sitting around….move it to your IRA</a:t>
            </a:r>
            <a:r>
              <a:rPr lang="en-US" sz="1200" i="1" baseline="0" dirty="0" smtClean="0"/>
              <a:t> Innovations </a:t>
            </a:r>
            <a:r>
              <a:rPr lang="en-US" sz="1200" i="1" dirty="0" smtClean="0"/>
              <a:t>account.</a:t>
            </a:r>
            <a:endParaRPr lang="en-US" sz="1200" dirty="0" smtClean="0"/>
          </a:p>
          <a:p>
            <a:pPr>
              <a:lnSpc>
                <a:spcPct val="90000"/>
              </a:lnSpc>
            </a:pPr>
            <a:endParaRPr lang="en-US" sz="1200" i="1" dirty="0" smtClean="0"/>
          </a:p>
          <a:p>
            <a:pPr>
              <a:lnSpc>
                <a:spcPct val="90000"/>
              </a:lnSpc>
            </a:pPr>
            <a:r>
              <a:rPr lang="en-US" sz="1200" i="1" dirty="0" smtClean="0"/>
              <a:t>Don’t forget to mentions those 401k plans that they have sitting around at old employers.  Those can easily be rolled over to their IRA</a:t>
            </a:r>
            <a:r>
              <a:rPr lang="en-US" sz="1200" i="1" baseline="0" dirty="0" smtClean="0"/>
              <a:t> Innovations </a:t>
            </a:r>
            <a:r>
              <a:rPr lang="en-US" sz="1200" i="1" dirty="0" smtClean="0"/>
              <a:t>account.</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16</a:t>
            </a:fld>
            <a:endParaRPr lang="en-US" dirty="0"/>
          </a:p>
        </p:txBody>
      </p:sp>
    </p:spTree>
    <p:extLst>
      <p:ext uri="{BB962C8B-B14F-4D97-AF65-F5344CB8AC3E}">
        <p14:creationId xmlns:p14="http://schemas.microsoft.com/office/powerpoint/2010/main" val="376443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17</a:t>
            </a:fld>
            <a:endParaRPr lang="en-US" dirty="0"/>
          </a:p>
        </p:txBody>
      </p:sp>
    </p:spTree>
    <p:extLst>
      <p:ext uri="{BB962C8B-B14F-4D97-AF65-F5344CB8AC3E}">
        <p14:creationId xmlns:p14="http://schemas.microsoft.com/office/powerpoint/2010/main" val="2957746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is best described by going through a case study.</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18</a:t>
            </a:fld>
            <a:endParaRPr lang="en-US" dirty="0"/>
          </a:p>
        </p:txBody>
      </p:sp>
    </p:spTree>
    <p:extLst>
      <p:ext uri="{BB962C8B-B14F-4D97-AF65-F5344CB8AC3E}">
        <p14:creationId xmlns:p14="http://schemas.microsoft.com/office/powerpoint/2010/main" val="87172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i="1" dirty="0" smtClean="0"/>
              <a:t>Case Study:  Undeveloped Land</a:t>
            </a:r>
          </a:p>
          <a:p>
            <a:pPr marL="228600" indent="-228600"/>
            <a:r>
              <a:rPr lang="en-US" i="1" dirty="0" smtClean="0"/>
              <a:t>This case study shows the simplicity of a cash transaction.  100% owned by a single IRA.  </a:t>
            </a:r>
          </a:p>
          <a:p>
            <a:pPr marL="228600" indent="-228600"/>
            <a:r>
              <a:rPr lang="en-US" i="1" dirty="0" smtClean="0"/>
              <a:t>SALES POINTS:  An easy transaction.  A great way to get into real estate….without the concerns of unexpected expenses.  Land offers investors an easy way to invest in Real Estate.  A great asset to “Buy and Hold”.  Very little overhead…… No Insurance, repairs or maintenance. </a:t>
            </a:r>
          </a:p>
          <a:p>
            <a:pPr marL="228600" indent="-228600"/>
            <a:r>
              <a:rPr lang="en-US" i="1" dirty="0" smtClean="0"/>
              <a:t>Leave enough in the account to cover annual taxes. Mention additional uses of land.</a:t>
            </a:r>
            <a:endParaRPr lang="en-US" dirty="0" smtClean="0"/>
          </a:p>
          <a:p>
            <a:pPr marL="228600" indent="-228600"/>
            <a:r>
              <a:rPr lang="en-US" dirty="0" smtClean="0"/>
              <a:t>Example:</a:t>
            </a:r>
          </a:p>
          <a:p>
            <a:pPr marL="228600" indent="-228600"/>
            <a:r>
              <a:rPr lang="en-US" dirty="0" smtClean="0"/>
              <a:t>About a year ago, Bill Smith left his job at Ford to become a full time real estate agent.  After learning about Self Directed retirement plans at an office sales meeting, Bill decides to take his old Ford 401k plan and invest it into some undeveloped land in Arkansas.  Bill contacts his local IRA Innovations office and sets up a new Self directed IRA.  After rolling over his old 401k plan Bill had roughly $50,000 in his account.   </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19</a:t>
            </a:fld>
            <a:endParaRPr lang="en-US" dirty="0"/>
          </a:p>
        </p:txBody>
      </p:sp>
    </p:spTree>
    <p:extLst>
      <p:ext uri="{BB962C8B-B14F-4D97-AF65-F5344CB8AC3E}">
        <p14:creationId xmlns:p14="http://schemas.microsoft.com/office/powerpoint/2010/main" val="294792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Bill Gulas and </a:t>
            </a:r>
            <a:r>
              <a:rPr lang="en-US" baseline="0" dirty="0" smtClean="0"/>
              <a:t>I have been in the self directed IRA business for 11 years.  I have worked with all types of investors in all fifty states to help them invest in what the industry terms alternative investments, assets other than stocks, bonds, and mutual funds.</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a:t>
            </a:fld>
            <a:endParaRPr lang="en-US" dirty="0"/>
          </a:p>
        </p:txBody>
      </p:sp>
    </p:spTree>
    <p:extLst>
      <p:ext uri="{BB962C8B-B14F-4D97-AF65-F5344CB8AC3E}">
        <p14:creationId xmlns:p14="http://schemas.microsoft.com/office/powerpoint/2010/main" val="3612486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Transaction:</a:t>
            </a:r>
          </a:p>
          <a:p>
            <a:r>
              <a:rPr lang="en-US" dirty="0" smtClean="0"/>
              <a:t>       1.   Bill locates the piece of investment property in Arkansas.</a:t>
            </a:r>
          </a:p>
          <a:p>
            <a:r>
              <a:rPr lang="en-US" dirty="0" smtClean="0"/>
              <a:t>       2.   Bill initiates a purchase contract in the name of his IRA </a:t>
            </a:r>
          </a:p>
          <a:p>
            <a:r>
              <a:rPr lang="en-US" dirty="0" smtClean="0"/>
              <a:t>Entrust FBO Bill Smith IRA#</a:t>
            </a:r>
          </a:p>
          <a:p>
            <a:r>
              <a:rPr lang="en-US" dirty="0" smtClean="0"/>
              <a:t>Bill completes a Buy direction letter and submits it to his local IRA Innovations Office</a:t>
            </a:r>
          </a:p>
          <a:p>
            <a:r>
              <a:rPr lang="en-US" dirty="0" smtClean="0"/>
              <a:t>Entrust sends the escrow deposit to the Escrow Company</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20</a:t>
            </a:fld>
            <a:endParaRPr lang="en-US" dirty="0"/>
          </a:p>
        </p:txBody>
      </p:sp>
    </p:spTree>
    <p:extLst>
      <p:ext uri="{BB962C8B-B14F-4D97-AF65-F5344CB8AC3E}">
        <p14:creationId xmlns:p14="http://schemas.microsoft.com/office/powerpoint/2010/main" val="348789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 Innovations coordinates the closing with the Title company </a:t>
            </a:r>
          </a:p>
          <a:p>
            <a:r>
              <a:rPr lang="en-US" dirty="0" smtClean="0"/>
              <a:t>Bill reviews and approves HUD and Warranty Deed</a:t>
            </a:r>
          </a:p>
          <a:p>
            <a:r>
              <a:rPr lang="en-US" dirty="0" smtClean="0"/>
              <a:t>IRA Innovations executes the documents and wire the funds to escrow</a:t>
            </a:r>
          </a:p>
          <a:p>
            <a:r>
              <a:rPr lang="en-US" dirty="0" smtClean="0"/>
              <a:t>The deed is recorded in the name of the IRA and sent to IRA Innovations for safe keeping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21</a:t>
            </a:fld>
            <a:endParaRPr lang="en-US" dirty="0"/>
          </a:p>
        </p:txBody>
      </p:sp>
    </p:spTree>
    <p:extLst>
      <p:ext uri="{BB962C8B-B14F-4D97-AF65-F5344CB8AC3E}">
        <p14:creationId xmlns:p14="http://schemas.microsoft.com/office/powerpoint/2010/main" val="726029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Bill’s IRA is now the legal owner of lake front property in Arkansas</a:t>
            </a:r>
          </a:p>
          <a:p>
            <a:r>
              <a:rPr lang="en-US" dirty="0" smtClean="0"/>
              <a:t>Note:  The IRA is the legal owner of this asset and is responsible for all expenses to the property.  Bill leaves $10,000 in his Ira Innovations IRA’s cash account to cover annual taxes and association fees. </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22</a:t>
            </a:fld>
            <a:endParaRPr lang="en-US" dirty="0"/>
          </a:p>
        </p:txBody>
      </p:sp>
    </p:spTree>
    <p:extLst>
      <p:ext uri="{BB962C8B-B14F-4D97-AF65-F5344CB8AC3E}">
        <p14:creationId xmlns:p14="http://schemas.microsoft.com/office/powerpoint/2010/main" val="2646067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Georgia" pitchFamily="18" charset="0"/>
              </a:rPr>
              <a:t>Ann hires a property manager to manage her property.  The contract is sent to the IRA Custodian to sign after Ann has approved it.  The property manager finds a tenant.  The property manager collects the rent and holds the amount they need for escrow.  Any extra is sent to the IRA Custodian, since the IRA is the owner, either as a check or ACH.  Each month the property manager collects the rent.  The property manager takes their fees from the rent, pays any expenses, replenishes escrow if needed and sends the balance to the IRA Custodian.</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23</a:t>
            </a:fld>
            <a:endParaRPr lang="en-US" dirty="0"/>
          </a:p>
        </p:txBody>
      </p:sp>
    </p:spTree>
    <p:extLst>
      <p:ext uri="{BB962C8B-B14F-4D97-AF65-F5344CB8AC3E}">
        <p14:creationId xmlns:p14="http://schemas.microsoft.com/office/powerpoint/2010/main" val="1168186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Additional uses for undeveloped land: These also can be used to generate income for growth or retirement income purposes.</a:t>
            </a:r>
          </a:p>
          <a:p>
            <a:r>
              <a:rPr lang="en-US" dirty="0" smtClean="0"/>
              <a:t>-Timber</a:t>
            </a:r>
          </a:p>
          <a:p>
            <a:r>
              <a:rPr lang="en-US" dirty="0" smtClean="0"/>
              <a:t>-Rent to Farmer/Rancher</a:t>
            </a:r>
          </a:p>
          <a:p>
            <a:r>
              <a:rPr lang="en-US" dirty="0" smtClean="0"/>
              <a:t>-Vineyard</a:t>
            </a:r>
          </a:p>
          <a:p>
            <a:r>
              <a:rPr lang="en-US" dirty="0" smtClean="0"/>
              <a:t>-Storage units</a:t>
            </a:r>
          </a:p>
          <a:p>
            <a:r>
              <a:rPr lang="en-US" dirty="0" smtClean="0"/>
              <a:t>-Mobile Home Park</a:t>
            </a:r>
          </a:p>
          <a:p>
            <a:r>
              <a:rPr lang="en-US" dirty="0" smtClean="0"/>
              <a:t>-Minerals/Oil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24</a:t>
            </a:fld>
            <a:endParaRPr lang="en-US" dirty="0"/>
          </a:p>
        </p:txBody>
      </p:sp>
    </p:spTree>
    <p:extLst>
      <p:ext uri="{BB962C8B-B14F-4D97-AF65-F5344CB8AC3E}">
        <p14:creationId xmlns:p14="http://schemas.microsoft.com/office/powerpoint/2010/main" val="244931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saw this slide at the beginning of the presentation we talked about why Self-directed IRAs should be important to you.  Now you can see their importance and how this can grow your business.  But you’re thinking I don’t have time nor with this quick presentation I don’t have the knowledge to intelligently talk about self-directed IRAs.  That’s where I would like to offer some help.  </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25</a:t>
            </a:fld>
            <a:endParaRPr lang="en-US" dirty="0"/>
          </a:p>
        </p:txBody>
      </p:sp>
    </p:spTree>
    <p:extLst>
      <p:ext uri="{BB962C8B-B14F-4D97-AF65-F5344CB8AC3E}">
        <p14:creationId xmlns:p14="http://schemas.microsoft.com/office/powerpoint/2010/main" val="604099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want, I will do a free webinar on self-directed IRAs to your existing clients. You invite them.   I will teach them what you learned today in this presentation and more.  That way you don’t have to wait for them to come to you after they have discovered self-directed IRAs.   Actively teach them about money they didn’t know they had and grow your business.  It requires very little effort or time on your part but from the people that sign up and listen to the webinar you create an extremely hot sales lead.  Just let me know.  </a:t>
            </a:r>
            <a:r>
              <a:rPr lang="en-US" sz="1200" kern="1200" smtClean="0">
                <a:solidFill>
                  <a:schemeClr val="tx1"/>
                </a:solidFill>
                <a:effectLst/>
                <a:latin typeface="+mn-lt"/>
                <a:ea typeface="+mn-ea"/>
                <a:cs typeface="+mn-cs"/>
              </a:rPr>
              <a:t>I have enjoyed being here today and now if there are any questions. </a:t>
            </a: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26</a:t>
            </a:fld>
            <a:endParaRPr lang="en-US" dirty="0"/>
          </a:p>
        </p:txBody>
      </p:sp>
    </p:spTree>
    <p:extLst>
      <p:ext uri="{BB962C8B-B14F-4D97-AF65-F5344CB8AC3E}">
        <p14:creationId xmlns:p14="http://schemas.microsoft.com/office/powerpoint/2010/main" val="604099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E23FB-F86D-4363-885B-E8D8F9411FB9}" type="slidenum">
              <a:rPr lang="en-US" smtClean="0"/>
              <a:t>27</a:t>
            </a:fld>
            <a:endParaRPr lang="en-US" dirty="0"/>
          </a:p>
        </p:txBody>
      </p:sp>
    </p:spTree>
    <p:extLst>
      <p:ext uri="{BB962C8B-B14F-4D97-AF65-F5344CB8AC3E}">
        <p14:creationId xmlns:p14="http://schemas.microsoft.com/office/powerpoint/2010/main" val="394288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E23FB-F86D-4363-885B-E8D8F9411FB9}" type="slidenum">
              <a:rPr lang="en-US" smtClean="0"/>
              <a:t>28</a:t>
            </a:fld>
            <a:endParaRPr lang="en-US" dirty="0"/>
          </a:p>
        </p:txBody>
      </p:sp>
    </p:spTree>
    <p:extLst>
      <p:ext uri="{BB962C8B-B14F-4D97-AF65-F5344CB8AC3E}">
        <p14:creationId xmlns:p14="http://schemas.microsoft.com/office/powerpoint/2010/main" val="3352739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29</a:t>
            </a:fld>
            <a:endParaRPr lang="en-US" dirty="0"/>
          </a:p>
        </p:txBody>
      </p:sp>
    </p:spTree>
    <p:extLst>
      <p:ext uri="{BB962C8B-B14F-4D97-AF65-F5344CB8AC3E}">
        <p14:creationId xmlns:p14="http://schemas.microsoft.com/office/powerpoint/2010/main" val="295774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webinar this afternoon is for educational purposes only.  </a:t>
            </a:r>
            <a:r>
              <a:rPr lang="en-US" baseline="0" dirty="0" smtClean="0"/>
              <a:t>I am not an accountant, attorney or financial planner.  I do not provide any tax, legal, or investment advice.  What I do is educate people on the full breadth of investments allowed by the IRS, some of the restrictions that apply, and who those plans can work with.   If you are needing financial advice please consult your legal, tax, or accounting professional.</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3</a:t>
            </a:fld>
            <a:endParaRPr lang="en-US" dirty="0"/>
          </a:p>
        </p:txBody>
      </p:sp>
    </p:spTree>
    <p:extLst>
      <p:ext uri="{BB962C8B-B14F-4D97-AF65-F5344CB8AC3E}">
        <p14:creationId xmlns:p14="http://schemas.microsoft.com/office/powerpoint/2010/main" val="124944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ea typeface="Times New Roman" pitchFamily="18" charset="0"/>
                <a:cs typeface="Times New Roman" panose="02020603050405020304" pitchFamily="18" charset="0"/>
              </a:rPr>
              <a:t>Why should</a:t>
            </a:r>
            <a:r>
              <a:rPr lang="en-US" sz="1200" b="1" baseline="0" dirty="0" smtClean="0">
                <a:latin typeface="Times New Roman" panose="02020603050405020304" pitchFamily="18" charset="0"/>
                <a:ea typeface="Times New Roman" pitchFamily="18" charset="0"/>
                <a:cs typeface="Times New Roman" panose="02020603050405020304" pitchFamily="18" charset="0"/>
              </a:rPr>
              <a:t> </a:t>
            </a:r>
            <a:r>
              <a:rPr lang="en-US" sz="1200" b="1" dirty="0" smtClean="0">
                <a:latin typeface="Times New Roman" panose="02020603050405020304" pitchFamily="18" charset="0"/>
                <a:ea typeface="Times New Roman" pitchFamily="18" charset="0"/>
                <a:cs typeface="Times New Roman" panose="02020603050405020304" pitchFamily="18" charset="0"/>
              </a:rPr>
              <a:t> self</a:t>
            </a:r>
            <a:r>
              <a:rPr lang="en-US" sz="1200" b="1" baseline="0" dirty="0" smtClean="0">
                <a:latin typeface="Times New Roman" panose="02020603050405020304" pitchFamily="18" charset="0"/>
                <a:ea typeface="Times New Roman" pitchFamily="18" charset="0"/>
                <a:cs typeface="Times New Roman" panose="02020603050405020304" pitchFamily="18" charset="0"/>
              </a:rPr>
              <a:t> directed Individual Retirement Arrangements or IRAs be important to you.  Because they are a fantastic tool to grow your business.  B</a:t>
            </a:r>
            <a:r>
              <a:rPr lang="en-US" sz="1200" b="1" dirty="0" smtClean="0">
                <a:latin typeface="Times New Roman" panose="02020603050405020304" pitchFamily="18" charset="0"/>
                <a:ea typeface="Times New Roman" pitchFamily="18" charset="0"/>
                <a:cs typeface="Times New Roman" panose="02020603050405020304" pitchFamily="18" charset="0"/>
              </a:rPr>
              <a:t>usiness strategists say one of the fastest ways to grow your company is to sell more product to your existing clients.  Why, because you don’t have to sell them.  They already like what you provide and enjoy dealing with you.  If they didn’t, in this competitive environment, they wouldn’t be your clients.  So by learning about self directed IRAs you can potentially manage more doors with the same client base.  If you also sell property here is an opportunity to sell more to your existing owners.  By showing them how to use a self directed</a:t>
            </a:r>
            <a:r>
              <a:rPr lang="en-US" sz="1200" b="1" baseline="0" dirty="0" smtClean="0">
                <a:latin typeface="Times New Roman" panose="02020603050405020304" pitchFamily="18" charset="0"/>
                <a:ea typeface="Times New Roman" pitchFamily="18" charset="0"/>
                <a:cs typeface="Times New Roman" panose="02020603050405020304" pitchFamily="18" charset="0"/>
              </a:rPr>
              <a:t> IRA to purchase real estate you establish yourself as an expert and build credibility in your local market.</a:t>
            </a:r>
            <a:r>
              <a:rPr lang="en-US" sz="1200" b="1" dirty="0" smtClean="0">
                <a:latin typeface="Times New Roman" panose="02020603050405020304" pitchFamily="18" charset="0"/>
                <a:ea typeface="Times New Roman" pitchFamily="18" charset="0"/>
                <a:cs typeface="Times New Roman" panose="02020603050405020304" pitchFamily="18" charset="0"/>
              </a:rPr>
              <a:t> So if your clients like real estate as an investment and want more property what is the problem.</a:t>
            </a:r>
            <a:endParaRPr lang="en-US" sz="1200" b="1"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4</a:t>
            </a:fld>
            <a:endParaRPr lang="en-US" dirty="0"/>
          </a:p>
        </p:txBody>
      </p:sp>
    </p:spTree>
    <p:extLst>
      <p:ext uri="{BB962C8B-B14F-4D97-AF65-F5344CB8AC3E}">
        <p14:creationId xmlns:p14="http://schemas.microsoft.com/office/powerpoint/2010/main" val="60409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latin typeface="Times New Roman" panose="02020603050405020304" pitchFamily="18" charset="0"/>
                <a:cs typeface="Times New Roman" panose="02020603050405020304" pitchFamily="18" charset="0"/>
              </a:rPr>
              <a:t>They are out of money. But, i</a:t>
            </a:r>
            <a:r>
              <a:rPr lang="en-US" sz="1200" b="0" dirty="0" smtClean="0">
                <a:latin typeface="Times New Roman" panose="02020603050405020304" pitchFamily="18" charset="0"/>
                <a:ea typeface="Times New Roman" pitchFamily="18" charset="0"/>
                <a:cs typeface="Times New Roman" panose="02020603050405020304" pitchFamily="18" charset="0"/>
              </a:rPr>
              <a:t>f you suddenly found them a stash of cash they would probably use it to buy more real estate and give it to you to manage</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8DE23FB-F86D-4363-885B-E8D8F9411FB9}" type="slidenum">
              <a:rPr lang="en-US" smtClean="0"/>
              <a:t>5</a:t>
            </a:fld>
            <a:endParaRPr lang="en-US" dirty="0"/>
          </a:p>
        </p:txBody>
      </p:sp>
    </p:spTree>
    <p:extLst>
      <p:ext uri="{BB962C8B-B14F-4D97-AF65-F5344CB8AC3E}">
        <p14:creationId xmlns:p14="http://schemas.microsoft.com/office/powerpoint/2010/main" val="184152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this stash of cash. Tell them it’s in their retirement account.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6</a:t>
            </a:fld>
            <a:endParaRPr lang="en-US" dirty="0"/>
          </a:p>
        </p:txBody>
      </p:sp>
    </p:spTree>
    <p:extLst>
      <p:ext uri="{BB962C8B-B14F-4D97-AF65-F5344CB8AC3E}">
        <p14:creationId xmlns:p14="http://schemas.microsoft.com/office/powerpoint/2010/main" val="80393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IRAs</a:t>
            </a:r>
            <a:r>
              <a:rPr lang="en-US" baseline="0" dirty="0" smtClean="0"/>
              <a:t> can purchase real estate as an investment.  I would say over </a:t>
            </a:r>
            <a:r>
              <a:rPr lang="en-US" dirty="0" smtClean="0"/>
              <a:t>90% of people are unaware they can purchase real estate</a:t>
            </a:r>
            <a:r>
              <a:rPr lang="en-US" baseline="0" dirty="0" smtClean="0"/>
              <a:t> in their retirement plan.  They think they are limited to stocks, bonds, and mutual funds but hat has never been the case.  </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7</a:t>
            </a:fld>
            <a:endParaRPr lang="en-US" dirty="0"/>
          </a:p>
        </p:txBody>
      </p:sp>
    </p:spTree>
    <p:extLst>
      <p:ext uri="{BB962C8B-B14F-4D97-AF65-F5344CB8AC3E}">
        <p14:creationId xmlns:p14="http://schemas.microsoft.com/office/powerpoint/2010/main" val="328430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IRAs were created by an Act</a:t>
            </a:r>
            <a:r>
              <a:rPr lang="en-US" baseline="0" dirty="0" smtClean="0"/>
              <a:t> of </a:t>
            </a:r>
            <a:r>
              <a:rPr lang="en-US" dirty="0" smtClean="0"/>
              <a:t>Congress with the passage of the Employee Retirement Income Security Act of 1974 or ERISA.</a:t>
            </a:r>
            <a:r>
              <a:rPr lang="en-US" baseline="0" dirty="0" smtClean="0"/>
              <a:t>  ERISA allowed people to invest some of their savings on a tax-deferred basis.  The act did not say what you can invest in, it detailed what you can not invest in.  And that list is very short  </a:t>
            </a:r>
            <a:endParaRPr lang="en-US" dirty="0" smtClean="0"/>
          </a:p>
          <a:p>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8</a:t>
            </a:fld>
            <a:endParaRPr lang="en-US" dirty="0"/>
          </a:p>
        </p:txBody>
      </p:sp>
    </p:spTree>
    <p:extLst>
      <p:ext uri="{BB962C8B-B14F-4D97-AF65-F5344CB8AC3E}">
        <p14:creationId xmlns:p14="http://schemas.microsoft.com/office/powerpoint/2010/main" val="126367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IRAs can not invest</a:t>
            </a:r>
            <a:r>
              <a:rPr lang="en-US" baseline="0" dirty="0" smtClean="0"/>
              <a:t> in Collectables and life insurance.  The IRS Code goes on to define c</a:t>
            </a:r>
            <a:r>
              <a:rPr lang="en-US" dirty="0" smtClean="0"/>
              <a:t>ollectibles</a:t>
            </a:r>
            <a:r>
              <a:rPr lang="en-US" baseline="0" dirty="0" smtClean="0"/>
              <a:t> as artwork, rugs, antiques, metals, gems, stamps or coins.  However certain precious metals are allowed.  They must be either gold, silver, or platinum American Eagles, or bullion. Alcoholic beverages are not allowed and neither is life insurance.  That’s it.</a:t>
            </a:r>
            <a:r>
              <a:rPr lang="en-US" sz="1200" kern="1200" dirty="0" smtClean="0">
                <a:solidFill>
                  <a:schemeClr val="tx1"/>
                </a:solidFill>
                <a:effectLst/>
                <a:latin typeface="+mn-lt"/>
                <a:ea typeface="+mn-ea"/>
                <a:cs typeface="+mn-cs"/>
              </a:rPr>
              <a:t> All other types of investments, including real estate, are allowed within your IRA.  So why don’t more people know about it?</a:t>
            </a:r>
            <a:r>
              <a:rPr lang="en-US" sz="1200" kern="1200" baseline="0" dirty="0" smtClean="0">
                <a:solidFill>
                  <a:schemeClr val="tx1"/>
                </a:solidFill>
                <a:effectLst/>
                <a:latin typeface="+mn-lt"/>
                <a:ea typeface="+mn-ea"/>
                <a:cs typeface="+mn-cs"/>
              </a:rPr>
              <a:t> Because after ERISA was passed banks and brokerage houses did such a good job of marketing IRAs that just about everyone believed that was all you could invest in.  </a:t>
            </a:r>
            <a:r>
              <a:rPr lang="en-US" sz="1200" kern="1200" dirty="0" smtClean="0">
                <a:solidFill>
                  <a:schemeClr val="tx1"/>
                </a:solidFill>
                <a:effectLst/>
                <a:latin typeface="+mn-lt"/>
                <a:ea typeface="+mn-ea"/>
                <a:cs typeface="+mn-cs"/>
              </a:rPr>
              <a:t>  Banks and brokerages houses were not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are not in the business of holding alternative assets and are not equipped to handle these types of investments</a:t>
            </a:r>
            <a:r>
              <a:rPr lang="en-US" sz="1200" kern="1200" baseline="0" dirty="0" smtClean="0">
                <a:solidFill>
                  <a:schemeClr val="tx1"/>
                </a:solidFill>
                <a:effectLst/>
                <a:latin typeface="+mn-lt"/>
                <a:ea typeface="+mn-ea"/>
                <a:cs typeface="+mn-cs"/>
              </a:rPr>
              <a:t> and according to the IRS they don’t have too.</a:t>
            </a:r>
            <a:endParaRPr lang="en-US" dirty="0"/>
          </a:p>
        </p:txBody>
      </p:sp>
      <p:sp>
        <p:nvSpPr>
          <p:cNvPr id="4" name="Slide Number Placeholder 3"/>
          <p:cNvSpPr>
            <a:spLocks noGrp="1"/>
          </p:cNvSpPr>
          <p:nvPr>
            <p:ph type="sldNum" sz="quarter" idx="10"/>
          </p:nvPr>
        </p:nvSpPr>
        <p:spPr/>
        <p:txBody>
          <a:bodyPr/>
          <a:lstStyle/>
          <a:p>
            <a:fld id="{58DE23FB-F86D-4363-885B-E8D8F9411FB9}" type="slidenum">
              <a:rPr lang="en-US" smtClean="0"/>
              <a:t>9</a:t>
            </a:fld>
            <a:endParaRPr lang="en-US" dirty="0"/>
          </a:p>
        </p:txBody>
      </p:sp>
    </p:spTree>
    <p:extLst>
      <p:ext uri="{BB962C8B-B14F-4D97-AF65-F5344CB8AC3E}">
        <p14:creationId xmlns:p14="http://schemas.microsoft.com/office/powerpoint/2010/main" val="129066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D6915-2025-41A0-A2E7-4BC238BF1945}" type="datetime1">
              <a:rPr lang="en-US" smtClean="0"/>
              <a:t>3/20/2014</a:t>
            </a:fld>
            <a:endParaRPr lang="en-US" dirty="0"/>
          </a:p>
        </p:txBody>
      </p:sp>
      <p:sp>
        <p:nvSpPr>
          <p:cNvPr id="5" name="Footer Placeholder 4"/>
          <p:cNvSpPr>
            <a:spLocks noGrp="1"/>
          </p:cNvSpPr>
          <p:nvPr>
            <p:ph type="ftr" sz="quarter" idx="11"/>
          </p:nvPr>
        </p:nvSpPr>
        <p:spPr/>
        <p:txBody>
          <a:bodyPr/>
          <a:lstStyle/>
          <a:p>
            <a:r>
              <a:rPr lang="en-US" dirty="0" smtClean="0"/>
              <a:t>www.irainnovations.com</a:t>
            </a:r>
            <a:endParaRPr lang="en-US" dirty="0"/>
          </a:p>
        </p:txBody>
      </p:sp>
      <p:sp>
        <p:nvSpPr>
          <p:cNvPr id="6" name="Slide Number Placeholder 5"/>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245225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37766-DDEE-4C06-903F-1D861C8B74FD}" type="datetime1">
              <a:rPr lang="en-US" smtClean="0"/>
              <a:t>3/20/2014</a:t>
            </a:fld>
            <a:endParaRPr lang="en-US" dirty="0"/>
          </a:p>
        </p:txBody>
      </p:sp>
      <p:sp>
        <p:nvSpPr>
          <p:cNvPr id="6" name="Footer Placeholder 5"/>
          <p:cNvSpPr>
            <a:spLocks noGrp="1"/>
          </p:cNvSpPr>
          <p:nvPr>
            <p:ph type="ftr" sz="quarter" idx="11"/>
          </p:nvPr>
        </p:nvSpPr>
        <p:spPr/>
        <p:txBody>
          <a:bodyPr/>
          <a:lstStyle/>
          <a:p>
            <a:r>
              <a:rPr lang="en-US" dirty="0" smtClean="0"/>
              <a:t>www.irainnovations.com</a:t>
            </a:r>
            <a:endParaRPr lang="en-US" dirty="0"/>
          </a:p>
        </p:txBody>
      </p:sp>
      <p:sp>
        <p:nvSpPr>
          <p:cNvPr id="7" name="Slide Number Placeholder 6"/>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424627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52806-B8DB-42F9-B0C4-B32889CB22EB}" type="datetime1">
              <a:rPr lang="en-US" smtClean="0"/>
              <a:t>3/20/2014</a:t>
            </a:fld>
            <a:endParaRPr lang="en-US" dirty="0"/>
          </a:p>
        </p:txBody>
      </p:sp>
      <p:sp>
        <p:nvSpPr>
          <p:cNvPr id="5" name="Footer Placeholder 4"/>
          <p:cNvSpPr>
            <a:spLocks noGrp="1"/>
          </p:cNvSpPr>
          <p:nvPr>
            <p:ph type="ftr" sz="quarter" idx="11"/>
          </p:nvPr>
        </p:nvSpPr>
        <p:spPr/>
        <p:txBody>
          <a:bodyPr/>
          <a:lstStyle/>
          <a:p>
            <a:r>
              <a:rPr lang="en-US" dirty="0" smtClean="0"/>
              <a:t>www.irainnovations.com</a:t>
            </a:r>
            <a:endParaRPr lang="en-US" dirty="0"/>
          </a:p>
        </p:txBody>
      </p:sp>
      <p:sp>
        <p:nvSpPr>
          <p:cNvPr id="6" name="Slide Number Placeholder 5"/>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116323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BB07-73DC-4ABE-96A7-E7DAC7D85CAC}" type="datetime1">
              <a:rPr lang="en-US" smtClean="0"/>
              <a:t>3/20/2014</a:t>
            </a:fld>
            <a:endParaRPr lang="en-US" dirty="0"/>
          </a:p>
        </p:txBody>
      </p:sp>
      <p:sp>
        <p:nvSpPr>
          <p:cNvPr id="5" name="Footer Placeholder 4"/>
          <p:cNvSpPr>
            <a:spLocks noGrp="1"/>
          </p:cNvSpPr>
          <p:nvPr>
            <p:ph type="ftr" sz="quarter" idx="11"/>
          </p:nvPr>
        </p:nvSpPr>
        <p:spPr/>
        <p:txBody>
          <a:bodyPr/>
          <a:lstStyle/>
          <a:p>
            <a:r>
              <a:rPr lang="en-US" dirty="0" smtClean="0"/>
              <a:t>www.irainnovations.com</a:t>
            </a:r>
            <a:endParaRPr lang="en-US" dirty="0"/>
          </a:p>
        </p:txBody>
      </p:sp>
      <p:sp>
        <p:nvSpPr>
          <p:cNvPr id="6" name="Slide Number Placeholder 5"/>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200736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9144000" cy="762000"/>
          </a:xfrm>
          <a:prstGeom prst="rect">
            <a:avLst/>
          </a:prstGeom>
          <a:solidFill>
            <a:srgbClr val="789AA5"/>
          </a:solidFill>
        </p:spPr>
        <p:txBody>
          <a:bodyPr/>
          <a:lstStyle>
            <a:lvl1pPr algn="ctr">
              <a:defRPr sz="2000" baseline="0">
                <a:latin typeface="Georgia" pitchFamily="18" charset="0"/>
              </a:defRPr>
            </a:lvl1pPr>
          </a:lstStyle>
          <a:p>
            <a:r>
              <a:rPr lang="en-US" dirty="0" smtClean="0"/>
              <a:t>IRA Innovations</a:t>
            </a:r>
            <a:br>
              <a:rPr lang="en-US" dirty="0" smtClean="0"/>
            </a:br>
            <a:r>
              <a:rPr lang="en-US" dirty="0" smtClean="0"/>
              <a:t>Personalized Self-Directed IRA Services</a:t>
            </a:r>
            <a:endParaRPr lang="en-US" dirty="0"/>
          </a:p>
        </p:txBody>
      </p:sp>
      <p:sp>
        <p:nvSpPr>
          <p:cNvPr id="4" name="Date Placeholder 3"/>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5" name="Footer Placeholder 4"/>
          <p:cNvSpPr>
            <a:spLocks noGrp="1"/>
          </p:cNvSpPr>
          <p:nvPr>
            <p:ph type="ftr" sz="quarter" idx="11"/>
          </p:nvPr>
        </p:nvSpPr>
        <p:spPr/>
        <p:txBody>
          <a:bodyPr/>
          <a:lstStyle/>
          <a:p>
            <a:r>
              <a:rPr lang="en-US" dirty="0" smtClean="0"/>
              <a:t>www.irainnovations.com</a:t>
            </a:r>
            <a:endParaRPr lang="en-US" dirty="0"/>
          </a:p>
        </p:txBody>
      </p:sp>
    </p:spTree>
    <p:extLst>
      <p:ext uri="{BB962C8B-B14F-4D97-AF65-F5344CB8AC3E}">
        <p14:creationId xmlns:p14="http://schemas.microsoft.com/office/powerpoint/2010/main" val="253100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5562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228859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4102017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136081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1790070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441424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91622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414E3-6E95-4500-AADC-74CCD4DC7FDE}" type="datetime1">
              <a:rPr lang="en-US" smtClean="0"/>
              <a:t>3/20/2014</a:t>
            </a:fld>
            <a:endParaRPr lang="en-US" dirty="0"/>
          </a:p>
        </p:txBody>
      </p:sp>
      <p:sp>
        <p:nvSpPr>
          <p:cNvPr id="5" name="Footer Placeholder 4"/>
          <p:cNvSpPr>
            <a:spLocks noGrp="1"/>
          </p:cNvSpPr>
          <p:nvPr>
            <p:ph type="ftr" sz="quarter" idx="11"/>
          </p:nvPr>
        </p:nvSpPr>
        <p:spPr/>
        <p:txBody>
          <a:bodyPr/>
          <a:lstStyle/>
          <a:p>
            <a:r>
              <a:rPr lang="en-US" dirty="0" smtClean="0"/>
              <a:t>www.irainnovations.com</a:t>
            </a:r>
            <a:endParaRPr lang="en-US" dirty="0"/>
          </a:p>
        </p:txBody>
      </p:sp>
      <p:sp>
        <p:nvSpPr>
          <p:cNvPr id="6" name="Slide Number Placeholder 5"/>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1711976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259415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62208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5562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3816883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1524000" cy="365125"/>
          </a:xfrm>
          <a:prstGeom prst="rect">
            <a:avLst/>
          </a:prstGeom>
        </p:spPr>
        <p:txBody>
          <a:bodyPr/>
          <a:lstStyle/>
          <a:p>
            <a:fld id="{FC038A8E-FBED-4BC0-9158-65AD7D5EF64B}" type="datetimeFigureOut">
              <a:rPr lang="en-US" smtClean="0"/>
              <a:t>3/20/2014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600200" cy="365125"/>
          </a:xfrm>
          <a:prstGeom prst="rect">
            <a:avLst/>
          </a:prstGeom>
        </p:spPr>
        <p:txBody>
          <a:bodyPr/>
          <a:lstStyle/>
          <a:p>
            <a:fld id="{D8325995-92DC-419A-944B-37469F6375D8}" type="slidenum">
              <a:rPr lang="en-US" smtClean="0"/>
              <a:t>‹#›</a:t>
            </a:fld>
            <a:endParaRPr lang="en-US" dirty="0"/>
          </a:p>
        </p:txBody>
      </p:sp>
    </p:spTree>
    <p:extLst>
      <p:ext uri="{BB962C8B-B14F-4D97-AF65-F5344CB8AC3E}">
        <p14:creationId xmlns:p14="http://schemas.microsoft.com/office/powerpoint/2010/main" val="389971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F9BAA8-CCA5-43F2-9F50-378765EF5C3F}" type="datetime1">
              <a:rPr lang="en-US" smtClean="0"/>
              <a:t>3/20/2014</a:t>
            </a:fld>
            <a:endParaRPr lang="en-US" dirty="0"/>
          </a:p>
        </p:txBody>
      </p:sp>
      <p:sp>
        <p:nvSpPr>
          <p:cNvPr id="5" name="Footer Placeholder 4"/>
          <p:cNvSpPr>
            <a:spLocks noGrp="1"/>
          </p:cNvSpPr>
          <p:nvPr>
            <p:ph type="ftr" sz="quarter" idx="11"/>
          </p:nvPr>
        </p:nvSpPr>
        <p:spPr/>
        <p:txBody>
          <a:bodyPr/>
          <a:lstStyle/>
          <a:p>
            <a:r>
              <a:rPr lang="en-US" dirty="0" smtClean="0"/>
              <a:t>www.irainnovations.com</a:t>
            </a:r>
            <a:endParaRPr lang="en-US" dirty="0"/>
          </a:p>
        </p:txBody>
      </p:sp>
      <p:sp>
        <p:nvSpPr>
          <p:cNvPr id="6" name="Slide Number Placeholder 5"/>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154645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11841-677B-40E5-A0E1-19F9DDDDC6C4}" type="datetime1">
              <a:rPr lang="en-US" smtClean="0"/>
              <a:t>3/20/2014</a:t>
            </a:fld>
            <a:endParaRPr lang="en-US" dirty="0"/>
          </a:p>
        </p:txBody>
      </p:sp>
      <p:sp>
        <p:nvSpPr>
          <p:cNvPr id="6" name="Footer Placeholder 5"/>
          <p:cNvSpPr>
            <a:spLocks noGrp="1"/>
          </p:cNvSpPr>
          <p:nvPr>
            <p:ph type="ftr" sz="quarter" idx="11"/>
          </p:nvPr>
        </p:nvSpPr>
        <p:spPr/>
        <p:txBody>
          <a:bodyPr/>
          <a:lstStyle/>
          <a:p>
            <a:r>
              <a:rPr lang="en-US" dirty="0" smtClean="0"/>
              <a:t>www.irainnovations.com</a:t>
            </a:r>
            <a:endParaRPr lang="en-US" dirty="0"/>
          </a:p>
        </p:txBody>
      </p:sp>
      <p:sp>
        <p:nvSpPr>
          <p:cNvPr id="7" name="Slide Number Placeholder 6"/>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424869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659CFE-D090-4ACB-AFAE-2B7F1FD13DC3}" type="datetime1">
              <a:rPr lang="en-US" smtClean="0"/>
              <a:t>3/20/2014</a:t>
            </a:fld>
            <a:endParaRPr lang="en-US" dirty="0"/>
          </a:p>
        </p:txBody>
      </p:sp>
      <p:sp>
        <p:nvSpPr>
          <p:cNvPr id="8" name="Footer Placeholder 7"/>
          <p:cNvSpPr>
            <a:spLocks noGrp="1"/>
          </p:cNvSpPr>
          <p:nvPr>
            <p:ph type="ftr" sz="quarter" idx="11"/>
          </p:nvPr>
        </p:nvSpPr>
        <p:spPr/>
        <p:txBody>
          <a:bodyPr/>
          <a:lstStyle/>
          <a:p>
            <a:r>
              <a:rPr lang="en-US" dirty="0" smtClean="0"/>
              <a:t>www.irainnovations.com</a:t>
            </a:r>
            <a:endParaRPr lang="en-US" dirty="0"/>
          </a:p>
        </p:txBody>
      </p:sp>
      <p:sp>
        <p:nvSpPr>
          <p:cNvPr id="9" name="Slide Number Placeholder 8"/>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100002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70E3AB-E4E5-4179-8379-C372CED5749B}" type="datetime1">
              <a:rPr lang="en-US" smtClean="0"/>
              <a:t>3/20/2014</a:t>
            </a:fld>
            <a:endParaRPr lang="en-US" dirty="0"/>
          </a:p>
        </p:txBody>
      </p:sp>
      <p:sp>
        <p:nvSpPr>
          <p:cNvPr id="4" name="Footer Placeholder 3"/>
          <p:cNvSpPr>
            <a:spLocks noGrp="1"/>
          </p:cNvSpPr>
          <p:nvPr>
            <p:ph type="ftr" sz="quarter" idx="11"/>
          </p:nvPr>
        </p:nvSpPr>
        <p:spPr/>
        <p:txBody>
          <a:bodyPr/>
          <a:lstStyle/>
          <a:p>
            <a:r>
              <a:rPr lang="en-US" dirty="0" smtClean="0"/>
              <a:t>www.irainnovations.com</a:t>
            </a:r>
            <a:endParaRPr lang="en-US" dirty="0"/>
          </a:p>
        </p:txBody>
      </p:sp>
      <p:sp>
        <p:nvSpPr>
          <p:cNvPr id="5" name="Slide Number Placeholder 4"/>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28282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00800"/>
            <a:ext cx="9144000" cy="457200"/>
          </a:xfrm>
          <a:solidFill>
            <a:srgbClr val="789AA5"/>
          </a:solidFill>
        </p:spPr>
        <p:txBody>
          <a:bodyPr/>
          <a:lstStyle>
            <a:lvl1pPr>
              <a:defRPr sz="900">
                <a:solidFill>
                  <a:schemeClr val="tx1"/>
                </a:solidFill>
                <a:latin typeface="Georgia" pitchFamily="18" charset="0"/>
              </a:defRPr>
            </a:lvl1pPr>
          </a:lstStyle>
          <a:p>
            <a:r>
              <a:rPr lang="en-US" sz="1100" b="1" dirty="0" smtClean="0"/>
              <a:t>www.irainnovations.com/tn</a:t>
            </a:r>
            <a:endParaRPr lang="en-US" sz="1100" b="1" dirty="0"/>
          </a:p>
        </p:txBody>
      </p:sp>
      <p:sp>
        <p:nvSpPr>
          <p:cNvPr id="4" name="Rectangle 3"/>
          <p:cNvSpPr/>
          <p:nvPr userDrawn="1"/>
        </p:nvSpPr>
        <p:spPr>
          <a:xfrm>
            <a:off x="0" y="0"/>
            <a:ext cx="9144000" cy="1219200"/>
          </a:xfrm>
          <a:prstGeom prst="rect">
            <a:avLst/>
          </a:prstGeom>
          <a:solidFill>
            <a:schemeClr val="bg1"/>
          </a:solidFill>
          <a:ln>
            <a:solidFill>
              <a:srgbClr val="789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l"/>
            <a:endParaRPr lang="en-US" dirty="0" smtClean="0"/>
          </a:p>
          <a:p>
            <a:pPr algn="l"/>
            <a:r>
              <a:rPr lang="en-US" sz="1500" b="1" dirty="0" smtClean="0">
                <a:solidFill>
                  <a:schemeClr val="tx1"/>
                </a:solidFill>
                <a:latin typeface="Georgia" pitchFamily="18" charset="0"/>
              </a:rPr>
              <a:t>Personalized</a:t>
            </a:r>
            <a:r>
              <a:rPr lang="en-US" sz="1500" b="1" baseline="0" dirty="0" smtClean="0">
                <a:solidFill>
                  <a:schemeClr val="tx1"/>
                </a:solidFill>
                <a:latin typeface="Georgia" pitchFamily="18" charset="0"/>
              </a:rPr>
              <a:t> Self- Directed IRA Services</a:t>
            </a:r>
            <a:endParaRPr lang="en-US" sz="1500" b="1" dirty="0">
              <a:solidFill>
                <a:schemeClr val="tx1"/>
              </a:solidFill>
              <a:latin typeface="Georgia" pitchFamily="18" charset="0"/>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2400"/>
            <a:ext cx="1951037"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3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00800"/>
            <a:ext cx="9144000" cy="457200"/>
          </a:xfrm>
          <a:solidFill>
            <a:srgbClr val="789AA5"/>
          </a:solidFill>
        </p:spPr>
        <p:txBody>
          <a:bodyPr/>
          <a:lstStyle>
            <a:lvl1pPr>
              <a:defRPr>
                <a:solidFill>
                  <a:schemeClr val="tx1"/>
                </a:solidFill>
              </a:defRPr>
            </a:lvl1pPr>
          </a:lstStyle>
          <a:p>
            <a:r>
              <a:rPr lang="en-US" dirty="0" smtClean="0"/>
              <a:t>www.irainnovations.com</a:t>
            </a:r>
            <a:endParaRPr lang="en-US" dirty="0"/>
          </a:p>
        </p:txBody>
      </p:sp>
    </p:spTree>
    <p:extLst>
      <p:ext uri="{BB962C8B-B14F-4D97-AF65-F5344CB8AC3E}">
        <p14:creationId xmlns:p14="http://schemas.microsoft.com/office/powerpoint/2010/main" val="217409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F744A-2086-4A54-B954-7F41ABF4A1A7}" type="datetime1">
              <a:rPr lang="en-US" smtClean="0"/>
              <a:t>3/20/2014</a:t>
            </a:fld>
            <a:endParaRPr lang="en-US" dirty="0"/>
          </a:p>
        </p:txBody>
      </p:sp>
      <p:sp>
        <p:nvSpPr>
          <p:cNvPr id="6" name="Footer Placeholder 5"/>
          <p:cNvSpPr>
            <a:spLocks noGrp="1"/>
          </p:cNvSpPr>
          <p:nvPr>
            <p:ph type="ftr" sz="quarter" idx="11"/>
          </p:nvPr>
        </p:nvSpPr>
        <p:spPr/>
        <p:txBody>
          <a:bodyPr/>
          <a:lstStyle/>
          <a:p>
            <a:r>
              <a:rPr lang="en-US" dirty="0" smtClean="0"/>
              <a:t>www.irainnovations.com</a:t>
            </a:r>
            <a:endParaRPr lang="en-US" dirty="0"/>
          </a:p>
        </p:txBody>
      </p:sp>
      <p:sp>
        <p:nvSpPr>
          <p:cNvPr id="7" name="Slide Number Placeholder 6"/>
          <p:cNvSpPr>
            <a:spLocks noGrp="1"/>
          </p:cNvSpPr>
          <p:nvPr>
            <p:ph type="sldNum" sz="quarter" idx="12"/>
          </p:nvPr>
        </p:nvSpPr>
        <p:spPr/>
        <p:txBody>
          <a:bodyPr/>
          <a:lstStyle/>
          <a:p>
            <a:fld id="{697C99F5-54A5-4DE8-9544-3B4B5A07FFA9}" type="slidenum">
              <a:rPr lang="en-US" smtClean="0"/>
              <a:t>‹#›</a:t>
            </a:fld>
            <a:endParaRPr lang="en-US" dirty="0"/>
          </a:p>
        </p:txBody>
      </p:sp>
    </p:spTree>
    <p:extLst>
      <p:ext uri="{BB962C8B-B14F-4D97-AF65-F5344CB8AC3E}">
        <p14:creationId xmlns:p14="http://schemas.microsoft.com/office/powerpoint/2010/main" val="203595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398AD-0F3A-4DBE-828B-BB99EA483A09}" type="datetime1">
              <a:rPr lang="en-US" smtClean="0"/>
              <a:t>3/20/2014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www.irainnovations.com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C99F5-54A5-4DE8-9544-3B4B5A07FFA9}" type="slidenum">
              <a:rPr lang="en-US" smtClean="0"/>
              <a:t>‹#›</a:t>
            </a:fld>
            <a:endParaRPr lang="en-US" dirty="0"/>
          </a:p>
        </p:txBody>
      </p:sp>
    </p:spTree>
    <p:extLst>
      <p:ext uri="{BB962C8B-B14F-4D97-AF65-F5344CB8AC3E}">
        <p14:creationId xmlns:p14="http://schemas.microsoft.com/office/powerpoint/2010/main" val="368951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00800"/>
            <a:ext cx="9144000" cy="457200"/>
          </a:xfrm>
          <a:prstGeom prst="rect">
            <a:avLst/>
          </a:prstGeom>
          <a:solidFill>
            <a:srgbClr val="789AA5"/>
          </a:solidFill>
        </p:spPr>
        <p:txBody>
          <a:bodyPr vert="horz" lIns="91440" tIns="45720" rIns="91440" bIns="45720" rtlCol="0" anchor="ctr"/>
          <a:lstStyle>
            <a:lvl1pPr algn="ctr">
              <a:defRPr sz="1200">
                <a:solidFill>
                  <a:schemeClr val="tx1"/>
                </a:solidFill>
              </a:defRPr>
            </a:lvl1pPr>
          </a:lstStyle>
          <a:p>
            <a:r>
              <a:rPr lang="en-US" dirty="0" smtClean="0"/>
              <a:t>www.irainnovations.com</a:t>
            </a:r>
            <a:endParaRPr lang="en-US" dirty="0"/>
          </a:p>
        </p:txBody>
      </p:sp>
    </p:spTree>
    <p:extLst>
      <p:ext uri="{BB962C8B-B14F-4D97-AF65-F5344CB8AC3E}">
        <p14:creationId xmlns:p14="http://schemas.microsoft.com/office/powerpoint/2010/main" val="2298317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19" name="TextBox 18"/>
          <p:cNvSpPr txBox="1"/>
          <p:nvPr/>
        </p:nvSpPr>
        <p:spPr>
          <a:xfrm>
            <a:off x="0" y="1219200"/>
            <a:ext cx="9144000" cy="1569660"/>
          </a:xfrm>
          <a:prstGeom prst="rect">
            <a:avLst/>
          </a:prstGeom>
          <a:noFill/>
        </p:spPr>
        <p:txBody>
          <a:bodyPr wrap="square" rtlCol="0">
            <a:spAutoFit/>
          </a:bodyPr>
          <a:lstStyle/>
          <a:p>
            <a:pPr lvl="0" algn="ctr"/>
            <a:r>
              <a:rPr lang="en-US" sz="3200" b="1" dirty="0" smtClean="0">
                <a:latin typeface="Georgia" pitchFamily="18" charset="0"/>
                <a:cs typeface="Arial" pitchFamily="34" charset="0"/>
              </a:rPr>
              <a:t>Using a Self-Directed IRA to Create Dependable Passive Income with </a:t>
            </a:r>
          </a:p>
          <a:p>
            <a:pPr lvl="0" algn="ctr"/>
            <a:r>
              <a:rPr lang="en-US" sz="3200" b="1" dirty="0" smtClean="0">
                <a:latin typeface="Georgia" pitchFamily="18" charset="0"/>
                <a:cs typeface="Arial" pitchFamily="34" charset="0"/>
              </a:rPr>
              <a:t>Real Estate </a:t>
            </a:r>
            <a:endParaRPr lang="en-US" sz="3200" b="1" dirty="0">
              <a:latin typeface="Georgia"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374" y="278886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58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348321"/>
          </a:xfrm>
          <a:prstGeom prst="rect">
            <a:avLst/>
          </a:prstGeom>
        </p:spPr>
      </p:pic>
    </p:spTree>
    <p:extLst>
      <p:ext uri="{BB962C8B-B14F-4D97-AF65-F5344CB8AC3E}">
        <p14:creationId xmlns:p14="http://schemas.microsoft.com/office/powerpoint/2010/main" val="1127456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95400"/>
            <a:ext cx="9144000" cy="584775"/>
          </a:xfrm>
          <a:prstGeom prst="rect">
            <a:avLst/>
          </a:prstGeom>
          <a:noFill/>
        </p:spPr>
        <p:txBody>
          <a:bodyPr wrap="square" rtlCol="0">
            <a:spAutoFit/>
          </a:bodyPr>
          <a:lstStyle/>
          <a:p>
            <a:pPr algn="ctr"/>
            <a:r>
              <a:rPr lang="en-US" sz="3200" dirty="0">
                <a:latin typeface="Georgia" pitchFamily="18" charset="0"/>
              </a:rPr>
              <a:t>Possible IRA </a:t>
            </a:r>
            <a:r>
              <a:rPr lang="en-US" sz="3200" dirty="0" smtClean="0">
                <a:latin typeface="Georgia" pitchFamily="18" charset="0"/>
              </a:rPr>
              <a:t>Investments</a:t>
            </a:r>
            <a:endParaRPr lang="en-US" sz="3200" dirty="0">
              <a:latin typeface="Georgia" pitchFamily="18" charset="0"/>
            </a:endParaRPr>
          </a:p>
        </p:txBody>
      </p:sp>
      <p:sp>
        <p:nvSpPr>
          <p:cNvPr id="4" name="TextBox 3"/>
          <p:cNvSpPr txBox="1"/>
          <p:nvPr/>
        </p:nvSpPr>
        <p:spPr>
          <a:xfrm>
            <a:off x="0" y="1880175"/>
            <a:ext cx="2590800" cy="3554819"/>
          </a:xfrm>
          <a:prstGeom prst="rect">
            <a:avLst/>
          </a:prstGeom>
          <a:noFill/>
        </p:spPr>
        <p:txBody>
          <a:bodyPr wrap="square" rtlCol="0">
            <a:spAutoFit/>
          </a:bodyPr>
          <a:lstStyle/>
          <a:p>
            <a:pPr marL="342900" indent="-342900">
              <a:spcBef>
                <a:spcPct val="20000"/>
              </a:spcBef>
              <a:buFont typeface="Arial" pitchFamily="34" charset="0"/>
              <a:buChar char="•"/>
            </a:pPr>
            <a:r>
              <a:rPr lang="en-US" sz="1500" b="1" dirty="0">
                <a:latin typeface="Georgia" pitchFamily="18" charset="0"/>
                <a:ea typeface="ＭＳ Ｐゴシック" pitchFamily="34" charset="-128"/>
              </a:rPr>
              <a:t>Real </a:t>
            </a:r>
            <a:r>
              <a:rPr lang="en-US" sz="1500" b="1" dirty="0" smtClean="0">
                <a:latin typeface="Georgia" pitchFamily="18" charset="0"/>
                <a:ea typeface="ＭＳ Ｐゴシック" pitchFamily="34" charset="-128"/>
              </a:rPr>
              <a:t>Estate</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Buy and Hold</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Rehab and Sell</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Wholesale</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Lease Options</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Land Contracts</a:t>
            </a:r>
            <a:endParaRPr lang="en-US" sz="1500" b="1" dirty="0">
              <a:latin typeface="Georgia" pitchFamily="18" charset="0"/>
              <a:ea typeface="ＭＳ Ｐゴシック" pitchFamily="34" charset="-128"/>
            </a:endParaRPr>
          </a:p>
          <a:p>
            <a:pPr marL="342900" indent="-342900">
              <a:spcBef>
                <a:spcPct val="20000"/>
              </a:spcBef>
              <a:buFont typeface="Arial" pitchFamily="34" charset="0"/>
              <a:buChar char="•"/>
            </a:pPr>
            <a:r>
              <a:rPr lang="en-US" sz="1500" b="1" dirty="0">
                <a:latin typeface="Georgia" pitchFamily="18" charset="0"/>
                <a:ea typeface="ＭＳ Ｐゴシック" pitchFamily="34" charset="-128"/>
              </a:rPr>
              <a:t>Mortgage </a:t>
            </a:r>
            <a:r>
              <a:rPr lang="en-US" sz="1500" b="1" dirty="0" smtClean="0">
                <a:latin typeface="Georgia" pitchFamily="18" charset="0"/>
                <a:ea typeface="ＭＳ Ｐゴシック" pitchFamily="34" charset="-128"/>
              </a:rPr>
              <a:t>Notes</a:t>
            </a: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Unsecured </a:t>
            </a:r>
            <a:r>
              <a:rPr lang="en-US" sz="1500" b="1" dirty="0">
                <a:latin typeface="Georgia" pitchFamily="18" charset="0"/>
                <a:ea typeface="ＭＳ Ｐゴシック" pitchFamily="34" charset="-128"/>
              </a:rPr>
              <a:t>Loans</a:t>
            </a:r>
          </a:p>
          <a:p>
            <a:pPr marL="342900" indent="-342900">
              <a:spcBef>
                <a:spcPct val="20000"/>
              </a:spcBef>
              <a:buFont typeface="Arial" pitchFamily="34" charset="0"/>
              <a:buChar char="•"/>
            </a:pPr>
            <a:r>
              <a:rPr lang="en-US" sz="1500" b="1" dirty="0">
                <a:latin typeface="Georgia" pitchFamily="18" charset="0"/>
                <a:ea typeface="ＭＳ Ｐゴシック" pitchFamily="34" charset="-128"/>
              </a:rPr>
              <a:t>Tax Lien Certificates</a:t>
            </a: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Private Equities</a:t>
            </a:r>
            <a:endParaRPr lang="en-US" sz="1500" b="1" dirty="0">
              <a:latin typeface="Georgia" pitchFamily="18" charset="0"/>
              <a:ea typeface="ＭＳ Ｐゴシック" pitchFamily="34" charset="-128"/>
            </a:endParaRP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Accounts </a:t>
            </a:r>
            <a:r>
              <a:rPr lang="en-US" sz="1500" b="1" dirty="0">
                <a:latin typeface="Georgia" pitchFamily="18" charset="0"/>
                <a:ea typeface="ＭＳ Ｐゴシック" pitchFamily="34" charset="-128"/>
              </a:rPr>
              <a:t>Receivable </a:t>
            </a:r>
            <a:r>
              <a:rPr lang="en-US" sz="1500" b="1" dirty="0" smtClean="0">
                <a:latin typeface="Georgia" pitchFamily="18" charset="0"/>
                <a:ea typeface="ＭＳ Ｐゴシック" pitchFamily="34" charset="-128"/>
              </a:rPr>
              <a:t>Financing - Factoring</a:t>
            </a:r>
            <a:endParaRPr lang="en-US" sz="1500" b="1" dirty="0">
              <a:latin typeface="Georgia" pitchFamily="18" charset="0"/>
              <a:ea typeface="ＭＳ Ｐゴシック" pitchFamily="34" charset="-128"/>
            </a:endParaRPr>
          </a:p>
        </p:txBody>
      </p:sp>
      <p:sp>
        <p:nvSpPr>
          <p:cNvPr id="5" name="TextBox 4"/>
          <p:cNvSpPr txBox="1"/>
          <p:nvPr/>
        </p:nvSpPr>
        <p:spPr>
          <a:xfrm>
            <a:off x="6172200" y="1981200"/>
            <a:ext cx="2895600" cy="3554819"/>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1500" b="1" dirty="0">
                <a:latin typeface="Georgia" pitchFamily="18" charset="0"/>
                <a:ea typeface="ＭＳ Ｐゴシック" pitchFamily="34" charset="-128"/>
              </a:rPr>
              <a:t>Precious Metals</a:t>
            </a:r>
          </a:p>
          <a:p>
            <a:pPr marL="342900" indent="-342900">
              <a:spcBef>
                <a:spcPct val="20000"/>
              </a:spcBef>
              <a:buFont typeface="Arial" panose="020B0604020202020204" pitchFamily="34" charset="0"/>
              <a:buChar char="•"/>
            </a:pPr>
            <a:r>
              <a:rPr lang="en-US" sz="1500" b="1" dirty="0" smtClean="0">
                <a:latin typeface="Georgia" pitchFamily="18" charset="0"/>
                <a:ea typeface="ＭＳ Ｐゴシック" pitchFamily="34" charset="-128"/>
              </a:rPr>
              <a:t>LPs </a:t>
            </a:r>
            <a:r>
              <a:rPr lang="en-US" sz="1500" b="1" dirty="0">
                <a:latin typeface="Georgia" pitchFamily="18" charset="0"/>
                <a:ea typeface="ＭＳ Ｐゴシック" pitchFamily="34" charset="-128"/>
              </a:rPr>
              <a:t>&amp; LLCs</a:t>
            </a:r>
          </a:p>
          <a:p>
            <a:pPr marL="800100" lvl="1" indent="-342900">
              <a:spcBef>
                <a:spcPct val="20000"/>
              </a:spcBef>
              <a:buFont typeface="Arial" panose="020B0604020202020204" pitchFamily="34" charset="0"/>
              <a:buChar char="•"/>
            </a:pPr>
            <a:r>
              <a:rPr lang="en-US" sz="1500" b="1" dirty="0" smtClean="0">
                <a:latin typeface="Georgia" pitchFamily="18" charset="0"/>
                <a:ea typeface="ＭＳ Ｐゴシック" pitchFamily="34" charset="-128"/>
              </a:rPr>
              <a:t>Real Estate Syndication</a:t>
            </a:r>
            <a:endParaRPr lang="en-US" sz="1500" b="1" dirty="0">
              <a:latin typeface="Georgia" pitchFamily="18" charset="0"/>
              <a:ea typeface="ＭＳ Ｐゴシック" pitchFamily="34" charset="-128"/>
            </a:endParaRP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Mobile Homes</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Parks</a:t>
            </a:r>
          </a:p>
          <a:p>
            <a:pPr marL="800100" lvl="1" indent="-342900">
              <a:spcBef>
                <a:spcPct val="20000"/>
              </a:spcBef>
              <a:buFont typeface="Arial" pitchFamily="34" charset="0"/>
              <a:buChar char="•"/>
            </a:pPr>
            <a:r>
              <a:rPr lang="en-US" sz="1500" b="1" dirty="0" smtClean="0">
                <a:latin typeface="Georgia" pitchFamily="18" charset="0"/>
                <a:ea typeface="ＭＳ Ｐゴシック" pitchFamily="34" charset="-128"/>
              </a:rPr>
              <a:t>Individual Homes</a:t>
            </a: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Auto </a:t>
            </a:r>
            <a:r>
              <a:rPr lang="en-US" sz="1500" b="1" dirty="0">
                <a:latin typeface="Georgia" pitchFamily="18" charset="0"/>
                <a:ea typeface="ＭＳ Ｐゴシック" pitchFamily="34" charset="-128"/>
              </a:rPr>
              <a:t>Paper</a:t>
            </a:r>
          </a:p>
          <a:p>
            <a:pPr marL="342900" indent="-342900">
              <a:spcBef>
                <a:spcPct val="20000"/>
              </a:spcBef>
              <a:buFont typeface="Arial" pitchFamily="34" charset="0"/>
              <a:buChar char="•"/>
            </a:pPr>
            <a:r>
              <a:rPr lang="en-US" sz="1500" b="1" dirty="0">
                <a:latin typeface="Georgia" pitchFamily="18" charset="0"/>
                <a:ea typeface="ＭＳ Ｐゴシック" pitchFamily="34" charset="-128"/>
              </a:rPr>
              <a:t>Commodity &amp; Option </a:t>
            </a:r>
            <a:r>
              <a:rPr lang="en-US" sz="1500" b="1" dirty="0" smtClean="0">
                <a:latin typeface="Georgia" pitchFamily="18" charset="0"/>
                <a:ea typeface="ＭＳ Ｐゴシック" pitchFamily="34" charset="-128"/>
              </a:rPr>
              <a:t>Trading</a:t>
            </a: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Equipment Leasing</a:t>
            </a:r>
            <a:endParaRPr lang="en-US" sz="1500" b="1" dirty="0">
              <a:latin typeface="Georgia" pitchFamily="18" charset="0"/>
              <a:ea typeface="ＭＳ Ｐゴシック" pitchFamily="34" charset="-128"/>
            </a:endParaRPr>
          </a:p>
          <a:p>
            <a:pPr marL="342900" indent="-342900">
              <a:spcBef>
                <a:spcPct val="20000"/>
              </a:spcBef>
              <a:buFont typeface="Arial" pitchFamily="34" charset="0"/>
              <a:buChar char="•"/>
            </a:pPr>
            <a:r>
              <a:rPr lang="en-US" sz="1500" b="1" dirty="0">
                <a:latin typeface="Georgia" pitchFamily="18" charset="0"/>
                <a:ea typeface="ＭＳ Ｐゴシック" pitchFamily="34" charset="-128"/>
              </a:rPr>
              <a:t>Joint Ventures</a:t>
            </a:r>
          </a:p>
          <a:p>
            <a:pPr marL="342900" indent="-342900">
              <a:spcBef>
                <a:spcPct val="20000"/>
              </a:spcBef>
              <a:buFont typeface="Arial" pitchFamily="34" charset="0"/>
              <a:buChar char="•"/>
            </a:pPr>
            <a:r>
              <a:rPr lang="en-US" sz="1500" b="1" dirty="0" smtClean="0">
                <a:latin typeface="Georgia" pitchFamily="18" charset="0"/>
                <a:ea typeface="ＭＳ Ｐゴシック" pitchFamily="34" charset="-128"/>
              </a:rPr>
              <a:t>Race Horses</a:t>
            </a:r>
            <a:endParaRPr lang="en-US" sz="1500" b="1" dirty="0">
              <a:latin typeface="Georgia" pitchFamily="18" charset="0"/>
              <a:ea typeface="ＭＳ Ｐゴシック" pitchFamily="34" charset="-128"/>
            </a:endParaRPr>
          </a:p>
        </p:txBody>
      </p:sp>
      <p:pic>
        <p:nvPicPr>
          <p:cNvPr id="2051" name="Picture 3" descr="C:\Users\Sarah\AppData\Local\Microsoft\Windows\Temporary Internet Files\Content.IE5\MVGG6XL6\MP9003853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81200"/>
            <a:ext cx="293914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9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Rectangle 2"/>
          <p:cNvSpPr/>
          <p:nvPr/>
        </p:nvSpPr>
        <p:spPr>
          <a:xfrm>
            <a:off x="0" y="1219200"/>
            <a:ext cx="9144000" cy="923330"/>
          </a:xfrm>
          <a:prstGeom prst="rect">
            <a:avLst/>
          </a:prstGeom>
        </p:spPr>
        <p:txBody>
          <a:bodyPr wrap="square">
            <a:spAutoFit/>
          </a:bodyPr>
          <a:lstStyle/>
          <a:p>
            <a:pPr algn="ctr"/>
            <a:r>
              <a:rPr lang="en-US" sz="3600" dirty="0">
                <a:latin typeface="Georgia" pitchFamily="18" charset="0"/>
              </a:rPr>
              <a:t>Rules of The Road</a:t>
            </a:r>
            <a:r>
              <a:rPr lang="en-US" sz="3600" u="sng" dirty="0"/>
              <a:t/>
            </a:r>
            <a:br>
              <a:rPr lang="en-US" sz="3600" u="sng" dirty="0"/>
            </a:br>
            <a:r>
              <a:rPr lang="en-US" dirty="0"/>
              <a:t> </a:t>
            </a:r>
          </a:p>
        </p:txBody>
      </p:sp>
      <p:sp>
        <p:nvSpPr>
          <p:cNvPr id="28" name="Rectangle 27"/>
          <p:cNvSpPr/>
          <p:nvPr/>
        </p:nvSpPr>
        <p:spPr>
          <a:xfrm>
            <a:off x="0" y="5867399"/>
            <a:ext cx="9144000" cy="430887"/>
          </a:xfrm>
          <a:prstGeom prst="rect">
            <a:avLst/>
          </a:prstGeom>
        </p:spPr>
        <p:txBody>
          <a:bodyPr wrap="square">
            <a:spAutoFit/>
          </a:bodyPr>
          <a:lstStyle/>
          <a:p>
            <a:pPr algn="ctr"/>
            <a:r>
              <a:rPr lang="en-US" sz="2200" b="1" dirty="0">
                <a:solidFill>
                  <a:srgbClr val="0D0D0D"/>
                </a:solidFill>
                <a:latin typeface="Georgia" pitchFamily="18" charset="0"/>
                <a:ea typeface="ＭＳ Ｐゴシック" pitchFamily="34" charset="-128"/>
              </a:rPr>
              <a:t>There are certain </a:t>
            </a:r>
            <a:r>
              <a:rPr lang="en-US" sz="2200" b="1" dirty="0" smtClean="0">
                <a:solidFill>
                  <a:srgbClr val="0D0D0D"/>
                </a:solidFill>
                <a:latin typeface="Georgia" pitchFamily="18" charset="0"/>
                <a:ea typeface="ＭＳ Ｐゴシック" pitchFamily="34" charset="-128"/>
              </a:rPr>
              <a:t>people your IRA can </a:t>
            </a:r>
            <a:r>
              <a:rPr lang="en-US" sz="2200" b="1" dirty="0">
                <a:solidFill>
                  <a:srgbClr val="0D0D0D"/>
                </a:solidFill>
                <a:latin typeface="Georgia" pitchFamily="18" charset="0"/>
                <a:ea typeface="ＭＳ Ｐゴシック" pitchFamily="34" charset="-128"/>
              </a:rPr>
              <a:t>not do business </a:t>
            </a:r>
            <a:r>
              <a:rPr lang="en-US" sz="2200" b="1" dirty="0" smtClean="0">
                <a:solidFill>
                  <a:srgbClr val="0D0D0D"/>
                </a:solidFill>
                <a:latin typeface="Georgia" pitchFamily="18" charset="0"/>
                <a:ea typeface="ＭＳ Ｐゴシック" pitchFamily="34" charset="-128"/>
              </a:rPr>
              <a:t>with.</a:t>
            </a:r>
            <a:endParaRPr lang="en-US" sz="2200" dirty="0">
              <a:latin typeface="Georgia" pitchFamily="18" charset="0"/>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080" y="2057400"/>
            <a:ext cx="3200400" cy="3652340"/>
          </a:xfrm>
          <a:prstGeom prst="rect">
            <a:avLst/>
          </a:prstGeom>
        </p:spPr>
      </p:pic>
    </p:spTree>
    <p:extLst>
      <p:ext uri="{BB962C8B-B14F-4D97-AF65-F5344CB8AC3E}">
        <p14:creationId xmlns:p14="http://schemas.microsoft.com/office/powerpoint/2010/main" val="1778895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95400"/>
            <a:ext cx="9144000" cy="584775"/>
          </a:xfrm>
          <a:prstGeom prst="rect">
            <a:avLst/>
          </a:prstGeom>
          <a:noFill/>
        </p:spPr>
        <p:txBody>
          <a:bodyPr wrap="square" rtlCol="0">
            <a:spAutoFit/>
          </a:bodyPr>
          <a:lstStyle/>
          <a:p>
            <a:pPr algn="ctr"/>
            <a:r>
              <a:rPr lang="en-US" sz="3200" u="sng" dirty="0">
                <a:solidFill>
                  <a:srgbClr val="0D0D0D"/>
                </a:solidFill>
                <a:latin typeface="Georgia" pitchFamily="18" charset="0"/>
                <a:ea typeface="ＭＳ Ｐゴシック" pitchFamily="34" charset="-128"/>
              </a:rPr>
              <a:t>IRS Rules and </a:t>
            </a:r>
            <a:r>
              <a:rPr lang="en-US" sz="3200" u="sng" dirty="0" smtClean="0">
                <a:solidFill>
                  <a:srgbClr val="0D0D0D"/>
                </a:solidFill>
                <a:latin typeface="Georgia" pitchFamily="18" charset="0"/>
                <a:ea typeface="ＭＳ Ｐゴシック" pitchFamily="34" charset="-128"/>
              </a:rPr>
              <a:t>Regulations</a:t>
            </a:r>
            <a:endParaRPr lang="en-US" sz="3200" u="sng" dirty="0">
              <a:latin typeface="Georgia" pitchFamily="18" charset="0"/>
            </a:endParaRPr>
          </a:p>
        </p:txBody>
      </p:sp>
      <p:sp>
        <p:nvSpPr>
          <p:cNvPr id="4" name="TextBox 3"/>
          <p:cNvSpPr txBox="1"/>
          <p:nvPr/>
        </p:nvSpPr>
        <p:spPr>
          <a:xfrm>
            <a:off x="40460" y="2265861"/>
            <a:ext cx="9103540" cy="4216539"/>
          </a:xfrm>
          <a:prstGeom prst="rect">
            <a:avLst/>
          </a:prstGeom>
          <a:noFill/>
        </p:spPr>
        <p:txBody>
          <a:bodyPr wrap="square" rtlCol="0">
            <a:spAutoFit/>
          </a:bodyPr>
          <a:lstStyle/>
          <a:p>
            <a:pPr lvl="1">
              <a:spcBef>
                <a:spcPct val="50000"/>
              </a:spcBef>
              <a:buClr>
                <a:srgbClr val="3E3E3E"/>
              </a:buClr>
              <a:buSzPct val="75000"/>
              <a:buFont typeface="Times"/>
              <a:buNone/>
            </a:pPr>
            <a:r>
              <a:rPr lang="en-US" sz="2400" b="1" dirty="0" smtClean="0">
                <a:latin typeface="Georgia" pitchFamily="18" charset="0"/>
              </a:rPr>
              <a:t>Examples </a:t>
            </a:r>
            <a:r>
              <a:rPr lang="en-US" sz="2400" b="1" dirty="0">
                <a:latin typeface="Georgia" pitchFamily="18" charset="0"/>
              </a:rPr>
              <a:t>of</a:t>
            </a:r>
            <a:r>
              <a:rPr lang="en-US" sz="2400" dirty="0">
                <a:latin typeface="Georgia" pitchFamily="18" charset="0"/>
              </a:rPr>
              <a:t> </a:t>
            </a:r>
            <a:r>
              <a:rPr lang="en-US" sz="2400" b="1" dirty="0">
                <a:latin typeface="Georgia" pitchFamily="18" charset="0"/>
              </a:rPr>
              <a:t>Disqualified Persons:</a:t>
            </a:r>
            <a:endParaRPr lang="en-US" sz="2400" dirty="0">
              <a:latin typeface="Georgia" pitchFamily="18" charset="0"/>
            </a:endParaRPr>
          </a:p>
          <a:p>
            <a:pPr marL="1257300" lvl="2" indent="-342900">
              <a:lnSpc>
                <a:spcPct val="105000"/>
              </a:lnSpc>
              <a:spcBef>
                <a:spcPct val="20000"/>
              </a:spcBef>
              <a:buClr>
                <a:srgbClr val="3E3E3E"/>
              </a:buClr>
              <a:buSzPct val="75000"/>
              <a:buFont typeface="Arial" pitchFamily="34" charset="0"/>
              <a:buChar char="•"/>
            </a:pPr>
            <a:r>
              <a:rPr lang="en-US" sz="2000" dirty="0" smtClean="0">
                <a:latin typeface="Georgia" pitchFamily="18" charset="0"/>
              </a:rPr>
              <a:t>You </a:t>
            </a:r>
            <a:r>
              <a:rPr lang="en-US" sz="2000" dirty="0">
                <a:latin typeface="Georgia" pitchFamily="18" charset="0"/>
              </a:rPr>
              <a:t>and your </a:t>
            </a:r>
            <a:r>
              <a:rPr lang="en-US" sz="2000" dirty="0" smtClean="0">
                <a:latin typeface="Georgia" pitchFamily="18" charset="0"/>
              </a:rPr>
              <a:t>spouse</a:t>
            </a:r>
          </a:p>
          <a:p>
            <a:pPr marL="1257300" lvl="2" indent="-342900">
              <a:lnSpc>
                <a:spcPct val="105000"/>
              </a:lnSpc>
              <a:spcBef>
                <a:spcPct val="20000"/>
              </a:spcBef>
              <a:buClr>
                <a:srgbClr val="3E3E3E"/>
              </a:buClr>
              <a:buSzPct val="75000"/>
              <a:buFont typeface="Arial" pitchFamily="34" charset="0"/>
              <a:buChar char="•"/>
            </a:pPr>
            <a:r>
              <a:rPr lang="en-US" sz="2000" dirty="0" smtClean="0">
                <a:latin typeface="Georgia" pitchFamily="18" charset="0"/>
              </a:rPr>
              <a:t>Lineal </a:t>
            </a:r>
            <a:r>
              <a:rPr lang="en-US" sz="2000" dirty="0">
                <a:latin typeface="Georgia" pitchFamily="18" charset="0"/>
              </a:rPr>
              <a:t>ascendants (and their </a:t>
            </a:r>
            <a:r>
              <a:rPr lang="en-US" sz="2000" dirty="0" smtClean="0">
                <a:latin typeface="Georgia" pitchFamily="18" charset="0"/>
              </a:rPr>
              <a:t>spouses)</a:t>
            </a:r>
          </a:p>
          <a:p>
            <a:pPr marL="1257300" lvl="2" indent="-342900">
              <a:lnSpc>
                <a:spcPct val="105000"/>
              </a:lnSpc>
              <a:spcBef>
                <a:spcPct val="20000"/>
              </a:spcBef>
              <a:buClr>
                <a:srgbClr val="3E3E3E"/>
              </a:buClr>
              <a:buSzPct val="75000"/>
              <a:buFont typeface="Arial" pitchFamily="34" charset="0"/>
              <a:buChar char="•"/>
            </a:pPr>
            <a:r>
              <a:rPr lang="en-US" sz="2000" dirty="0" smtClean="0">
                <a:latin typeface="Georgia" pitchFamily="18" charset="0"/>
              </a:rPr>
              <a:t>Lineal </a:t>
            </a:r>
            <a:r>
              <a:rPr lang="en-US" sz="2000" dirty="0">
                <a:latin typeface="Georgia" pitchFamily="18" charset="0"/>
              </a:rPr>
              <a:t>descendants (and their  </a:t>
            </a:r>
            <a:r>
              <a:rPr lang="en-US" sz="2000" dirty="0" smtClean="0">
                <a:latin typeface="Georgia" pitchFamily="18" charset="0"/>
              </a:rPr>
              <a:t>spouses)</a:t>
            </a:r>
          </a:p>
          <a:p>
            <a:pPr marL="1257300" lvl="2" indent="-342900">
              <a:lnSpc>
                <a:spcPct val="105000"/>
              </a:lnSpc>
              <a:spcBef>
                <a:spcPct val="20000"/>
              </a:spcBef>
              <a:buClr>
                <a:srgbClr val="3E3E3E"/>
              </a:buClr>
              <a:buSzPct val="75000"/>
              <a:buFont typeface="Arial" pitchFamily="34" charset="0"/>
              <a:buChar char="•"/>
            </a:pPr>
            <a:r>
              <a:rPr lang="en-US" sz="2000" dirty="0" smtClean="0">
                <a:latin typeface="Georgia" pitchFamily="18" charset="0"/>
              </a:rPr>
              <a:t>Any </a:t>
            </a:r>
            <a:r>
              <a:rPr lang="en-US" sz="2000" dirty="0">
                <a:latin typeface="Georgia" pitchFamily="18" charset="0"/>
              </a:rPr>
              <a:t>fiduciary of IRA </a:t>
            </a:r>
            <a:endParaRPr lang="en-US" sz="2000" dirty="0" smtClean="0">
              <a:latin typeface="Georgia" pitchFamily="18" charset="0"/>
            </a:endParaRPr>
          </a:p>
          <a:p>
            <a:pPr marL="1257300" lvl="2" indent="-342900">
              <a:lnSpc>
                <a:spcPct val="105000"/>
              </a:lnSpc>
              <a:spcBef>
                <a:spcPct val="20000"/>
              </a:spcBef>
              <a:buClr>
                <a:srgbClr val="3E3E3E"/>
              </a:buClr>
              <a:buSzPct val="75000"/>
              <a:buFont typeface="Arial" pitchFamily="34" charset="0"/>
              <a:buChar char="•"/>
            </a:pPr>
            <a:r>
              <a:rPr lang="en-US" sz="2000" dirty="0" smtClean="0">
                <a:latin typeface="Georgia" pitchFamily="18" charset="0"/>
              </a:rPr>
              <a:t>Corporations</a:t>
            </a:r>
            <a:r>
              <a:rPr lang="en-US" sz="2000" dirty="0">
                <a:latin typeface="Georgia" pitchFamily="18" charset="0"/>
              </a:rPr>
              <a:t>, partnerships, trusts</a:t>
            </a:r>
            <a:r>
              <a:rPr lang="en-US" sz="2000" dirty="0" smtClean="0">
                <a:latin typeface="Georgia" pitchFamily="18" charset="0"/>
              </a:rPr>
              <a:t>, </a:t>
            </a:r>
            <a:r>
              <a:rPr lang="en-US" sz="2000" dirty="0">
                <a:latin typeface="Georgia" pitchFamily="18" charset="0"/>
              </a:rPr>
              <a:t>or estates in which </a:t>
            </a:r>
            <a:r>
              <a:rPr lang="en-US" sz="2000" dirty="0" smtClean="0">
                <a:latin typeface="Georgia" pitchFamily="18" charset="0"/>
              </a:rPr>
              <a:t>you or you and any other disqualified person own</a:t>
            </a:r>
            <a:r>
              <a:rPr lang="en-US" sz="2000" dirty="0">
                <a:latin typeface="Georgia" pitchFamily="18" charset="0"/>
              </a:rPr>
              <a:t>, directly </a:t>
            </a:r>
            <a:r>
              <a:rPr lang="en-US" sz="2000" dirty="0" smtClean="0">
                <a:latin typeface="Georgia" pitchFamily="18" charset="0"/>
              </a:rPr>
              <a:t>or indirectly</a:t>
            </a:r>
            <a:r>
              <a:rPr lang="en-US" sz="2000" dirty="0">
                <a:latin typeface="Georgia" pitchFamily="18" charset="0"/>
              </a:rPr>
              <a:t>, </a:t>
            </a:r>
            <a:r>
              <a:rPr lang="en-US" sz="2000" dirty="0" smtClean="0">
                <a:latin typeface="Georgia" pitchFamily="18" charset="0"/>
              </a:rPr>
              <a:t>at </a:t>
            </a:r>
            <a:r>
              <a:rPr lang="en-US" sz="2000" dirty="0">
                <a:latin typeface="Georgia" pitchFamily="18" charset="0"/>
              </a:rPr>
              <a:t>least </a:t>
            </a:r>
            <a:r>
              <a:rPr lang="en-US" sz="2000" dirty="0" smtClean="0">
                <a:latin typeface="Georgia" pitchFamily="18" charset="0"/>
              </a:rPr>
              <a:t>50%</a:t>
            </a:r>
          </a:p>
          <a:p>
            <a:pPr marL="1257300" lvl="2" indent="-342900">
              <a:spcBef>
                <a:spcPct val="20000"/>
              </a:spcBef>
              <a:buClr>
                <a:srgbClr val="3E3E3E"/>
              </a:buClr>
              <a:buSzPct val="75000"/>
              <a:buFont typeface="Arial" pitchFamily="34" charset="0"/>
              <a:buChar char="•"/>
            </a:pPr>
            <a:r>
              <a:rPr lang="en-US" sz="2000" dirty="0" smtClean="0">
                <a:latin typeface="Georgia" pitchFamily="18" charset="0"/>
              </a:rPr>
              <a:t>Where </a:t>
            </a:r>
            <a:r>
              <a:rPr lang="en-US" sz="2000" dirty="0">
                <a:latin typeface="Georgia" pitchFamily="18" charset="0"/>
              </a:rPr>
              <a:t>a disqualified person has undue influence over the </a:t>
            </a:r>
            <a:r>
              <a:rPr lang="en-US" sz="2000" dirty="0" smtClean="0">
                <a:latin typeface="Georgia" pitchFamily="18" charset="0"/>
              </a:rPr>
              <a:t>affairs</a:t>
            </a:r>
          </a:p>
          <a:p>
            <a:pPr lvl="2">
              <a:lnSpc>
                <a:spcPct val="105000"/>
              </a:lnSpc>
              <a:spcBef>
                <a:spcPct val="20000"/>
              </a:spcBef>
              <a:buClr>
                <a:srgbClr val="3E3E3E"/>
              </a:buClr>
              <a:buSzPct val="75000"/>
            </a:pPr>
            <a:r>
              <a:rPr lang="en-US" sz="2000" dirty="0">
                <a:latin typeface="Georgia" pitchFamily="18" charset="0"/>
              </a:rPr>
              <a:t> </a:t>
            </a:r>
            <a:r>
              <a:rPr lang="en-US" sz="2000" dirty="0" smtClean="0">
                <a:latin typeface="Georgia" pitchFamily="18" charset="0"/>
              </a:rPr>
              <a:t>     of an individual or company </a:t>
            </a:r>
          </a:p>
          <a:p>
            <a:pPr lvl="2">
              <a:lnSpc>
                <a:spcPct val="105000"/>
              </a:lnSpc>
              <a:spcBef>
                <a:spcPct val="20000"/>
              </a:spcBef>
              <a:buClr>
                <a:srgbClr val="3E3E3E"/>
              </a:buClr>
              <a:buSzPct val="75000"/>
              <a:buFont typeface="Times"/>
              <a:buNone/>
            </a:pPr>
            <a:endParaRPr lang="en-US" sz="2000" dirty="0">
              <a:latin typeface="Georgia" pitchFamily="18" charset="0"/>
            </a:endParaRPr>
          </a:p>
        </p:txBody>
      </p:sp>
      <p:pic>
        <p:nvPicPr>
          <p:cNvPr id="1026" name="Picture 2" descr="C:\Users\Sarah\AppData\Local\Microsoft\Windows\Temporary Internet Files\Content.IE5\VMLSQU03\MC9004325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362200"/>
            <a:ext cx="1840000" cy="18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07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76200" y="1447800"/>
            <a:ext cx="8839200" cy="861774"/>
          </a:xfrm>
          <a:prstGeom prst="rect">
            <a:avLst/>
          </a:prstGeom>
          <a:noFill/>
        </p:spPr>
        <p:txBody>
          <a:bodyPr wrap="square" rtlCol="0">
            <a:spAutoFit/>
          </a:bodyPr>
          <a:lstStyle/>
          <a:p>
            <a:pPr algn="ctr"/>
            <a:r>
              <a:rPr lang="en-US" sz="3200" u="sng" dirty="0">
                <a:solidFill>
                  <a:srgbClr val="0D0D0D"/>
                </a:solidFill>
                <a:latin typeface="Georgia" pitchFamily="18" charset="0"/>
                <a:ea typeface="ＭＳ Ｐゴシック" pitchFamily="34" charset="-128"/>
              </a:rPr>
              <a:t>IRS Rules and </a:t>
            </a:r>
            <a:r>
              <a:rPr lang="en-US" sz="3200" u="sng" dirty="0" smtClean="0">
                <a:solidFill>
                  <a:srgbClr val="0D0D0D"/>
                </a:solidFill>
                <a:latin typeface="Georgia" pitchFamily="18" charset="0"/>
                <a:ea typeface="ＭＳ Ｐゴシック" pitchFamily="34" charset="-128"/>
              </a:rPr>
              <a:t>Regulations (continued)</a:t>
            </a:r>
            <a:r>
              <a:rPr lang="en-US" sz="3200" u="sng" dirty="0">
                <a:solidFill>
                  <a:srgbClr val="0D0D0D"/>
                </a:solidFill>
                <a:latin typeface="Georgia" pitchFamily="18" charset="0"/>
                <a:ea typeface="ＭＳ Ｐゴシック" pitchFamily="34" charset="-128"/>
              </a:rPr>
              <a:t/>
            </a:r>
            <a:br>
              <a:rPr lang="en-US" sz="3200" u="sng" dirty="0">
                <a:solidFill>
                  <a:srgbClr val="0D0D0D"/>
                </a:solidFill>
                <a:latin typeface="Georgia" pitchFamily="18" charset="0"/>
                <a:ea typeface="ＭＳ Ｐゴシック" pitchFamily="34" charset="-128"/>
              </a:rPr>
            </a:br>
            <a:r>
              <a:rPr lang="en-US" b="1" dirty="0">
                <a:solidFill>
                  <a:srgbClr val="0D0D0D"/>
                </a:solidFill>
                <a:ea typeface="ＭＳ Ｐゴシック" pitchFamily="34" charset="-128"/>
              </a:rPr>
              <a:t>  </a:t>
            </a:r>
            <a:endParaRPr lang="en-US" b="1" dirty="0" smtClean="0">
              <a:solidFill>
                <a:srgbClr val="0D0D0D"/>
              </a:solidFill>
              <a:ea typeface="ＭＳ Ｐゴシック" pitchFamily="34" charset="-128"/>
            </a:endParaRPr>
          </a:p>
        </p:txBody>
      </p:sp>
      <p:sp>
        <p:nvSpPr>
          <p:cNvPr id="4" name="TextBox 3"/>
          <p:cNvSpPr txBox="1"/>
          <p:nvPr/>
        </p:nvSpPr>
        <p:spPr>
          <a:xfrm>
            <a:off x="152400" y="2286000"/>
            <a:ext cx="5334000" cy="3847207"/>
          </a:xfrm>
          <a:prstGeom prst="rect">
            <a:avLst/>
          </a:prstGeom>
          <a:noFill/>
        </p:spPr>
        <p:txBody>
          <a:bodyPr wrap="square" rtlCol="0">
            <a:spAutoFit/>
          </a:bodyPr>
          <a:lstStyle/>
          <a:p>
            <a:pPr lvl="1" algn="ctr"/>
            <a:r>
              <a:rPr lang="en-US" sz="2000" b="1" dirty="0">
                <a:solidFill>
                  <a:srgbClr val="0D0D0D"/>
                </a:solidFill>
                <a:latin typeface="Georgia" pitchFamily="18" charset="0"/>
                <a:ea typeface="ＭＳ Ｐゴシック" pitchFamily="34" charset="-128"/>
              </a:rPr>
              <a:t>What Transactions Are Prohibited?</a:t>
            </a:r>
            <a:endParaRPr lang="en-US" sz="2000" dirty="0">
              <a:latin typeface="Georgia" pitchFamily="18" charset="0"/>
            </a:endParaRPr>
          </a:p>
          <a:p>
            <a:pPr lvl="1"/>
            <a:endParaRPr lang="en-US" sz="2000" u="sng" dirty="0" smtClean="0">
              <a:latin typeface="Georgia" pitchFamily="18" charset="0"/>
            </a:endParaRPr>
          </a:p>
          <a:p>
            <a:pPr lvl="1"/>
            <a:r>
              <a:rPr lang="en-US" sz="2000" u="sng" dirty="0" smtClean="0">
                <a:latin typeface="Georgia" pitchFamily="18" charset="0"/>
              </a:rPr>
              <a:t>Prohibited </a:t>
            </a:r>
            <a:r>
              <a:rPr lang="en-US" sz="2000" u="sng" dirty="0">
                <a:latin typeface="Georgia" pitchFamily="18" charset="0"/>
              </a:rPr>
              <a:t>Transactions: </a:t>
            </a:r>
            <a:endParaRPr lang="en-US" sz="2000" u="sng" dirty="0" smtClean="0">
              <a:latin typeface="Georgia" pitchFamily="18" charset="0"/>
            </a:endParaRPr>
          </a:p>
          <a:p>
            <a:pPr lvl="1"/>
            <a:r>
              <a:rPr lang="en-US" sz="2000" dirty="0" smtClean="0">
                <a:latin typeface="Georgia" pitchFamily="18" charset="0"/>
              </a:rPr>
              <a:t>IRC </a:t>
            </a:r>
            <a:r>
              <a:rPr lang="en-US" sz="2000" dirty="0">
                <a:latin typeface="Georgia" pitchFamily="18" charset="0"/>
              </a:rPr>
              <a:t>Sec. </a:t>
            </a:r>
            <a:r>
              <a:rPr lang="en-US" sz="2000" dirty="0" smtClean="0">
                <a:latin typeface="Georgia" pitchFamily="18" charset="0"/>
              </a:rPr>
              <a:t>4975: </a:t>
            </a:r>
            <a:r>
              <a:rPr lang="en-US" dirty="0" smtClean="0">
                <a:latin typeface="Georgia" pitchFamily="18" charset="0"/>
              </a:rPr>
              <a:t>“An </a:t>
            </a:r>
            <a:r>
              <a:rPr lang="en-US" dirty="0">
                <a:latin typeface="Georgia" pitchFamily="18" charset="0"/>
              </a:rPr>
              <a:t>IRA cannot engage in any transaction (direct or indirect) with anybody or anything considered related to the </a:t>
            </a:r>
            <a:r>
              <a:rPr lang="en-US" dirty="0" smtClean="0">
                <a:latin typeface="Georgia" pitchFamily="18" charset="0"/>
              </a:rPr>
              <a:t>IRA”</a:t>
            </a:r>
            <a:endParaRPr lang="en-US" dirty="0">
              <a:latin typeface="Georgia" pitchFamily="18" charset="0"/>
            </a:endParaRPr>
          </a:p>
          <a:p>
            <a:pPr lvl="1">
              <a:spcBef>
                <a:spcPct val="50000"/>
              </a:spcBef>
            </a:pPr>
            <a:r>
              <a:rPr lang="en-US" sz="2000" i="1" dirty="0" smtClean="0">
                <a:latin typeface="Georgia" pitchFamily="18" charset="0"/>
              </a:rPr>
              <a:t>*Two </a:t>
            </a:r>
            <a:r>
              <a:rPr lang="en-US" sz="2000" i="1" dirty="0">
                <a:latin typeface="Georgia" pitchFamily="18" charset="0"/>
              </a:rPr>
              <a:t>key points with IRAs and real </a:t>
            </a:r>
            <a:r>
              <a:rPr lang="en-US" sz="2000" i="1" dirty="0" smtClean="0">
                <a:latin typeface="Georgia" pitchFamily="18" charset="0"/>
              </a:rPr>
              <a:t>estate</a:t>
            </a:r>
            <a:r>
              <a:rPr lang="en-US" sz="2000" i="1" dirty="0" smtClean="0"/>
              <a:t>: </a:t>
            </a:r>
          </a:p>
          <a:p>
            <a:pPr marL="914400" lvl="1" indent="-457200">
              <a:spcBef>
                <a:spcPct val="50000"/>
              </a:spcBef>
              <a:buFont typeface="+mj-lt"/>
              <a:buAutoNum type="arabicPeriod"/>
            </a:pPr>
            <a:r>
              <a:rPr lang="en-US" sz="2000" dirty="0" smtClean="0"/>
              <a:t>NO </a:t>
            </a:r>
            <a:r>
              <a:rPr lang="en-US" sz="2000" dirty="0"/>
              <a:t>self dealing </a:t>
            </a:r>
            <a:endParaRPr lang="en-US" sz="2000" dirty="0" smtClean="0"/>
          </a:p>
          <a:p>
            <a:pPr marL="914400" lvl="1" indent="-457200">
              <a:spcBef>
                <a:spcPct val="50000"/>
              </a:spcBef>
              <a:buFont typeface="+mj-lt"/>
              <a:buAutoNum type="arabicPeriod"/>
            </a:pPr>
            <a:r>
              <a:rPr lang="en-US" sz="2000" dirty="0" smtClean="0"/>
              <a:t>NO </a:t>
            </a:r>
            <a:r>
              <a:rPr lang="en-US" sz="2000" dirty="0"/>
              <a:t>personal </a:t>
            </a:r>
            <a:r>
              <a:rPr lang="en-US" sz="2000" dirty="0" smtClean="0"/>
              <a:t>benefit!</a:t>
            </a:r>
            <a:endParaRPr lang="en-US" sz="2000" dirty="0"/>
          </a:p>
        </p:txBody>
      </p:sp>
      <p:pic>
        <p:nvPicPr>
          <p:cNvPr id="6147" name="Picture 3" descr="C:\Users\Sarah\AppData\Local\Microsoft\Windows\Temporary Internet Files\Content.IE5\MVGG6XL6\MP9003853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309574"/>
            <a:ext cx="274320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4" name="TextBox 3"/>
          <p:cNvSpPr txBox="1"/>
          <p:nvPr/>
        </p:nvSpPr>
        <p:spPr>
          <a:xfrm>
            <a:off x="3124200" y="1981200"/>
            <a:ext cx="6002942" cy="1508105"/>
          </a:xfrm>
          <a:prstGeom prst="rect">
            <a:avLst/>
          </a:prstGeom>
          <a:noFill/>
        </p:spPr>
        <p:txBody>
          <a:bodyPr wrap="square" rtlCol="0">
            <a:spAutoFit/>
          </a:bodyPr>
          <a:lstStyle/>
          <a:p>
            <a:r>
              <a:rPr lang="en-US" sz="2400" b="1" dirty="0" smtClean="0">
                <a:solidFill>
                  <a:srgbClr val="0D0D0D"/>
                </a:solidFill>
                <a:latin typeface="Georgia" pitchFamily="18" charset="0"/>
                <a:ea typeface="ＭＳ Ｐゴシック" pitchFamily="34" charset="-128"/>
              </a:rPr>
              <a:t>Examples </a:t>
            </a:r>
            <a:r>
              <a:rPr lang="en-US" sz="2400" b="1" dirty="0">
                <a:solidFill>
                  <a:srgbClr val="0D0D0D"/>
                </a:solidFill>
                <a:latin typeface="Georgia" pitchFamily="18" charset="0"/>
                <a:ea typeface="ＭＳ Ｐゴシック" pitchFamily="34" charset="-128"/>
              </a:rPr>
              <a:t>of prohibited transactions </a:t>
            </a:r>
            <a:r>
              <a:rPr lang="en-US" sz="2400" b="1" dirty="0" smtClean="0">
                <a:solidFill>
                  <a:srgbClr val="0D0D0D"/>
                </a:solidFill>
                <a:latin typeface="Georgia" pitchFamily="18" charset="0"/>
                <a:ea typeface="ＭＳ Ｐゴシック" pitchFamily="34" charset="-128"/>
              </a:rPr>
              <a:t>between </a:t>
            </a:r>
            <a:r>
              <a:rPr lang="en-US" sz="2400" b="1" dirty="0">
                <a:solidFill>
                  <a:srgbClr val="0D0D0D"/>
                </a:solidFill>
                <a:latin typeface="Georgia" pitchFamily="18" charset="0"/>
                <a:ea typeface="ＭＳ Ｐゴシック" pitchFamily="34" charset="-128"/>
              </a:rPr>
              <a:t>a disqualified person and </a:t>
            </a:r>
            <a:r>
              <a:rPr lang="en-US" sz="2400" b="1" dirty="0" smtClean="0">
                <a:solidFill>
                  <a:srgbClr val="0D0D0D"/>
                </a:solidFill>
                <a:latin typeface="Georgia" pitchFamily="18" charset="0"/>
                <a:ea typeface="ＭＳ Ｐゴシック" pitchFamily="34" charset="-128"/>
              </a:rPr>
              <a:t>an </a:t>
            </a:r>
            <a:r>
              <a:rPr lang="en-US" sz="2400" b="1" dirty="0">
                <a:solidFill>
                  <a:srgbClr val="0D0D0D"/>
                </a:solidFill>
                <a:latin typeface="Georgia" pitchFamily="18" charset="0"/>
                <a:ea typeface="ＭＳ Ｐゴシック" pitchFamily="34" charset="-128"/>
              </a:rPr>
              <a:t>IRA are</a:t>
            </a:r>
            <a:r>
              <a:rPr lang="en-US" sz="2400" b="1" dirty="0" smtClean="0">
                <a:solidFill>
                  <a:srgbClr val="0D0D0D"/>
                </a:solidFill>
                <a:latin typeface="Georgia" pitchFamily="18" charset="0"/>
                <a:ea typeface="ＭＳ Ｐゴシック" pitchFamily="34" charset="-128"/>
              </a:rPr>
              <a:t>:</a:t>
            </a:r>
          </a:p>
          <a:p>
            <a:pPr algn="ctr"/>
            <a:endParaRPr lang="en-US" sz="2000" dirty="0">
              <a:latin typeface="Georgia" pitchFamily="18" charset="0"/>
            </a:endParaRPr>
          </a:p>
        </p:txBody>
      </p:sp>
      <p:sp>
        <p:nvSpPr>
          <p:cNvPr id="5" name="TextBox 4"/>
          <p:cNvSpPr txBox="1"/>
          <p:nvPr/>
        </p:nvSpPr>
        <p:spPr>
          <a:xfrm>
            <a:off x="2667000" y="3054688"/>
            <a:ext cx="6562641" cy="2839239"/>
          </a:xfrm>
          <a:prstGeom prst="rect">
            <a:avLst/>
          </a:prstGeom>
          <a:noFill/>
        </p:spPr>
        <p:txBody>
          <a:bodyPr wrap="square" rtlCol="0">
            <a:spAutoFit/>
          </a:bodyPr>
          <a:lstStyle/>
          <a:p>
            <a:pPr marL="742950" lvl="1" indent="-285750">
              <a:lnSpc>
                <a:spcPct val="105000"/>
              </a:lnSpc>
              <a:buFont typeface="Arial" pitchFamily="34" charset="0"/>
              <a:buChar char="•"/>
            </a:pPr>
            <a:endParaRPr lang="en-US" sz="1600" dirty="0" smtClean="0">
              <a:solidFill>
                <a:srgbClr val="3E3E3E"/>
              </a:solidFill>
              <a:latin typeface="Georgia" pitchFamily="18" charset="0"/>
            </a:endParaRPr>
          </a:p>
          <a:p>
            <a:pPr marL="742950" lvl="1" indent="-285750">
              <a:lnSpc>
                <a:spcPct val="105000"/>
              </a:lnSpc>
              <a:buFont typeface="Arial" pitchFamily="34" charset="0"/>
              <a:buChar char="•"/>
            </a:pPr>
            <a:r>
              <a:rPr lang="en-US" sz="2200" dirty="0" smtClean="0">
                <a:latin typeface="Georgia" pitchFamily="18" charset="0"/>
              </a:rPr>
              <a:t>Selling</a:t>
            </a:r>
            <a:r>
              <a:rPr lang="en-US" sz="2200" dirty="0">
                <a:latin typeface="Georgia" pitchFamily="18" charset="0"/>
              </a:rPr>
              <a:t>, exchanging or leasing property </a:t>
            </a:r>
          </a:p>
          <a:p>
            <a:pPr marL="742950" lvl="1" indent="-285750">
              <a:lnSpc>
                <a:spcPct val="105000"/>
              </a:lnSpc>
              <a:buFont typeface="Arial" pitchFamily="34" charset="0"/>
              <a:buChar char="•"/>
            </a:pPr>
            <a:r>
              <a:rPr lang="en-US" sz="2200" dirty="0" smtClean="0">
                <a:latin typeface="Georgia" pitchFamily="18" charset="0"/>
              </a:rPr>
              <a:t>Lending </a:t>
            </a:r>
            <a:r>
              <a:rPr lang="en-US" sz="2200" dirty="0">
                <a:latin typeface="Georgia" pitchFamily="18" charset="0"/>
              </a:rPr>
              <a:t>money or extending credit </a:t>
            </a:r>
            <a:endParaRPr lang="en-US" sz="2200" dirty="0" smtClean="0">
              <a:latin typeface="Georgia" pitchFamily="18" charset="0"/>
            </a:endParaRPr>
          </a:p>
          <a:p>
            <a:pPr marL="742950" lvl="1" indent="-285750">
              <a:lnSpc>
                <a:spcPct val="105000"/>
              </a:lnSpc>
              <a:buFont typeface="Arial" pitchFamily="34" charset="0"/>
              <a:buChar char="•"/>
            </a:pPr>
            <a:r>
              <a:rPr lang="en-US" sz="2200" dirty="0" smtClean="0">
                <a:latin typeface="Georgia" pitchFamily="18" charset="0"/>
              </a:rPr>
              <a:t>Furnishing </a:t>
            </a:r>
            <a:r>
              <a:rPr lang="en-US" sz="2200" dirty="0">
                <a:latin typeface="Georgia" pitchFamily="18" charset="0"/>
              </a:rPr>
              <a:t>goods, services or facilities</a:t>
            </a:r>
          </a:p>
          <a:p>
            <a:pPr marL="742950" lvl="1" indent="-285750">
              <a:lnSpc>
                <a:spcPct val="105000"/>
              </a:lnSpc>
              <a:buFont typeface="Arial" pitchFamily="34" charset="0"/>
              <a:buChar char="•"/>
            </a:pPr>
            <a:r>
              <a:rPr lang="en-US" sz="2200" dirty="0">
                <a:latin typeface="Georgia" pitchFamily="18" charset="0"/>
              </a:rPr>
              <a:t>Transferring income or assets</a:t>
            </a:r>
          </a:p>
          <a:p>
            <a:pPr marL="742950" lvl="1" indent="-285750">
              <a:lnSpc>
                <a:spcPct val="105000"/>
              </a:lnSpc>
              <a:buFont typeface="Arial" pitchFamily="34" charset="0"/>
              <a:buChar char="•"/>
            </a:pPr>
            <a:r>
              <a:rPr lang="en-US" sz="2200" dirty="0">
                <a:latin typeface="Georgia" pitchFamily="18" charset="0"/>
              </a:rPr>
              <a:t>Using the income or assets for personal gain</a:t>
            </a:r>
          </a:p>
          <a:p>
            <a:pPr marL="742950" lvl="1" indent="-285750">
              <a:lnSpc>
                <a:spcPct val="105000"/>
              </a:lnSpc>
              <a:buFont typeface="Arial" pitchFamily="34" charset="0"/>
              <a:buChar char="•"/>
            </a:pPr>
            <a:r>
              <a:rPr lang="en-US" sz="2200" dirty="0">
                <a:latin typeface="Georgia" pitchFamily="18" charset="0"/>
              </a:rPr>
              <a:t>Use of property </a:t>
            </a:r>
            <a:r>
              <a:rPr lang="en-US" sz="2200" dirty="0" smtClean="0">
                <a:latin typeface="Georgia" pitchFamily="18" charset="0"/>
              </a:rPr>
              <a:t>personally</a:t>
            </a:r>
            <a:r>
              <a:rPr lang="en-US" sz="2200" dirty="0">
                <a:latin typeface="Georgia" pitchFamily="18" charset="0"/>
              </a:rPr>
              <a:t> </a:t>
            </a:r>
            <a:r>
              <a:rPr lang="en-US" sz="2200" dirty="0" smtClean="0">
                <a:latin typeface="Georgia" pitchFamily="18" charset="0"/>
              </a:rPr>
              <a:t>by any disqualified person</a:t>
            </a:r>
            <a:endParaRPr lang="en-US" sz="2200" dirty="0">
              <a:solidFill>
                <a:srgbClr val="3E3E3E"/>
              </a:solidFill>
              <a:latin typeface="Georgia" pitchFamily="18" charset="0"/>
            </a:endParaRPr>
          </a:p>
        </p:txBody>
      </p:sp>
      <p:sp>
        <p:nvSpPr>
          <p:cNvPr id="3" name="TextBox 2"/>
          <p:cNvSpPr txBox="1"/>
          <p:nvPr/>
        </p:nvSpPr>
        <p:spPr>
          <a:xfrm>
            <a:off x="0" y="1295400"/>
            <a:ext cx="9144000" cy="584775"/>
          </a:xfrm>
          <a:prstGeom prst="rect">
            <a:avLst/>
          </a:prstGeom>
          <a:noFill/>
        </p:spPr>
        <p:txBody>
          <a:bodyPr wrap="square" rtlCol="0">
            <a:spAutoFit/>
          </a:bodyPr>
          <a:lstStyle/>
          <a:p>
            <a:pPr algn="ctr"/>
            <a:r>
              <a:rPr lang="en-US" sz="3200" u="sng" dirty="0">
                <a:solidFill>
                  <a:srgbClr val="0D0D0D"/>
                </a:solidFill>
                <a:latin typeface="Georgia" pitchFamily="18" charset="0"/>
                <a:ea typeface="ＭＳ Ｐゴシック" pitchFamily="34" charset="-128"/>
              </a:rPr>
              <a:t>IRS Rules and Regulations (continued)</a:t>
            </a:r>
            <a:endParaRPr lang="en-US" sz="3200" dirty="0"/>
          </a:p>
        </p:txBody>
      </p:sp>
      <p:pic>
        <p:nvPicPr>
          <p:cNvPr id="9218" name="Picture 2" descr="C:\Users\Sarah\AppData\Local\Microsoft\Windows\Temporary Internet Files\Content.IE5\MH6BENOV\MP9003859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0"/>
            <a:ext cx="274320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901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5" name="TextBox 4"/>
          <p:cNvSpPr txBox="1"/>
          <p:nvPr/>
        </p:nvSpPr>
        <p:spPr>
          <a:xfrm>
            <a:off x="0" y="1295400"/>
            <a:ext cx="9144000" cy="646331"/>
          </a:xfrm>
          <a:prstGeom prst="rect">
            <a:avLst/>
          </a:prstGeom>
          <a:noFill/>
        </p:spPr>
        <p:txBody>
          <a:bodyPr wrap="square" rtlCol="0">
            <a:spAutoFit/>
          </a:bodyPr>
          <a:lstStyle/>
          <a:p>
            <a:pPr algn="ctr"/>
            <a:r>
              <a:rPr lang="en-US" dirty="0"/>
              <a:t> </a:t>
            </a:r>
            <a:r>
              <a:rPr lang="en-US" sz="3600" dirty="0" smtClean="0">
                <a:latin typeface="Georgia" pitchFamily="18" charset="0"/>
              </a:rPr>
              <a:t>Types </a:t>
            </a:r>
            <a:r>
              <a:rPr lang="en-US" sz="3600" dirty="0">
                <a:latin typeface="Georgia" pitchFamily="18" charset="0"/>
              </a:rPr>
              <a:t>of Plans That Can Be Self-Directed</a:t>
            </a:r>
          </a:p>
        </p:txBody>
      </p:sp>
      <p:sp>
        <p:nvSpPr>
          <p:cNvPr id="4" name="TextBox 3"/>
          <p:cNvSpPr txBox="1"/>
          <p:nvPr/>
        </p:nvSpPr>
        <p:spPr>
          <a:xfrm>
            <a:off x="3276600" y="2133600"/>
            <a:ext cx="5867400" cy="3410164"/>
          </a:xfrm>
          <a:prstGeom prst="rect">
            <a:avLst/>
          </a:prstGeom>
          <a:noFill/>
        </p:spPr>
        <p:txBody>
          <a:bodyPr wrap="square" rtlCol="0">
            <a:spAutoFit/>
          </a:bodyPr>
          <a:lstStyle/>
          <a:p>
            <a:pPr lvl="1">
              <a:lnSpc>
                <a:spcPct val="130000"/>
              </a:lnSpc>
              <a:buFont typeface="Times"/>
              <a:buChar char="•"/>
            </a:pPr>
            <a:r>
              <a:rPr lang="en-US" sz="2200" dirty="0">
                <a:latin typeface="Georgia" pitchFamily="18" charset="0"/>
              </a:rPr>
              <a:t>Traditional IRA</a:t>
            </a:r>
          </a:p>
          <a:p>
            <a:pPr lvl="1">
              <a:lnSpc>
                <a:spcPct val="130000"/>
              </a:lnSpc>
              <a:buFont typeface="Times"/>
              <a:buChar char="•"/>
            </a:pPr>
            <a:r>
              <a:rPr lang="en-US" sz="2200" dirty="0">
                <a:latin typeface="Georgia" pitchFamily="18" charset="0"/>
              </a:rPr>
              <a:t>Roth IRA</a:t>
            </a:r>
          </a:p>
          <a:p>
            <a:pPr lvl="1">
              <a:lnSpc>
                <a:spcPct val="130000"/>
              </a:lnSpc>
              <a:buFont typeface="Times"/>
              <a:buChar char="•"/>
            </a:pPr>
            <a:r>
              <a:rPr lang="en-US" sz="2200" dirty="0" smtClean="0">
                <a:latin typeface="Georgia" pitchFamily="18" charset="0"/>
              </a:rPr>
              <a:t>SEP </a:t>
            </a:r>
            <a:r>
              <a:rPr lang="en-US" sz="2200" dirty="0">
                <a:latin typeface="Georgia" pitchFamily="18" charset="0"/>
              </a:rPr>
              <a:t>&amp; SIMPLE IRA</a:t>
            </a:r>
          </a:p>
          <a:p>
            <a:pPr lvl="1">
              <a:lnSpc>
                <a:spcPct val="110000"/>
              </a:lnSpc>
              <a:buFont typeface="Times"/>
              <a:buChar char="•"/>
            </a:pPr>
            <a:r>
              <a:rPr lang="en-US" sz="2200" dirty="0">
                <a:latin typeface="Georgia" pitchFamily="18" charset="0"/>
              </a:rPr>
              <a:t>Rollover IRA  (Funds from a Qualified </a:t>
            </a:r>
            <a:endParaRPr lang="en-US" sz="2200" dirty="0" smtClean="0">
              <a:latin typeface="Georgia" pitchFamily="18" charset="0"/>
            </a:endParaRPr>
          </a:p>
          <a:p>
            <a:pPr lvl="1">
              <a:lnSpc>
                <a:spcPct val="110000"/>
              </a:lnSpc>
            </a:pPr>
            <a:r>
              <a:rPr lang="en-US" sz="2200" dirty="0" smtClean="0">
                <a:latin typeface="Georgia" pitchFamily="18" charset="0"/>
              </a:rPr>
              <a:t>  Plan</a:t>
            </a:r>
            <a:r>
              <a:rPr lang="en-US" sz="2200" dirty="0">
                <a:latin typeface="Georgia" pitchFamily="18" charset="0"/>
              </a:rPr>
              <a:t>, including 401(k), 403(b), 457 </a:t>
            </a:r>
            <a:r>
              <a:rPr lang="en-US" sz="2200" dirty="0" smtClean="0">
                <a:latin typeface="Georgia" pitchFamily="18" charset="0"/>
              </a:rPr>
              <a:t>plans</a:t>
            </a:r>
          </a:p>
          <a:p>
            <a:pPr lvl="1">
              <a:lnSpc>
                <a:spcPct val="110000"/>
              </a:lnSpc>
            </a:pPr>
            <a:r>
              <a:rPr lang="en-US" sz="2200" dirty="0" smtClean="0">
                <a:latin typeface="Georgia" pitchFamily="18" charset="0"/>
              </a:rPr>
              <a:t>  can </a:t>
            </a:r>
            <a:r>
              <a:rPr lang="en-US" sz="2200" dirty="0">
                <a:latin typeface="Georgia" pitchFamily="18" charset="0"/>
              </a:rPr>
              <a:t>be rolled into an IRA)</a:t>
            </a:r>
          </a:p>
          <a:p>
            <a:pPr lvl="1">
              <a:lnSpc>
                <a:spcPct val="130000"/>
              </a:lnSpc>
              <a:buFont typeface="Times"/>
              <a:buChar char="•"/>
            </a:pPr>
            <a:r>
              <a:rPr lang="en-US" sz="2200" dirty="0">
                <a:latin typeface="Georgia" pitchFamily="18" charset="0"/>
              </a:rPr>
              <a:t>Coverdell Education Savings Accounts</a:t>
            </a:r>
          </a:p>
          <a:p>
            <a:pPr lvl="1">
              <a:lnSpc>
                <a:spcPct val="130000"/>
              </a:lnSpc>
              <a:buFont typeface="Times"/>
              <a:buChar char="•"/>
            </a:pPr>
            <a:r>
              <a:rPr lang="en-US" sz="2200" dirty="0">
                <a:latin typeface="Georgia" pitchFamily="18" charset="0"/>
              </a:rPr>
              <a:t>Health Savings Accounts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3695700" cy="2943225"/>
          </a:xfrm>
          <a:prstGeom prst="rect">
            <a:avLst/>
          </a:prstGeom>
        </p:spPr>
      </p:pic>
    </p:spTree>
    <p:extLst>
      <p:ext uri="{BB962C8B-B14F-4D97-AF65-F5344CB8AC3E}">
        <p14:creationId xmlns:p14="http://schemas.microsoft.com/office/powerpoint/2010/main" val="416014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1295400" y="3099137"/>
            <a:ext cx="7848600" cy="1015663"/>
          </a:xfrm>
          <a:prstGeom prst="rect">
            <a:avLst/>
          </a:prstGeom>
          <a:noFill/>
        </p:spPr>
        <p:txBody>
          <a:bodyPr wrap="square" rtlCol="0">
            <a:spAutoFit/>
          </a:bodyPr>
          <a:lstStyle/>
          <a:p>
            <a:pPr algn="ctr"/>
            <a:r>
              <a:rPr lang="en-US" b="1" dirty="0">
                <a:solidFill>
                  <a:srgbClr val="0D0D0D"/>
                </a:solidFill>
                <a:latin typeface="Georgia" pitchFamily="18" charset="0"/>
                <a:ea typeface="ＭＳ Ｐゴシック" pitchFamily="34" charset="-128"/>
              </a:rPr>
              <a:t> </a:t>
            </a:r>
            <a:r>
              <a:rPr lang="en-US" b="1" dirty="0" smtClean="0">
                <a:solidFill>
                  <a:srgbClr val="0D0D0D"/>
                </a:solidFill>
                <a:latin typeface="Georgia" pitchFamily="18" charset="0"/>
                <a:ea typeface="ＭＳ Ｐゴシック" pitchFamily="34" charset="-128"/>
              </a:rPr>
              <a:t>                                      </a:t>
            </a:r>
            <a:r>
              <a:rPr lang="en-US" sz="6000" b="1" dirty="0" smtClean="0">
                <a:solidFill>
                  <a:srgbClr val="0D0D0D"/>
                </a:solidFill>
                <a:latin typeface="Georgia" pitchFamily="18" charset="0"/>
                <a:ea typeface="ＭＳ Ｐゴシック" pitchFamily="34" charset="-128"/>
              </a:rPr>
              <a:t>POP </a:t>
            </a:r>
            <a:r>
              <a:rPr lang="en-US" sz="6000" b="1" dirty="0">
                <a:solidFill>
                  <a:srgbClr val="0D0D0D"/>
                </a:solidFill>
                <a:latin typeface="Georgia" pitchFamily="18" charset="0"/>
                <a:ea typeface="ＭＳ Ｐゴシック" pitchFamily="34" charset="-128"/>
              </a:rPr>
              <a:t>QUIZ!!!!</a:t>
            </a:r>
            <a:endParaRPr lang="en-US" sz="6000" dirty="0">
              <a:latin typeface="Georgia" pitchFamily="18" charset="0"/>
            </a:endParaRPr>
          </a:p>
        </p:txBody>
      </p:sp>
      <p:pic>
        <p:nvPicPr>
          <p:cNvPr id="8194" name="Picture 2" descr="C:\Users\Sarah\AppData\Local\Microsoft\Windows\Temporary Internet Files\Content.IE5\MH6BENOV\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371600"/>
            <a:ext cx="9144000" cy="923330"/>
          </a:xfrm>
          <a:prstGeom prst="rect">
            <a:avLst/>
          </a:prstGeom>
          <a:solidFill>
            <a:srgbClr val="789AA5"/>
          </a:solidFill>
          <a:ln>
            <a:solidFill>
              <a:srgbClr val="789AA5"/>
            </a:solidFill>
          </a:ln>
        </p:spPr>
        <p:txBody>
          <a:bodyPr wrap="square" rtlCol="0">
            <a:spAutoFit/>
          </a:bodyPr>
          <a:lstStyle/>
          <a:p>
            <a:pPr algn="ctr"/>
            <a:r>
              <a:rPr lang="en-US" sz="5400" dirty="0" smtClean="0">
                <a:latin typeface="Georgia" pitchFamily="18" charset="0"/>
              </a:rPr>
              <a:t>What is </a:t>
            </a:r>
            <a:r>
              <a:rPr lang="en-US" sz="5400" dirty="0">
                <a:latin typeface="Georgia" pitchFamily="18" charset="0"/>
              </a:rPr>
              <a:t>T</a:t>
            </a:r>
            <a:r>
              <a:rPr lang="en-US" sz="5400" dirty="0" smtClean="0">
                <a:latin typeface="Georgia" pitchFamily="18" charset="0"/>
              </a:rPr>
              <a:t>he Process</a:t>
            </a:r>
            <a:endParaRPr lang="en-US" sz="5400" dirty="0">
              <a:latin typeface="Georgia"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327" y="2438400"/>
            <a:ext cx="3800951" cy="378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443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95400"/>
            <a:ext cx="9144000" cy="1077218"/>
          </a:xfrm>
          <a:prstGeom prst="rect">
            <a:avLst/>
          </a:prstGeom>
          <a:noFill/>
        </p:spPr>
        <p:txBody>
          <a:bodyPr wrap="square" rtlCol="0">
            <a:spAutoFit/>
          </a:bodyPr>
          <a:lstStyle/>
          <a:p>
            <a:pPr algn="ctr"/>
            <a:r>
              <a:rPr lang="en-US" dirty="0"/>
              <a:t> </a:t>
            </a:r>
            <a:r>
              <a:rPr lang="en-US" sz="3200" b="1" dirty="0">
                <a:latin typeface="Georgia" pitchFamily="18" charset="0"/>
              </a:rPr>
              <a:t>Case Study</a:t>
            </a:r>
            <a:r>
              <a:rPr lang="en-US" sz="3200" b="1" dirty="0" smtClean="0">
                <a:latin typeface="Georgia" pitchFamily="18" charset="0"/>
              </a:rPr>
              <a:t>:</a:t>
            </a:r>
          </a:p>
          <a:p>
            <a:pPr algn="ctr"/>
            <a:r>
              <a:rPr lang="en-US" sz="3200" b="1" dirty="0" smtClean="0">
                <a:latin typeface="Georgia" pitchFamily="18" charset="0"/>
              </a:rPr>
              <a:t> Buying Real Estate with Your IRA</a:t>
            </a:r>
            <a:endParaRPr lang="en-US" sz="3200" b="1" dirty="0">
              <a:latin typeface="Georgia" pitchFamily="18" charset="0"/>
            </a:endParaRPr>
          </a:p>
        </p:txBody>
      </p:sp>
      <p:sp>
        <p:nvSpPr>
          <p:cNvPr id="5" name="TextBox 4"/>
          <p:cNvSpPr txBox="1"/>
          <p:nvPr/>
        </p:nvSpPr>
        <p:spPr>
          <a:xfrm>
            <a:off x="4572000" y="2819400"/>
            <a:ext cx="3962400" cy="1815882"/>
          </a:xfrm>
          <a:prstGeom prst="rect">
            <a:avLst/>
          </a:prstGeom>
          <a:noFill/>
        </p:spPr>
        <p:txBody>
          <a:bodyPr wrap="square" rtlCol="0">
            <a:spAutoFit/>
          </a:bodyPr>
          <a:lstStyle/>
          <a:p>
            <a:pPr marL="114300" lvl="1" indent="0">
              <a:buFontTx/>
              <a:buNone/>
            </a:pPr>
            <a:r>
              <a:rPr lang="en-US" sz="2800" dirty="0" smtClean="0">
                <a:latin typeface="Georgia" pitchFamily="18" charset="0"/>
              </a:rPr>
              <a:t>Ann </a:t>
            </a:r>
            <a:r>
              <a:rPr lang="en-US" sz="2800" dirty="0">
                <a:latin typeface="Georgia" pitchFamily="18" charset="0"/>
              </a:rPr>
              <a:t>Smith wants to use </a:t>
            </a:r>
            <a:r>
              <a:rPr lang="en-US" sz="2800" dirty="0" smtClean="0">
                <a:latin typeface="Georgia" pitchFamily="18" charset="0"/>
              </a:rPr>
              <a:t>her $68,000 IRA </a:t>
            </a:r>
            <a:r>
              <a:rPr lang="en-US" sz="2800" dirty="0">
                <a:latin typeface="Georgia" pitchFamily="18" charset="0"/>
              </a:rPr>
              <a:t>to purchase a </a:t>
            </a:r>
            <a:r>
              <a:rPr lang="en-US" sz="2800" dirty="0" smtClean="0">
                <a:latin typeface="Georgia" pitchFamily="18" charset="0"/>
              </a:rPr>
              <a:t>$58,000 house.</a:t>
            </a:r>
            <a:endParaRPr lang="en-US" sz="2800" dirty="0">
              <a:latin typeface="Georgia"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28384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23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Rectangle 2"/>
          <p:cNvSpPr/>
          <p:nvPr/>
        </p:nvSpPr>
        <p:spPr>
          <a:xfrm>
            <a:off x="2598369" y="1650325"/>
            <a:ext cx="6545631" cy="3847207"/>
          </a:xfrm>
          <a:prstGeom prst="rect">
            <a:avLst/>
          </a:prstGeom>
        </p:spPr>
        <p:txBody>
          <a:bodyPr wrap="square">
            <a:spAutoFit/>
          </a:bodyPr>
          <a:lstStyle/>
          <a:p>
            <a:pPr algn="ctr"/>
            <a:r>
              <a:rPr lang="en-US" sz="3200" dirty="0" smtClean="0">
                <a:latin typeface="Georgia" pitchFamily="18" charset="0"/>
              </a:rPr>
              <a:t>By</a:t>
            </a:r>
            <a:r>
              <a:rPr lang="en-US" sz="3200" dirty="0">
                <a:latin typeface="Georgia" pitchFamily="18" charset="0"/>
              </a:rPr>
              <a:t>: </a:t>
            </a:r>
            <a:r>
              <a:rPr lang="en-US" sz="3200" dirty="0" smtClean="0">
                <a:latin typeface="Georgia" pitchFamily="18" charset="0"/>
              </a:rPr>
              <a:t>Bill Gulas</a:t>
            </a:r>
          </a:p>
          <a:p>
            <a:pPr algn="ctr"/>
            <a:r>
              <a:rPr lang="en-US" sz="3200" dirty="0" smtClean="0">
                <a:latin typeface="Georgia" pitchFamily="18" charset="0"/>
              </a:rPr>
              <a:t>President and CEO</a:t>
            </a:r>
            <a:endParaRPr lang="en-US" sz="3200" dirty="0">
              <a:latin typeface="Georgia" pitchFamily="18" charset="0"/>
            </a:endParaRPr>
          </a:p>
          <a:p>
            <a:pPr algn="ctr"/>
            <a:r>
              <a:rPr lang="en-US" sz="3200" dirty="0" smtClean="0">
                <a:latin typeface="Georgia" pitchFamily="18" charset="0"/>
              </a:rPr>
              <a:t>IRA Innovations</a:t>
            </a:r>
          </a:p>
          <a:p>
            <a:pPr algn="ctr"/>
            <a:r>
              <a:rPr lang="en-US" sz="2600" dirty="0" smtClean="0">
                <a:latin typeface="Georgia" pitchFamily="18" charset="0"/>
              </a:rPr>
              <a:t>100 Concourse Parkway</a:t>
            </a:r>
          </a:p>
          <a:p>
            <a:pPr algn="ctr"/>
            <a:r>
              <a:rPr lang="en-US" sz="2600" dirty="0" smtClean="0">
                <a:latin typeface="Georgia" pitchFamily="18" charset="0"/>
              </a:rPr>
              <a:t>Suite 275</a:t>
            </a:r>
          </a:p>
          <a:p>
            <a:pPr algn="ctr"/>
            <a:r>
              <a:rPr lang="en-US" sz="2600" dirty="0" smtClean="0">
                <a:latin typeface="Georgia" pitchFamily="18" charset="0"/>
              </a:rPr>
              <a:t>Birmingham, AL35244</a:t>
            </a:r>
          </a:p>
          <a:p>
            <a:pPr algn="ctr"/>
            <a:r>
              <a:rPr lang="en-US" sz="2600" dirty="0" smtClean="0">
                <a:latin typeface="Georgia" pitchFamily="18" charset="0"/>
              </a:rPr>
              <a:t>205-985-0860</a:t>
            </a:r>
            <a:endParaRPr lang="en-US" sz="2600" dirty="0">
              <a:latin typeface="Georgia" pitchFamily="18" charset="0"/>
            </a:endParaRPr>
          </a:p>
          <a:p>
            <a:pPr algn="ctr"/>
            <a:r>
              <a:rPr lang="en-US" sz="2600" dirty="0" smtClean="0">
                <a:latin typeface="Georgia" pitchFamily="18" charset="0"/>
              </a:rPr>
              <a:t>www.irainnovations.com</a:t>
            </a:r>
            <a:endParaRPr lang="en-US" sz="2600" dirty="0">
              <a:latin typeface="Georgia" pitchFamily="18" charset="0"/>
            </a:endParaRPr>
          </a:p>
          <a:p>
            <a:pPr algn="ctr"/>
            <a:endParaRPr lang="en-US" dirty="0"/>
          </a:p>
        </p:txBody>
      </p:sp>
      <p:sp>
        <p:nvSpPr>
          <p:cNvPr id="5" name="TextBox 4"/>
          <p:cNvSpPr txBox="1"/>
          <p:nvPr/>
        </p:nvSpPr>
        <p:spPr>
          <a:xfrm>
            <a:off x="5562600" y="3886200"/>
            <a:ext cx="3352800"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50325"/>
            <a:ext cx="2131516" cy="3036518"/>
          </a:xfrm>
          <a:prstGeom prst="rect">
            <a:avLst/>
          </a:prstGeom>
        </p:spPr>
      </p:pic>
    </p:spTree>
    <p:extLst>
      <p:ext uri="{BB962C8B-B14F-4D97-AF65-F5344CB8AC3E}">
        <p14:creationId xmlns:p14="http://schemas.microsoft.com/office/powerpoint/2010/main" val="1665322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19200"/>
            <a:ext cx="9144000" cy="538609"/>
          </a:xfrm>
          <a:prstGeom prst="rect">
            <a:avLst/>
          </a:prstGeom>
          <a:noFill/>
        </p:spPr>
        <p:txBody>
          <a:bodyPr wrap="square" rtlCol="0">
            <a:spAutoFit/>
          </a:bodyPr>
          <a:lstStyle/>
          <a:p>
            <a:pPr algn="ctr"/>
            <a:r>
              <a:rPr lang="en-US" sz="2900" b="1" dirty="0" smtClean="0">
                <a:latin typeface="Georgia" pitchFamily="18" charset="0"/>
              </a:rPr>
              <a:t>Buying Real Estate with Your IRA (continued)</a:t>
            </a:r>
            <a:endParaRPr lang="en-US" sz="2900" b="1" dirty="0">
              <a:latin typeface="Georgia" pitchFamily="18" charset="0"/>
            </a:endParaRPr>
          </a:p>
        </p:txBody>
      </p:sp>
      <p:sp>
        <p:nvSpPr>
          <p:cNvPr id="4" name="TextBox 3"/>
          <p:cNvSpPr txBox="1"/>
          <p:nvPr/>
        </p:nvSpPr>
        <p:spPr>
          <a:xfrm>
            <a:off x="3276600" y="1974872"/>
            <a:ext cx="4953000" cy="3782574"/>
          </a:xfrm>
          <a:prstGeom prst="rect">
            <a:avLst/>
          </a:prstGeom>
          <a:noFill/>
        </p:spPr>
        <p:txBody>
          <a:bodyPr wrap="square" rtlCol="0">
            <a:spAutoFit/>
          </a:bodyPr>
          <a:lstStyle/>
          <a:p>
            <a:pPr marL="461963" lvl="1" indent="-342900">
              <a:spcAft>
                <a:spcPct val="30000"/>
              </a:spcAft>
              <a:buClr>
                <a:srgbClr val="07526D"/>
              </a:buClr>
              <a:buFont typeface="Arial" pitchFamily="34" charset="0"/>
              <a:buChar char="•"/>
            </a:pPr>
            <a:r>
              <a:rPr lang="en-US" sz="2200" dirty="0" smtClean="0">
                <a:latin typeface="Georgia" pitchFamily="18" charset="0"/>
              </a:rPr>
              <a:t>Ann sets up her IRA with a self-directed IRA Custodian and funds the new IRA.</a:t>
            </a:r>
          </a:p>
          <a:p>
            <a:pPr marL="461963" lvl="1" indent="-342900">
              <a:spcAft>
                <a:spcPct val="30000"/>
              </a:spcAft>
              <a:buClr>
                <a:srgbClr val="07526D"/>
              </a:buClr>
              <a:buFont typeface="Arial" pitchFamily="34" charset="0"/>
              <a:buChar char="•"/>
            </a:pPr>
            <a:r>
              <a:rPr lang="en-US" sz="2200" dirty="0" smtClean="0">
                <a:latin typeface="Georgia" pitchFamily="18" charset="0"/>
              </a:rPr>
              <a:t>Ann locates the property.</a:t>
            </a:r>
          </a:p>
          <a:p>
            <a:pPr marL="461963" lvl="1" indent="-342900">
              <a:spcAft>
                <a:spcPct val="30000"/>
              </a:spcAft>
              <a:buClr>
                <a:srgbClr val="07526D"/>
              </a:buClr>
              <a:buFont typeface="Arial" pitchFamily="34" charset="0"/>
              <a:buChar char="•"/>
            </a:pPr>
            <a:r>
              <a:rPr lang="en-US" sz="2200" dirty="0" smtClean="0">
                <a:latin typeface="Georgia" pitchFamily="18" charset="0"/>
              </a:rPr>
              <a:t>Ann </a:t>
            </a:r>
            <a:r>
              <a:rPr lang="en-US" sz="2200" dirty="0">
                <a:latin typeface="Georgia" pitchFamily="18" charset="0"/>
              </a:rPr>
              <a:t>initiates a contract to purchase in the name of </a:t>
            </a:r>
            <a:r>
              <a:rPr lang="en-US" sz="2200" dirty="0" smtClean="0">
                <a:latin typeface="Georgia" pitchFamily="18" charset="0"/>
              </a:rPr>
              <a:t>her </a:t>
            </a:r>
            <a:r>
              <a:rPr lang="en-US" sz="2200" dirty="0">
                <a:latin typeface="Georgia" pitchFamily="18" charset="0"/>
              </a:rPr>
              <a:t>IRA, </a:t>
            </a:r>
            <a:r>
              <a:rPr lang="en-US" sz="2200" i="1" dirty="0">
                <a:latin typeface="Georgia" pitchFamily="18" charset="0"/>
              </a:rPr>
              <a:t>IRA </a:t>
            </a:r>
            <a:r>
              <a:rPr lang="en-US" sz="2200" i="1" dirty="0" smtClean="0">
                <a:latin typeface="Georgia" pitchFamily="18" charset="0"/>
              </a:rPr>
              <a:t>Custodian </a:t>
            </a:r>
            <a:r>
              <a:rPr lang="en-US" sz="2200" i="1" dirty="0">
                <a:latin typeface="Georgia" pitchFamily="18" charset="0"/>
              </a:rPr>
              <a:t>FBO </a:t>
            </a:r>
            <a:r>
              <a:rPr lang="en-US" sz="2200" i="1" dirty="0" smtClean="0">
                <a:latin typeface="Georgia" pitchFamily="18" charset="0"/>
              </a:rPr>
              <a:t>Ann </a:t>
            </a:r>
            <a:r>
              <a:rPr lang="en-US" sz="2200" i="1" dirty="0">
                <a:latin typeface="Georgia" pitchFamily="18" charset="0"/>
              </a:rPr>
              <a:t>Smith IRA #. </a:t>
            </a:r>
            <a:endParaRPr lang="en-US" sz="2200" i="1" dirty="0" smtClean="0">
              <a:latin typeface="Georgia" pitchFamily="18" charset="0"/>
            </a:endParaRPr>
          </a:p>
          <a:p>
            <a:pPr marL="461963" lvl="1" indent="-342900">
              <a:spcAft>
                <a:spcPct val="30000"/>
              </a:spcAft>
              <a:buClr>
                <a:srgbClr val="07526D"/>
              </a:buClr>
              <a:buFont typeface="Arial" pitchFamily="34" charset="0"/>
              <a:buChar char="•"/>
            </a:pPr>
            <a:r>
              <a:rPr lang="en-US" sz="2200" dirty="0" smtClean="0">
                <a:latin typeface="Georgia" pitchFamily="18" charset="0"/>
              </a:rPr>
              <a:t>Ann </a:t>
            </a:r>
            <a:r>
              <a:rPr lang="en-US" sz="2200" dirty="0">
                <a:latin typeface="Georgia" pitchFamily="18" charset="0"/>
              </a:rPr>
              <a:t>submits </a:t>
            </a:r>
            <a:r>
              <a:rPr lang="en-US" sz="2200" dirty="0" smtClean="0">
                <a:latin typeface="Georgia" pitchFamily="18" charset="0"/>
              </a:rPr>
              <a:t>the contract </a:t>
            </a:r>
            <a:r>
              <a:rPr lang="en-US" sz="2200" dirty="0">
                <a:latin typeface="Georgia" pitchFamily="18" charset="0"/>
              </a:rPr>
              <a:t>to </a:t>
            </a:r>
            <a:r>
              <a:rPr lang="en-US" sz="2200" dirty="0" smtClean="0">
                <a:latin typeface="Georgia" pitchFamily="18" charset="0"/>
              </a:rPr>
              <a:t>her IRA Custodian to sign.</a:t>
            </a:r>
            <a:endParaRPr lang="en-US" sz="2200" dirty="0">
              <a:latin typeface="Georgia" pitchFamily="18" charset="0"/>
            </a:endParaRPr>
          </a:p>
        </p:txBody>
      </p:sp>
      <p:pic>
        <p:nvPicPr>
          <p:cNvPr id="12292" name="Picture 4" descr="C:\Users\Sarah\AppData\Local\Microsoft\Windows\Temporary Internet Files\Content.IE5\VMLSQU03\MP9004422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133600"/>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10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19200"/>
            <a:ext cx="9144000" cy="553998"/>
          </a:xfrm>
          <a:prstGeom prst="rect">
            <a:avLst/>
          </a:prstGeom>
          <a:noFill/>
        </p:spPr>
        <p:txBody>
          <a:bodyPr wrap="square" rtlCol="0">
            <a:spAutoFit/>
          </a:bodyPr>
          <a:lstStyle/>
          <a:p>
            <a:pPr algn="ctr"/>
            <a:r>
              <a:rPr lang="en-US" sz="2900" b="1" dirty="0" smtClean="0">
                <a:latin typeface="Georgia" pitchFamily="18" charset="0"/>
              </a:rPr>
              <a:t>Buying Real Estate with Your IRA (continued)</a:t>
            </a:r>
            <a:endParaRPr lang="en-US" sz="2900" b="1" dirty="0">
              <a:latin typeface="Georgia" pitchFamily="18" charset="0"/>
            </a:endParaRPr>
          </a:p>
        </p:txBody>
      </p:sp>
      <p:sp>
        <p:nvSpPr>
          <p:cNvPr id="4" name="TextBox 3"/>
          <p:cNvSpPr txBox="1"/>
          <p:nvPr/>
        </p:nvSpPr>
        <p:spPr>
          <a:xfrm>
            <a:off x="44505" y="1828800"/>
            <a:ext cx="9067800" cy="2140586"/>
          </a:xfrm>
          <a:prstGeom prst="rect">
            <a:avLst/>
          </a:prstGeom>
          <a:noFill/>
        </p:spPr>
        <p:txBody>
          <a:bodyPr wrap="square" rtlCol="0">
            <a:spAutoFit/>
          </a:bodyPr>
          <a:lstStyle/>
          <a:p>
            <a:pPr marL="520700" lvl="1" indent="-342900">
              <a:spcAft>
                <a:spcPct val="35000"/>
              </a:spcAft>
              <a:buClr>
                <a:srgbClr val="07526D"/>
              </a:buClr>
              <a:buFont typeface="Arial" pitchFamily="34" charset="0"/>
              <a:buChar char="•"/>
            </a:pPr>
            <a:r>
              <a:rPr lang="en-US" sz="2200" dirty="0" smtClean="0">
                <a:latin typeface="Georgia" pitchFamily="18" charset="0"/>
              </a:rPr>
              <a:t>The IRA Custodian coordinates </a:t>
            </a:r>
            <a:r>
              <a:rPr lang="en-US" sz="2200" dirty="0">
                <a:latin typeface="Georgia" pitchFamily="18" charset="0"/>
              </a:rPr>
              <a:t>the closing with title company. The asset is titled  </a:t>
            </a:r>
            <a:r>
              <a:rPr lang="en-US" sz="2200" i="1" dirty="0" smtClean="0">
                <a:latin typeface="Georgia" pitchFamily="18" charset="0"/>
              </a:rPr>
              <a:t>IRA Custodian FBO Ann </a:t>
            </a:r>
            <a:r>
              <a:rPr lang="en-US" sz="2200" i="1" dirty="0">
                <a:latin typeface="Georgia" pitchFamily="18" charset="0"/>
              </a:rPr>
              <a:t>Smith IRA #</a:t>
            </a:r>
            <a:r>
              <a:rPr lang="en-US" sz="2200" i="1" dirty="0" smtClean="0">
                <a:latin typeface="Georgia" pitchFamily="18" charset="0"/>
              </a:rPr>
              <a:t>12345</a:t>
            </a:r>
            <a:endParaRPr lang="en-US" sz="2200" dirty="0">
              <a:latin typeface="Georgia" pitchFamily="18" charset="0"/>
            </a:endParaRPr>
          </a:p>
          <a:p>
            <a:pPr marL="520700" lvl="1" indent="-342900">
              <a:spcAft>
                <a:spcPct val="35000"/>
              </a:spcAft>
              <a:buClr>
                <a:srgbClr val="07526D"/>
              </a:buClr>
              <a:buFont typeface="Arial" pitchFamily="34" charset="0"/>
              <a:buChar char="•"/>
            </a:pPr>
            <a:r>
              <a:rPr lang="en-US" sz="2200" dirty="0" smtClean="0">
                <a:latin typeface="Georgia" pitchFamily="18" charset="0"/>
              </a:rPr>
              <a:t>Ann </a:t>
            </a:r>
            <a:r>
              <a:rPr lang="en-US" sz="2200" dirty="0">
                <a:latin typeface="Georgia" pitchFamily="18" charset="0"/>
              </a:rPr>
              <a:t>reviews and approves all closing </a:t>
            </a:r>
            <a:r>
              <a:rPr lang="en-US" sz="2200" dirty="0" smtClean="0">
                <a:latin typeface="Georgia" pitchFamily="18" charset="0"/>
              </a:rPr>
              <a:t>documents.</a:t>
            </a:r>
          </a:p>
          <a:p>
            <a:pPr marL="520700" lvl="1" indent="-342900">
              <a:spcAft>
                <a:spcPct val="35000"/>
              </a:spcAft>
              <a:buClr>
                <a:srgbClr val="07526D"/>
              </a:buClr>
              <a:buFont typeface="Arial" pitchFamily="34" charset="0"/>
              <a:buChar char="•"/>
            </a:pPr>
            <a:r>
              <a:rPr lang="en-US" sz="2200" dirty="0" smtClean="0">
                <a:latin typeface="Georgia" pitchFamily="18" charset="0"/>
              </a:rPr>
              <a:t>Custodian signs all documents on behalf of </a:t>
            </a:r>
            <a:r>
              <a:rPr lang="en-US" sz="2200" smtClean="0">
                <a:latin typeface="Georgia" pitchFamily="18" charset="0"/>
              </a:rPr>
              <a:t>the IRA.</a:t>
            </a:r>
            <a:endParaRPr lang="en-US" sz="2200" dirty="0" smtClean="0">
              <a:latin typeface="Georgia" pitchFamily="18" charset="0"/>
            </a:endParaRPr>
          </a:p>
          <a:p>
            <a:pPr marL="520700" lvl="1" indent="-342900">
              <a:spcAft>
                <a:spcPct val="35000"/>
              </a:spcAft>
              <a:buClr>
                <a:srgbClr val="07526D"/>
              </a:buClr>
              <a:buFont typeface="Arial" pitchFamily="34" charset="0"/>
              <a:buChar char="•"/>
            </a:pPr>
            <a:r>
              <a:rPr lang="en-US" sz="2200" dirty="0" smtClean="0">
                <a:latin typeface="Georgia" pitchFamily="18" charset="0"/>
              </a:rPr>
              <a:t>Funds </a:t>
            </a:r>
            <a:r>
              <a:rPr lang="en-US" sz="2200" dirty="0">
                <a:latin typeface="Georgia" pitchFamily="18" charset="0"/>
              </a:rPr>
              <a:t>are wired from IRA to title company to close. </a:t>
            </a:r>
          </a:p>
        </p:txBody>
      </p:sp>
      <p:pic>
        <p:nvPicPr>
          <p:cNvPr id="13316" name="Picture 4" descr="C:\Users\Sarah\AppData\Local\Microsoft\Windows\Temporary Internet Files\Content.IE5\MH6BENOV\MP9004221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969386"/>
            <a:ext cx="4064000" cy="240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8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447800"/>
            <a:ext cx="9144000" cy="553998"/>
          </a:xfrm>
          <a:prstGeom prst="rect">
            <a:avLst/>
          </a:prstGeom>
          <a:noFill/>
        </p:spPr>
        <p:txBody>
          <a:bodyPr wrap="square" rtlCol="0">
            <a:spAutoFit/>
          </a:bodyPr>
          <a:lstStyle/>
          <a:p>
            <a:pPr algn="ctr"/>
            <a:r>
              <a:rPr lang="en-US" sz="2900" b="1" dirty="0" smtClean="0">
                <a:latin typeface="Georgia" pitchFamily="18" charset="0"/>
              </a:rPr>
              <a:t>Buying Real Estate with Your IRA (continued)</a:t>
            </a:r>
            <a:endParaRPr lang="en-US" sz="2900" b="1" dirty="0">
              <a:latin typeface="Georgia" pitchFamily="18" charset="0"/>
            </a:endParaRPr>
          </a:p>
        </p:txBody>
      </p:sp>
      <p:sp>
        <p:nvSpPr>
          <p:cNvPr id="4" name="TextBox 3"/>
          <p:cNvSpPr txBox="1"/>
          <p:nvPr/>
        </p:nvSpPr>
        <p:spPr>
          <a:xfrm>
            <a:off x="82943" y="2408055"/>
            <a:ext cx="4114800" cy="2246769"/>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000" dirty="0" smtClean="0">
                <a:latin typeface="Georgia" pitchFamily="18" charset="0"/>
              </a:rPr>
              <a:t>The </a:t>
            </a:r>
            <a:r>
              <a:rPr lang="en-US" sz="2000" dirty="0">
                <a:latin typeface="Georgia" pitchFamily="18" charset="0"/>
              </a:rPr>
              <a:t>IRA is now the Owner </a:t>
            </a:r>
            <a:r>
              <a:rPr lang="en-US" sz="2000" dirty="0" smtClean="0">
                <a:latin typeface="Georgia" pitchFamily="18" charset="0"/>
              </a:rPr>
              <a:t>of Record on </a:t>
            </a:r>
            <a:r>
              <a:rPr lang="en-US" sz="2000" dirty="0">
                <a:latin typeface="Georgia" pitchFamily="18" charset="0"/>
              </a:rPr>
              <a:t>the Warranty </a:t>
            </a:r>
            <a:r>
              <a:rPr lang="en-US" sz="2000" dirty="0" smtClean="0">
                <a:latin typeface="Georgia" pitchFamily="18" charset="0"/>
              </a:rPr>
              <a:t>Deed</a:t>
            </a:r>
          </a:p>
          <a:p>
            <a:pPr marL="342900" indent="-342900">
              <a:buClr>
                <a:schemeClr val="tx1"/>
              </a:buClr>
              <a:buFont typeface="Arial" panose="020B0604020202020204" pitchFamily="34" charset="0"/>
              <a:buChar char="•"/>
            </a:pPr>
            <a:r>
              <a:rPr lang="en-US" sz="2000" i="1" dirty="0" smtClean="0">
                <a:latin typeface="Georgia" pitchFamily="18" charset="0"/>
              </a:rPr>
              <a:t> IRA Custodian FBO Ann </a:t>
            </a:r>
            <a:r>
              <a:rPr lang="en-US" sz="2000" i="1" dirty="0">
                <a:latin typeface="Georgia" pitchFamily="18" charset="0"/>
              </a:rPr>
              <a:t>Smith IRA #</a:t>
            </a:r>
            <a:r>
              <a:rPr lang="en-US" sz="2000" i="1" dirty="0" smtClean="0">
                <a:latin typeface="Georgia" pitchFamily="18" charset="0"/>
              </a:rPr>
              <a:t>12345</a:t>
            </a:r>
          </a:p>
          <a:p>
            <a:pPr>
              <a:buClr>
                <a:schemeClr val="tx1"/>
              </a:buClr>
            </a:pPr>
            <a:endParaRPr lang="en-US" sz="2000" i="1" dirty="0">
              <a:latin typeface="Georgia" pitchFamily="18" charset="0"/>
            </a:endParaRPr>
          </a:p>
          <a:p>
            <a:pPr marL="342900" indent="-342900">
              <a:buClr>
                <a:schemeClr val="tx1"/>
              </a:buClr>
              <a:buFont typeface="Arial" panose="020B0604020202020204" pitchFamily="34" charset="0"/>
              <a:buChar char="•"/>
            </a:pPr>
            <a:r>
              <a:rPr lang="en-US" sz="2000" i="1" dirty="0" smtClean="0">
                <a:latin typeface="Georgia" pitchFamily="18" charset="0"/>
              </a:rPr>
              <a:t>Note</a:t>
            </a:r>
            <a:r>
              <a:rPr lang="en-US" sz="2000" i="1" dirty="0">
                <a:latin typeface="Georgia" pitchFamily="18" charset="0"/>
              </a:rPr>
              <a:t>:   </a:t>
            </a:r>
            <a:r>
              <a:rPr lang="en-US" sz="2000" dirty="0" smtClean="0">
                <a:latin typeface="Georgia" pitchFamily="18" charset="0"/>
              </a:rPr>
              <a:t>Ann </a:t>
            </a:r>
            <a:r>
              <a:rPr lang="en-US" sz="2000" dirty="0">
                <a:latin typeface="Georgia" pitchFamily="18" charset="0"/>
              </a:rPr>
              <a:t>leaves $10,000 in </a:t>
            </a:r>
            <a:r>
              <a:rPr lang="en-US" sz="2000" dirty="0" smtClean="0">
                <a:latin typeface="Georgia" pitchFamily="18" charset="0"/>
              </a:rPr>
              <a:t>her </a:t>
            </a:r>
            <a:r>
              <a:rPr lang="en-US" sz="2000" dirty="0">
                <a:latin typeface="Georgia" pitchFamily="18" charset="0"/>
              </a:rPr>
              <a:t>IRA to cover expenses.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474266"/>
            <a:ext cx="3647210" cy="2422121"/>
          </a:xfrm>
          <a:prstGeom prst="rect">
            <a:avLst/>
          </a:prstGeom>
        </p:spPr>
      </p:pic>
    </p:spTree>
    <p:extLst>
      <p:ext uri="{BB962C8B-B14F-4D97-AF65-F5344CB8AC3E}">
        <p14:creationId xmlns:p14="http://schemas.microsoft.com/office/powerpoint/2010/main" val="301272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Rectangle 2"/>
          <p:cNvSpPr/>
          <p:nvPr/>
        </p:nvSpPr>
        <p:spPr>
          <a:xfrm>
            <a:off x="457200" y="2209800"/>
            <a:ext cx="8229600" cy="892552"/>
          </a:xfrm>
          <a:prstGeom prst="rect">
            <a:avLst/>
          </a:prstGeom>
        </p:spPr>
        <p:txBody>
          <a:bodyPr wrap="square">
            <a:spAutoFit/>
          </a:bodyPr>
          <a:lstStyle/>
          <a:p>
            <a:r>
              <a:rPr lang="en-US" sz="2600" dirty="0" smtClean="0">
                <a:latin typeface="Georgia" pitchFamily="18" charset="0"/>
              </a:rPr>
              <a:t>Ann hired a property management </a:t>
            </a:r>
            <a:r>
              <a:rPr lang="en-US" sz="2600" dirty="0">
                <a:latin typeface="Georgia" pitchFamily="18" charset="0"/>
              </a:rPr>
              <a:t>company to find tenants and handle maintenance</a:t>
            </a:r>
            <a:r>
              <a:rPr lang="en-US" sz="2600" dirty="0" smtClean="0">
                <a:latin typeface="Georgia" pitchFamily="18" charset="0"/>
              </a:rPr>
              <a:t>.</a:t>
            </a:r>
            <a:endParaRPr lang="en-US" sz="2600" dirty="0">
              <a:latin typeface="Georgia" pitchFamily="18" charset="0"/>
            </a:endParaRPr>
          </a:p>
        </p:txBody>
      </p:sp>
      <p:sp>
        <p:nvSpPr>
          <p:cNvPr id="4" name="TextBox 3"/>
          <p:cNvSpPr txBox="1"/>
          <p:nvPr/>
        </p:nvSpPr>
        <p:spPr>
          <a:xfrm>
            <a:off x="0" y="1295400"/>
            <a:ext cx="9144000" cy="538609"/>
          </a:xfrm>
          <a:prstGeom prst="rect">
            <a:avLst/>
          </a:prstGeom>
          <a:noFill/>
        </p:spPr>
        <p:txBody>
          <a:bodyPr wrap="square" rtlCol="0">
            <a:spAutoFit/>
          </a:bodyPr>
          <a:lstStyle/>
          <a:p>
            <a:pPr algn="ctr"/>
            <a:r>
              <a:rPr lang="en-US" sz="2900" b="1" dirty="0" smtClean="0">
                <a:latin typeface="Georgia" pitchFamily="18" charset="0"/>
              </a:rPr>
              <a:t>Buying Real Estate with Your IRA (continued</a:t>
            </a:r>
            <a:r>
              <a:rPr lang="en-US" sz="2900" b="1" dirty="0">
                <a:latin typeface="Georgia" pitchFamily="18" charset="0"/>
              </a:rPr>
              <a:t>)</a:t>
            </a:r>
          </a:p>
        </p:txBody>
      </p:sp>
      <p:pic>
        <p:nvPicPr>
          <p:cNvPr id="1026" name="Picture 2" descr="http://www.yllco.com/wp-content/uploads/2013/08/choosing-property-mana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05200"/>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18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95400"/>
            <a:ext cx="9144000" cy="538609"/>
          </a:xfrm>
          <a:prstGeom prst="rect">
            <a:avLst/>
          </a:prstGeom>
          <a:noFill/>
        </p:spPr>
        <p:txBody>
          <a:bodyPr wrap="square" rtlCol="0">
            <a:spAutoFit/>
          </a:bodyPr>
          <a:lstStyle/>
          <a:p>
            <a:pPr algn="ctr"/>
            <a:r>
              <a:rPr lang="en-US" sz="2900" b="1" dirty="0" smtClean="0">
                <a:latin typeface="Georgia" pitchFamily="18" charset="0"/>
              </a:rPr>
              <a:t>Buying Real Estate with Your IRA (continued)</a:t>
            </a:r>
            <a:endParaRPr lang="en-US" sz="2900" b="1" dirty="0">
              <a:latin typeface="Georgia" pitchFamily="18" charset="0"/>
            </a:endParaRPr>
          </a:p>
        </p:txBody>
      </p:sp>
      <p:sp>
        <p:nvSpPr>
          <p:cNvPr id="4" name="TextBox 3"/>
          <p:cNvSpPr txBox="1"/>
          <p:nvPr/>
        </p:nvSpPr>
        <p:spPr>
          <a:xfrm>
            <a:off x="3298991" y="2514600"/>
            <a:ext cx="5844639"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Georgia" panose="02040502050405020303" pitchFamily="18" charset="0"/>
              </a:rPr>
              <a:t>The air </a:t>
            </a:r>
            <a:r>
              <a:rPr lang="en-US" sz="2000" dirty="0">
                <a:latin typeface="Georgia" panose="02040502050405020303" pitchFamily="18" charset="0"/>
              </a:rPr>
              <a:t>conditioner at Ann's property needs </a:t>
            </a:r>
            <a:r>
              <a:rPr lang="en-US" sz="2000" dirty="0" smtClean="0">
                <a:latin typeface="Georgia" panose="02040502050405020303" pitchFamily="18" charset="0"/>
              </a:rPr>
              <a:t>replacing.</a:t>
            </a:r>
          </a:p>
          <a:p>
            <a:pPr marL="342900" indent="-342900">
              <a:buFont typeface="Arial" panose="020B0604020202020204" pitchFamily="34" charset="0"/>
              <a:buChar char="•"/>
            </a:pPr>
            <a:r>
              <a:rPr lang="en-US" sz="2000" dirty="0" smtClean="0">
                <a:latin typeface="Georgia" panose="02040502050405020303" pitchFamily="18" charset="0"/>
              </a:rPr>
              <a:t>The Property Manager </a:t>
            </a:r>
            <a:r>
              <a:rPr lang="en-US" sz="2000" dirty="0">
                <a:latin typeface="Georgia" panose="02040502050405020303" pitchFamily="18" charset="0"/>
              </a:rPr>
              <a:t>gets bids and finds </a:t>
            </a:r>
            <a:r>
              <a:rPr lang="en-US" sz="2000" dirty="0" smtClean="0">
                <a:latin typeface="Georgia" panose="02040502050405020303" pitchFamily="18" charset="0"/>
              </a:rPr>
              <a:t>a new </a:t>
            </a:r>
            <a:r>
              <a:rPr lang="en-US" sz="2000" dirty="0">
                <a:latin typeface="Georgia" panose="02040502050405020303" pitchFamily="18" charset="0"/>
              </a:rPr>
              <a:t>air </a:t>
            </a:r>
            <a:r>
              <a:rPr lang="en-US" sz="2000" dirty="0" smtClean="0">
                <a:latin typeface="Georgia" panose="02040502050405020303" pitchFamily="18" charset="0"/>
              </a:rPr>
              <a:t>conditioner.</a:t>
            </a:r>
          </a:p>
          <a:p>
            <a:pPr marL="342900" indent="-342900">
              <a:buFont typeface="Arial" panose="020B0604020202020204" pitchFamily="34" charset="0"/>
              <a:buChar char="•"/>
            </a:pPr>
            <a:r>
              <a:rPr lang="en-US" sz="2000" dirty="0" smtClean="0">
                <a:latin typeface="Georgia" panose="02040502050405020303" pitchFamily="18" charset="0"/>
              </a:rPr>
              <a:t>Ann </a:t>
            </a:r>
            <a:r>
              <a:rPr lang="en-US" sz="2000" dirty="0">
                <a:latin typeface="Georgia" panose="02040502050405020303" pitchFamily="18" charset="0"/>
              </a:rPr>
              <a:t>requests payment from her IRA to be sent to Property </a:t>
            </a:r>
            <a:r>
              <a:rPr lang="en-US" sz="2000" dirty="0" smtClean="0">
                <a:latin typeface="Georgia" panose="02040502050405020303" pitchFamily="18" charset="0"/>
              </a:rPr>
              <a:t>Manager </a:t>
            </a:r>
            <a:r>
              <a:rPr lang="en-US" sz="2000" dirty="0">
                <a:latin typeface="Georgia" panose="02040502050405020303" pitchFamily="18" charset="0"/>
              </a:rPr>
              <a:t>for </a:t>
            </a:r>
            <a:r>
              <a:rPr lang="en-US" sz="2000" dirty="0" smtClean="0">
                <a:latin typeface="Georgia" panose="02040502050405020303" pitchFamily="18" charset="0"/>
              </a:rPr>
              <a:t>the cost </a:t>
            </a:r>
            <a:r>
              <a:rPr lang="en-US" sz="2000" dirty="0">
                <a:latin typeface="Georgia" panose="02040502050405020303" pitchFamily="18" charset="0"/>
              </a:rPr>
              <a:t>of </a:t>
            </a:r>
            <a:r>
              <a:rPr lang="en-US" sz="2000" dirty="0" smtClean="0">
                <a:latin typeface="Georgia" panose="02040502050405020303" pitchFamily="18" charset="0"/>
              </a:rPr>
              <a:t>the air conditioner.</a:t>
            </a:r>
          </a:p>
          <a:p>
            <a:pPr marL="342900" indent="-342900">
              <a:buFont typeface="Arial" panose="020B0604020202020204" pitchFamily="34" charset="0"/>
              <a:buChar char="•"/>
            </a:pPr>
            <a:r>
              <a:rPr lang="en-US" sz="2000" i="1" dirty="0" smtClean="0">
                <a:latin typeface="Georgia" panose="02040502050405020303" pitchFamily="18" charset="0"/>
              </a:rPr>
              <a:t>Note</a:t>
            </a:r>
            <a:r>
              <a:rPr lang="en-US" sz="2000" dirty="0" smtClean="0">
                <a:latin typeface="Georgia" panose="02040502050405020303" pitchFamily="18" charset="0"/>
              </a:rPr>
              <a:t>: If </a:t>
            </a:r>
            <a:r>
              <a:rPr lang="en-US" sz="2000" dirty="0">
                <a:latin typeface="Georgia" panose="02040502050405020303" pitchFamily="18" charset="0"/>
              </a:rPr>
              <a:t>Ann set up an agreement with the property manager to </a:t>
            </a:r>
            <a:r>
              <a:rPr lang="en-US" sz="2000" dirty="0" smtClean="0">
                <a:latin typeface="Georgia" panose="02040502050405020303" pitchFamily="18" charset="0"/>
              </a:rPr>
              <a:t>receive </a:t>
            </a:r>
            <a:r>
              <a:rPr lang="en-US" sz="2000" dirty="0">
                <a:latin typeface="Georgia" panose="02040502050405020303" pitchFamily="18" charset="0"/>
              </a:rPr>
              <a:t>funds from IRA </a:t>
            </a:r>
            <a:r>
              <a:rPr lang="en-US" sz="2000" dirty="0" smtClean="0">
                <a:latin typeface="Georgia" panose="02040502050405020303" pitchFamily="18" charset="0"/>
              </a:rPr>
              <a:t>Custodian </a:t>
            </a:r>
            <a:r>
              <a:rPr lang="en-US" sz="2000" dirty="0">
                <a:latin typeface="Georgia" panose="02040502050405020303" pitchFamily="18" charset="0"/>
              </a:rPr>
              <a:t>on behalf of Ann's IRA, </a:t>
            </a:r>
            <a:r>
              <a:rPr lang="en-US" sz="2000" dirty="0" smtClean="0">
                <a:latin typeface="Georgia" panose="02040502050405020303" pitchFamily="18" charset="0"/>
              </a:rPr>
              <a:t>then the </a:t>
            </a:r>
            <a:r>
              <a:rPr lang="en-US" sz="2000" dirty="0">
                <a:latin typeface="Georgia" panose="02040502050405020303" pitchFamily="18" charset="0"/>
              </a:rPr>
              <a:t>Property </a:t>
            </a:r>
            <a:r>
              <a:rPr lang="en-US" sz="2000" dirty="0" smtClean="0">
                <a:latin typeface="Georgia" panose="02040502050405020303" pitchFamily="18" charset="0"/>
              </a:rPr>
              <a:t>Manager </a:t>
            </a:r>
            <a:r>
              <a:rPr lang="en-US" sz="2000" dirty="0">
                <a:latin typeface="Georgia" panose="02040502050405020303" pitchFamily="18" charset="0"/>
              </a:rPr>
              <a:t>can </a:t>
            </a:r>
            <a:r>
              <a:rPr lang="en-US" sz="2000" dirty="0" smtClean="0">
                <a:latin typeface="Georgia" panose="02040502050405020303" pitchFamily="18" charset="0"/>
              </a:rPr>
              <a:t>request payment</a:t>
            </a:r>
            <a:r>
              <a:rPr lang="en-US" sz="2000" dirty="0">
                <a:latin typeface="Georgia" panose="02040502050405020303" pitchFamily="18" charset="0"/>
              </a:rPr>
              <a:t> directly</a:t>
            </a:r>
            <a:r>
              <a:rPr lang="en-US" sz="2000" dirty="0" smtClean="0">
                <a:latin typeface="Georgia" panose="02040502050405020303" pitchFamily="18" charset="0"/>
              </a:rPr>
              <a:t>.</a:t>
            </a:r>
            <a:endParaRPr lang="en-US" sz="2200" dirty="0">
              <a:latin typeface="Georgia" panose="02040502050405020303" pitchFamily="18" charset="0"/>
            </a:endParaRPr>
          </a:p>
        </p:txBody>
      </p:sp>
      <p:sp>
        <p:nvSpPr>
          <p:cNvPr id="5" name="TextBox 4"/>
          <p:cNvSpPr txBox="1"/>
          <p:nvPr/>
        </p:nvSpPr>
        <p:spPr>
          <a:xfrm>
            <a:off x="-20782" y="1855113"/>
            <a:ext cx="9164782" cy="461665"/>
          </a:xfrm>
          <a:prstGeom prst="rect">
            <a:avLst/>
          </a:prstGeom>
          <a:solidFill>
            <a:srgbClr val="789AA5"/>
          </a:solidFill>
        </p:spPr>
        <p:txBody>
          <a:bodyPr wrap="square" rtlCol="0">
            <a:spAutoFit/>
          </a:bodyPr>
          <a:lstStyle/>
          <a:p>
            <a:pPr marL="990600" lvl="1" indent="-533400" algn="ctr">
              <a:buClr>
                <a:schemeClr val="tx1"/>
              </a:buClr>
              <a:buFontTx/>
              <a:buNone/>
            </a:pPr>
            <a:r>
              <a:rPr lang="en-US" sz="2400" dirty="0">
                <a:latin typeface="Georgia" panose="02040502050405020303" pitchFamily="18" charset="0"/>
              </a:rPr>
              <a:t> </a:t>
            </a:r>
            <a:r>
              <a:rPr lang="en-US" sz="2400" b="1" dirty="0" smtClean="0">
                <a:latin typeface="Georgia" panose="02040502050405020303" pitchFamily="18" charset="0"/>
              </a:rPr>
              <a:t>Expenses, </a:t>
            </a:r>
            <a:r>
              <a:rPr lang="en-US" sz="2400" b="1" dirty="0">
                <a:latin typeface="Georgia" panose="02040502050405020303" pitchFamily="18" charset="0"/>
              </a:rPr>
              <a:t>Reimbursement and Collection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 y="3200400"/>
            <a:ext cx="32861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535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19" name="TextBox 18"/>
          <p:cNvSpPr txBox="1"/>
          <p:nvPr/>
        </p:nvSpPr>
        <p:spPr>
          <a:xfrm>
            <a:off x="1517246" y="4876800"/>
            <a:ext cx="6172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Georgia" panose="02040502050405020303" pitchFamily="18" charset="0"/>
              </a:rPr>
              <a:t>Manage more doors with the same client base</a:t>
            </a:r>
            <a:endParaRPr lang="en-US" sz="2400" dirty="0">
              <a:latin typeface="Georgia" panose="02040502050405020303" pitchFamily="18" charset="0"/>
            </a:endParaRPr>
          </a:p>
          <a:p>
            <a:pPr marL="342900" indent="-342900">
              <a:buFont typeface="Arial" panose="020B0604020202020204" pitchFamily="34" charset="0"/>
              <a:buChar char="•"/>
            </a:pPr>
            <a:r>
              <a:rPr lang="en-US" sz="2400" dirty="0" smtClean="0">
                <a:latin typeface="Georgia" panose="02040502050405020303" pitchFamily="18" charset="0"/>
              </a:rPr>
              <a:t>Sell more property to current owners</a:t>
            </a:r>
          </a:p>
          <a:p>
            <a:pPr marL="342900" indent="-342900">
              <a:buFont typeface="Arial" panose="020B0604020202020204" pitchFamily="34" charset="0"/>
              <a:buChar char="•"/>
            </a:pPr>
            <a:r>
              <a:rPr lang="en-US" sz="2400" dirty="0" smtClean="0">
                <a:latin typeface="Georgia" panose="02040502050405020303" pitchFamily="18" charset="0"/>
              </a:rPr>
              <a:t>Build </a:t>
            </a:r>
            <a:r>
              <a:rPr lang="en-US" sz="2400" dirty="0">
                <a:latin typeface="Georgia" panose="02040502050405020303" pitchFamily="18" charset="0"/>
              </a:rPr>
              <a:t>credibility in your local market</a:t>
            </a:r>
          </a:p>
        </p:txBody>
      </p:sp>
      <p:sp>
        <p:nvSpPr>
          <p:cNvPr id="3" name="TextBox 2"/>
          <p:cNvSpPr txBox="1"/>
          <p:nvPr/>
        </p:nvSpPr>
        <p:spPr>
          <a:xfrm>
            <a:off x="-23751" y="1260165"/>
            <a:ext cx="9144000" cy="954107"/>
          </a:xfrm>
          <a:prstGeom prst="rect">
            <a:avLst/>
          </a:prstGeom>
          <a:noFill/>
        </p:spPr>
        <p:txBody>
          <a:bodyPr wrap="square" rtlCol="0">
            <a:spAutoFit/>
          </a:bodyPr>
          <a:lstStyle/>
          <a:p>
            <a:pPr algn="ctr"/>
            <a:r>
              <a:rPr lang="en-US" sz="2800" b="1" dirty="0">
                <a:latin typeface="Georgia" panose="02040502050405020303" pitchFamily="18" charset="0"/>
              </a:rPr>
              <a:t>GROW </a:t>
            </a:r>
            <a:r>
              <a:rPr lang="en-US" sz="2800" b="1" dirty="0" smtClean="0">
                <a:latin typeface="Georgia" panose="02040502050405020303" pitchFamily="18" charset="0"/>
              </a:rPr>
              <a:t>Your </a:t>
            </a:r>
            <a:r>
              <a:rPr lang="en-US" sz="2800" b="1" dirty="0">
                <a:latin typeface="Georgia" panose="02040502050405020303" pitchFamily="18" charset="0"/>
              </a:rPr>
              <a:t>Company with </a:t>
            </a:r>
            <a:r>
              <a:rPr lang="en-US" sz="2800" b="1" dirty="0" smtClean="0">
                <a:latin typeface="Georgia" panose="02040502050405020303" pitchFamily="18" charset="0"/>
              </a:rPr>
              <a:t>Your </a:t>
            </a:r>
          </a:p>
          <a:p>
            <a:pPr algn="ctr"/>
            <a:r>
              <a:rPr lang="en-US" sz="2800" b="1" dirty="0" smtClean="0">
                <a:latin typeface="Georgia" panose="02040502050405020303" pitchFamily="18" charset="0"/>
              </a:rPr>
              <a:t>Existing </a:t>
            </a:r>
            <a:r>
              <a:rPr lang="en-US" sz="2800" b="1" dirty="0">
                <a:latin typeface="Georgia" panose="02040502050405020303" pitchFamily="18" charset="0"/>
              </a:rPr>
              <a:t>Client Base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74" y="2184446"/>
            <a:ext cx="3714750"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572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19" name="TextBox 18"/>
          <p:cNvSpPr txBox="1"/>
          <p:nvPr/>
        </p:nvSpPr>
        <p:spPr>
          <a:xfrm>
            <a:off x="1517246" y="4876800"/>
            <a:ext cx="6172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Georgia" panose="02040502050405020303" pitchFamily="18" charset="0"/>
              </a:rPr>
              <a:t>Free Webinar to clients on how self directed IRAs work</a:t>
            </a:r>
            <a:endParaRPr lang="en-US" sz="2400" dirty="0">
              <a:latin typeface="Georgia" panose="02040502050405020303" pitchFamily="18" charset="0"/>
            </a:endParaRPr>
          </a:p>
          <a:p>
            <a:pPr marL="342900" indent="-342900">
              <a:buFont typeface="Arial" panose="020B0604020202020204" pitchFamily="34" charset="0"/>
              <a:buChar char="•"/>
            </a:pPr>
            <a:r>
              <a:rPr lang="en-US" sz="2400" dirty="0" smtClean="0">
                <a:latin typeface="Georgia" panose="02040502050405020303" pitchFamily="18" charset="0"/>
              </a:rPr>
              <a:t>Actively reach out and teach existing client base</a:t>
            </a:r>
            <a:endParaRPr lang="en-US" sz="2400" dirty="0">
              <a:latin typeface="Georgia" panose="02040502050405020303" pitchFamily="18" charset="0"/>
            </a:endParaRPr>
          </a:p>
        </p:txBody>
      </p:sp>
      <p:sp>
        <p:nvSpPr>
          <p:cNvPr id="3" name="TextBox 2"/>
          <p:cNvSpPr txBox="1"/>
          <p:nvPr/>
        </p:nvSpPr>
        <p:spPr>
          <a:xfrm>
            <a:off x="-23751" y="1260165"/>
            <a:ext cx="9144000" cy="954107"/>
          </a:xfrm>
          <a:prstGeom prst="rect">
            <a:avLst/>
          </a:prstGeom>
          <a:noFill/>
        </p:spPr>
        <p:txBody>
          <a:bodyPr wrap="square" rtlCol="0">
            <a:spAutoFit/>
          </a:bodyPr>
          <a:lstStyle/>
          <a:p>
            <a:pPr algn="ctr"/>
            <a:r>
              <a:rPr lang="en-US" sz="2800" b="1" dirty="0">
                <a:latin typeface="Georgia" panose="02040502050405020303" pitchFamily="18" charset="0"/>
              </a:rPr>
              <a:t>GROW </a:t>
            </a:r>
            <a:r>
              <a:rPr lang="en-US" sz="2800" b="1" dirty="0" smtClean="0">
                <a:latin typeface="Georgia" panose="02040502050405020303" pitchFamily="18" charset="0"/>
              </a:rPr>
              <a:t>Your </a:t>
            </a:r>
            <a:r>
              <a:rPr lang="en-US" sz="2800" b="1" dirty="0">
                <a:latin typeface="Georgia" panose="02040502050405020303" pitchFamily="18" charset="0"/>
              </a:rPr>
              <a:t>Company with </a:t>
            </a:r>
            <a:r>
              <a:rPr lang="en-US" sz="2800" b="1" dirty="0" smtClean="0">
                <a:latin typeface="Georgia" panose="02040502050405020303" pitchFamily="18" charset="0"/>
              </a:rPr>
              <a:t>Your </a:t>
            </a:r>
          </a:p>
          <a:p>
            <a:pPr algn="ctr"/>
            <a:r>
              <a:rPr lang="en-US" sz="2800" b="1" dirty="0" smtClean="0">
                <a:latin typeface="Georgia" panose="02040502050405020303" pitchFamily="18" charset="0"/>
              </a:rPr>
              <a:t>Existing </a:t>
            </a:r>
            <a:r>
              <a:rPr lang="en-US" sz="2800" b="1" dirty="0">
                <a:latin typeface="Georgia" panose="02040502050405020303" pitchFamily="18" charset="0"/>
              </a:rPr>
              <a:t>Client Base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74" y="2184446"/>
            <a:ext cx="3714750"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542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19200"/>
            <a:ext cx="9144000" cy="1046440"/>
          </a:xfrm>
          <a:prstGeom prst="rect">
            <a:avLst/>
          </a:prstGeom>
          <a:noFill/>
        </p:spPr>
        <p:txBody>
          <a:bodyPr wrap="square" rtlCol="0">
            <a:spAutoFit/>
          </a:bodyPr>
          <a:lstStyle/>
          <a:p>
            <a:pPr algn="ctr"/>
            <a:r>
              <a:rPr lang="en-US" sz="4400" b="1" dirty="0" smtClean="0">
                <a:latin typeface="Georgia" panose="02040502050405020303" pitchFamily="18" charset="0"/>
              </a:rPr>
              <a:t>Questions?</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826" y="2223724"/>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926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5" name="Rectangle 4"/>
          <p:cNvSpPr/>
          <p:nvPr/>
        </p:nvSpPr>
        <p:spPr>
          <a:xfrm>
            <a:off x="55296" y="2155179"/>
            <a:ext cx="9067800" cy="3108543"/>
          </a:xfrm>
          <a:prstGeom prst="rect">
            <a:avLst/>
          </a:prstGeom>
        </p:spPr>
        <p:txBody>
          <a:bodyPr wrap="square">
            <a:spAutoFit/>
          </a:bodyPr>
          <a:lstStyle/>
          <a:p>
            <a:pPr algn="r"/>
            <a:r>
              <a:rPr lang="en-US" sz="2800" b="1" dirty="0" smtClean="0">
                <a:latin typeface="Georgia" pitchFamily="18" charset="0"/>
              </a:rPr>
              <a:t>Bill Gulas</a:t>
            </a:r>
            <a:endParaRPr lang="en-US" sz="2800" b="1" dirty="0">
              <a:latin typeface="Georgia" pitchFamily="18" charset="0"/>
            </a:endParaRPr>
          </a:p>
          <a:p>
            <a:pPr algn="r"/>
            <a:r>
              <a:rPr lang="en-US" sz="2800" dirty="0" smtClean="0">
                <a:latin typeface="Georgia" pitchFamily="18" charset="0"/>
              </a:rPr>
              <a:t>				President and CEO</a:t>
            </a:r>
          </a:p>
          <a:p>
            <a:pPr algn="r"/>
            <a:r>
              <a:rPr lang="en-US" sz="2800" dirty="0" smtClean="0">
                <a:latin typeface="Georgia" pitchFamily="18" charset="0"/>
              </a:rPr>
              <a:t>	IRA Innovations</a:t>
            </a:r>
          </a:p>
          <a:p>
            <a:pPr algn="r"/>
            <a:r>
              <a:rPr lang="en-US" sz="2800" dirty="0" smtClean="0">
                <a:latin typeface="Georgia" pitchFamily="18" charset="0"/>
              </a:rPr>
              <a:t>205-985-0860 phone</a:t>
            </a:r>
          </a:p>
          <a:p>
            <a:pPr algn="r"/>
            <a:r>
              <a:rPr lang="en-US" sz="2800" dirty="0" smtClean="0">
                <a:latin typeface="Georgia" pitchFamily="18" charset="0"/>
              </a:rPr>
              <a:t>Bill@IRAinnovations.com</a:t>
            </a:r>
            <a:endParaRPr lang="en-US" sz="2800" dirty="0">
              <a:latin typeface="Georgia" pitchFamily="18" charset="0"/>
            </a:endParaRPr>
          </a:p>
          <a:p>
            <a:pPr algn="r"/>
            <a:r>
              <a:rPr lang="en-US" sz="2800" dirty="0">
                <a:latin typeface="Georgia" pitchFamily="18" charset="0"/>
              </a:rPr>
              <a:t>www.IRAInnovations.com</a:t>
            </a:r>
          </a:p>
          <a:p>
            <a:pPr algn="ctr"/>
            <a:endParaRPr lang="en-US" sz="2800" dirty="0">
              <a:latin typeface="Georgia" pitchFamily="18" charset="0"/>
            </a:endParaRPr>
          </a:p>
        </p:txBody>
      </p:sp>
      <p:pic>
        <p:nvPicPr>
          <p:cNvPr id="1026" name="Picture 2" descr="C:\Users\Sarah\AppData\Local\Microsoft\Windows\Temporary Internet Files\Content.IE5\9WR5XEJD\MP9003876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02" y="2223961"/>
            <a:ext cx="195681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32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63134"/>
            <a:ext cx="9144000" cy="584775"/>
          </a:xfrm>
          <a:prstGeom prst="rect">
            <a:avLst/>
          </a:prstGeom>
          <a:noFill/>
        </p:spPr>
        <p:txBody>
          <a:bodyPr wrap="square" rtlCol="0">
            <a:spAutoFit/>
          </a:bodyPr>
          <a:lstStyle/>
          <a:p>
            <a:pPr algn="ctr"/>
            <a:r>
              <a:rPr lang="en-US" b="1" dirty="0">
                <a:solidFill>
                  <a:srgbClr val="0D0D0D"/>
                </a:solidFill>
                <a:latin typeface="Georgia" pitchFamily="18" charset="0"/>
                <a:ea typeface="ＭＳ Ｐゴシック" pitchFamily="34" charset="-128"/>
              </a:rPr>
              <a:t> </a:t>
            </a:r>
            <a:r>
              <a:rPr lang="en-US" sz="3200" b="1" dirty="0">
                <a:solidFill>
                  <a:srgbClr val="0D0D0D"/>
                </a:solidFill>
                <a:latin typeface="Georgia" pitchFamily="18" charset="0"/>
                <a:ea typeface="ＭＳ Ｐゴシック" pitchFamily="34" charset="-128"/>
              </a:rPr>
              <a:t>POP QUIZ!!!!</a:t>
            </a:r>
            <a:endParaRPr lang="en-US" sz="3200" dirty="0">
              <a:latin typeface="Georgia" pitchFamily="18" charset="0"/>
            </a:endParaRPr>
          </a:p>
        </p:txBody>
      </p:sp>
      <p:sp>
        <p:nvSpPr>
          <p:cNvPr id="4" name="TextBox 3"/>
          <p:cNvSpPr txBox="1"/>
          <p:nvPr/>
        </p:nvSpPr>
        <p:spPr>
          <a:xfrm>
            <a:off x="3429000" y="2133600"/>
            <a:ext cx="5181600" cy="3970318"/>
          </a:xfrm>
          <a:prstGeom prst="rect">
            <a:avLst/>
          </a:prstGeom>
          <a:noFill/>
        </p:spPr>
        <p:txBody>
          <a:bodyPr wrap="square" rtlCol="0">
            <a:spAutoFit/>
          </a:bodyPr>
          <a:lstStyle/>
          <a:p>
            <a:pPr marL="342900" indent="-342900">
              <a:buFont typeface="+mj-lt"/>
              <a:buAutoNum type="arabicPeriod"/>
            </a:pPr>
            <a:r>
              <a:rPr lang="en-US" b="1" dirty="0" smtClean="0">
                <a:latin typeface="Georgia" pitchFamily="18" charset="0"/>
              </a:rPr>
              <a:t>Your </a:t>
            </a:r>
            <a:r>
              <a:rPr lang="en-US" b="1" dirty="0">
                <a:latin typeface="Georgia" pitchFamily="18" charset="0"/>
              </a:rPr>
              <a:t>IRA </a:t>
            </a:r>
            <a:r>
              <a:rPr lang="en-US" b="1" dirty="0" smtClean="0">
                <a:latin typeface="Georgia" pitchFamily="18" charset="0"/>
              </a:rPr>
              <a:t>Purchases Real Estate.</a:t>
            </a:r>
          </a:p>
          <a:p>
            <a:r>
              <a:rPr lang="en-US" b="1" dirty="0" smtClean="0">
                <a:latin typeface="Georgia" pitchFamily="18" charset="0"/>
              </a:rPr>
              <a:t>	Allowable? </a:t>
            </a:r>
            <a:r>
              <a:rPr lang="en-US" b="1" dirty="0" smtClean="0">
                <a:solidFill>
                  <a:srgbClr val="00B050"/>
                </a:solidFill>
                <a:latin typeface="Georgia" pitchFamily="18" charset="0"/>
              </a:rPr>
              <a:t>Yes</a:t>
            </a:r>
          </a:p>
          <a:p>
            <a:endParaRPr lang="en-US" b="1" dirty="0" smtClean="0">
              <a:solidFill>
                <a:srgbClr val="00B050"/>
              </a:solidFill>
              <a:latin typeface="Georgia" pitchFamily="18" charset="0"/>
            </a:endParaRPr>
          </a:p>
          <a:p>
            <a:endParaRPr lang="en-US" b="1" dirty="0" smtClean="0">
              <a:latin typeface="Georgia" pitchFamily="18" charset="0"/>
            </a:endParaRPr>
          </a:p>
          <a:p>
            <a:r>
              <a:rPr lang="en-US" b="1" dirty="0" smtClean="0">
                <a:latin typeface="Georgia" pitchFamily="18" charset="0"/>
              </a:rPr>
              <a:t>2. You live in Real Estate purchased by</a:t>
            </a:r>
          </a:p>
          <a:p>
            <a:r>
              <a:rPr lang="en-US" b="1" dirty="0">
                <a:latin typeface="Georgia" pitchFamily="18" charset="0"/>
              </a:rPr>
              <a:t> </a:t>
            </a:r>
            <a:r>
              <a:rPr lang="en-US" b="1" dirty="0" smtClean="0">
                <a:latin typeface="Georgia" pitchFamily="18" charset="0"/>
              </a:rPr>
              <a:t>    </a:t>
            </a:r>
            <a:r>
              <a:rPr lang="en-US" b="1" dirty="0" smtClean="0">
                <a:solidFill>
                  <a:srgbClr val="0070C0"/>
                </a:solidFill>
                <a:latin typeface="Georgia" pitchFamily="18" charset="0"/>
              </a:rPr>
              <a:t>your</a:t>
            </a:r>
            <a:r>
              <a:rPr lang="en-US" b="1" dirty="0">
                <a:latin typeface="Georgia" pitchFamily="18" charset="0"/>
              </a:rPr>
              <a:t> </a:t>
            </a:r>
            <a:r>
              <a:rPr lang="en-US" b="1" dirty="0" smtClean="0">
                <a:latin typeface="Georgia" pitchFamily="18" charset="0"/>
              </a:rPr>
              <a:t>IRA. 		</a:t>
            </a:r>
          </a:p>
          <a:p>
            <a:r>
              <a:rPr lang="en-US" b="1" dirty="0">
                <a:latin typeface="Georgia" pitchFamily="18" charset="0"/>
              </a:rPr>
              <a:t>	</a:t>
            </a:r>
            <a:r>
              <a:rPr lang="en-US" b="1" dirty="0" smtClean="0">
                <a:latin typeface="Georgia" pitchFamily="18" charset="0"/>
              </a:rPr>
              <a:t>Allowable? </a:t>
            </a:r>
            <a:r>
              <a:rPr lang="en-US" b="1" dirty="0" smtClean="0">
                <a:solidFill>
                  <a:srgbClr val="FF0000"/>
                </a:solidFill>
                <a:latin typeface="Georgia" pitchFamily="18" charset="0"/>
              </a:rPr>
              <a:t>No</a:t>
            </a:r>
          </a:p>
          <a:p>
            <a:r>
              <a:rPr lang="en-US" b="1" dirty="0" smtClean="0">
                <a:latin typeface="Georgia" pitchFamily="18" charset="0"/>
              </a:rPr>
              <a:t/>
            </a:r>
            <a:br>
              <a:rPr lang="en-US" b="1" dirty="0" smtClean="0">
                <a:latin typeface="Georgia" pitchFamily="18" charset="0"/>
              </a:rPr>
            </a:br>
            <a:endParaRPr lang="en-US" b="1" dirty="0" smtClean="0">
              <a:latin typeface="Georgia" pitchFamily="18" charset="0"/>
            </a:endParaRPr>
          </a:p>
          <a:p>
            <a:r>
              <a:rPr lang="en-US" b="1" dirty="0" smtClean="0">
                <a:latin typeface="Georgia" pitchFamily="18" charset="0"/>
              </a:rPr>
              <a:t>3. You personally collect rent for </a:t>
            </a:r>
            <a:r>
              <a:rPr lang="en-US" b="1" dirty="0" smtClean="0">
                <a:solidFill>
                  <a:srgbClr val="0070C0"/>
                </a:solidFill>
                <a:latin typeface="Georgia" pitchFamily="18" charset="0"/>
              </a:rPr>
              <a:t>your</a:t>
            </a:r>
            <a:r>
              <a:rPr lang="en-US" b="1" dirty="0" smtClean="0">
                <a:latin typeface="Georgia" pitchFamily="18" charset="0"/>
              </a:rPr>
              <a:t> </a:t>
            </a:r>
          </a:p>
          <a:p>
            <a:r>
              <a:rPr lang="en-US" b="1" dirty="0">
                <a:latin typeface="Georgia" pitchFamily="18" charset="0"/>
              </a:rPr>
              <a:t> </a:t>
            </a:r>
            <a:r>
              <a:rPr lang="en-US" b="1" dirty="0" smtClean="0">
                <a:latin typeface="Georgia" pitchFamily="18" charset="0"/>
              </a:rPr>
              <a:t>    IRA.</a:t>
            </a:r>
          </a:p>
          <a:p>
            <a:r>
              <a:rPr lang="en-US" b="1" dirty="0">
                <a:latin typeface="Georgia" pitchFamily="18" charset="0"/>
              </a:rPr>
              <a:t>	</a:t>
            </a:r>
            <a:r>
              <a:rPr lang="en-US" b="1" dirty="0" smtClean="0">
                <a:latin typeface="Georgia" pitchFamily="18" charset="0"/>
              </a:rPr>
              <a:t>Allowable? </a:t>
            </a:r>
            <a:r>
              <a:rPr lang="en-US" b="1" dirty="0" smtClean="0">
                <a:solidFill>
                  <a:srgbClr val="FF0000"/>
                </a:solidFill>
                <a:latin typeface="Georgia" pitchFamily="18" charset="0"/>
              </a:rPr>
              <a:t>No</a:t>
            </a:r>
          </a:p>
          <a:p>
            <a:r>
              <a:rPr lang="en-US" b="1" dirty="0" smtClean="0">
                <a:latin typeface="Georgia" pitchFamily="18" charset="0"/>
              </a:rPr>
              <a:t/>
            </a:r>
            <a:br>
              <a:rPr lang="en-US" b="1" dirty="0" smtClean="0">
                <a:latin typeface="Georgia" pitchFamily="18" charset="0"/>
              </a:rPr>
            </a:br>
            <a:endParaRPr lang="en-US" b="1" dirty="0" smtClean="0">
              <a:latin typeface="Georgia" pitchFamily="18" charset="0"/>
            </a:endParaRPr>
          </a:p>
        </p:txBody>
      </p:sp>
      <p:pic>
        <p:nvPicPr>
          <p:cNvPr id="8194" name="Picture 2" descr="C:\Users\Sarah\AppData\Local\Microsoft\Windows\Temporary Internet Files\Content.IE5\MH6BENOV\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41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19" name="TextBox 18"/>
          <p:cNvSpPr txBox="1"/>
          <p:nvPr/>
        </p:nvSpPr>
        <p:spPr>
          <a:xfrm>
            <a:off x="2743200" y="1883278"/>
            <a:ext cx="6096000" cy="3139321"/>
          </a:xfrm>
          <a:prstGeom prst="rect">
            <a:avLst/>
          </a:prstGeom>
          <a:noFill/>
        </p:spPr>
        <p:txBody>
          <a:bodyPr wrap="square" rtlCol="0">
            <a:spAutoFit/>
          </a:bodyPr>
          <a:lstStyle/>
          <a:p>
            <a:pPr lvl="0"/>
            <a:r>
              <a:rPr lang="en-US" sz="2200" b="1" dirty="0" smtClean="0">
                <a:latin typeface="Georgia" pitchFamily="18" charset="0"/>
                <a:ea typeface="Times New Roman" pitchFamily="18" charset="0"/>
                <a:cs typeface="Arial" pitchFamily="34" charset="0"/>
              </a:rPr>
              <a:t>IRA </a:t>
            </a:r>
            <a:r>
              <a:rPr lang="en-US" sz="2200" b="1" dirty="0">
                <a:latin typeface="Georgia" pitchFamily="18" charset="0"/>
                <a:ea typeface="Times New Roman" pitchFamily="18" charset="0"/>
                <a:cs typeface="Arial" pitchFamily="34" charset="0"/>
              </a:rPr>
              <a:t>Innovations is a third party administrator of </a:t>
            </a:r>
            <a:r>
              <a:rPr lang="en-US" sz="2200" b="1" dirty="0" smtClean="0">
                <a:latin typeface="Georgia" pitchFamily="18" charset="0"/>
                <a:ea typeface="Times New Roman" pitchFamily="18" charset="0"/>
                <a:cs typeface="Arial" pitchFamily="34" charset="0"/>
              </a:rPr>
              <a:t>Self-directed retirement </a:t>
            </a:r>
            <a:r>
              <a:rPr lang="en-US" sz="2200" b="1" dirty="0">
                <a:latin typeface="Georgia" pitchFamily="18" charset="0"/>
                <a:ea typeface="Times New Roman" pitchFamily="18" charset="0"/>
                <a:cs typeface="Arial" pitchFamily="34" charset="0"/>
              </a:rPr>
              <a:t>plans. We do not </a:t>
            </a:r>
            <a:r>
              <a:rPr lang="en-US" sz="2200" b="1" dirty="0" smtClean="0">
                <a:latin typeface="Georgia" pitchFamily="18" charset="0"/>
                <a:ea typeface="Times New Roman" pitchFamily="18" charset="0"/>
                <a:cs typeface="Arial" pitchFamily="34" charset="0"/>
              </a:rPr>
              <a:t>provide </a:t>
            </a:r>
            <a:r>
              <a:rPr lang="en-US" sz="2200" b="1" dirty="0">
                <a:latin typeface="Georgia" pitchFamily="18" charset="0"/>
                <a:ea typeface="Times New Roman" pitchFamily="18" charset="0"/>
                <a:cs typeface="Arial" pitchFamily="34" charset="0"/>
              </a:rPr>
              <a:t>tax, </a:t>
            </a:r>
            <a:r>
              <a:rPr lang="en-US" sz="2200" b="1" dirty="0" smtClean="0">
                <a:latin typeface="Georgia" pitchFamily="18" charset="0"/>
                <a:ea typeface="Times New Roman" pitchFamily="18" charset="0"/>
                <a:cs typeface="Arial" pitchFamily="34" charset="0"/>
              </a:rPr>
              <a:t>legal </a:t>
            </a:r>
            <a:r>
              <a:rPr lang="en-US" sz="2200" b="1" dirty="0">
                <a:latin typeface="Georgia" pitchFamily="18" charset="0"/>
                <a:ea typeface="Times New Roman" pitchFamily="18" charset="0"/>
                <a:cs typeface="Arial" pitchFamily="34" charset="0"/>
              </a:rPr>
              <a:t>or </a:t>
            </a:r>
            <a:r>
              <a:rPr lang="en-US" sz="2200" b="1" dirty="0" smtClean="0">
                <a:latin typeface="Georgia" pitchFamily="18" charset="0"/>
                <a:ea typeface="Times New Roman" pitchFamily="18" charset="0"/>
                <a:cs typeface="Arial" pitchFamily="34" charset="0"/>
              </a:rPr>
              <a:t>investment advice</a:t>
            </a:r>
            <a:r>
              <a:rPr lang="en-US" sz="2200" b="1" dirty="0">
                <a:latin typeface="Georgia" pitchFamily="18" charset="0"/>
                <a:ea typeface="Times New Roman" pitchFamily="18" charset="0"/>
                <a:cs typeface="Arial" pitchFamily="34" charset="0"/>
              </a:rPr>
              <a:t>. Any </a:t>
            </a:r>
            <a:r>
              <a:rPr lang="en-US" sz="2200" b="1" dirty="0" smtClean="0">
                <a:latin typeface="Georgia" pitchFamily="18" charset="0"/>
                <a:ea typeface="Times New Roman" pitchFamily="18" charset="0"/>
                <a:cs typeface="Arial" pitchFamily="34" charset="0"/>
              </a:rPr>
              <a:t>information </a:t>
            </a:r>
            <a:r>
              <a:rPr lang="en-US" sz="2200" b="1" dirty="0">
                <a:latin typeface="Georgia" pitchFamily="18" charset="0"/>
                <a:ea typeface="Times New Roman" pitchFamily="18" charset="0"/>
                <a:cs typeface="Arial" pitchFamily="34" charset="0"/>
              </a:rPr>
              <a:t>provided</a:t>
            </a:r>
            <a:r>
              <a:rPr lang="en-US" sz="2200" b="1" dirty="0">
                <a:latin typeface="Georgia" pitchFamily="18" charset="0"/>
                <a:cs typeface="Arial" pitchFamily="34" charset="0"/>
              </a:rPr>
              <a:t> </a:t>
            </a:r>
            <a:r>
              <a:rPr lang="en-US" sz="2200" b="1" dirty="0" smtClean="0">
                <a:latin typeface="Georgia" pitchFamily="18" charset="0"/>
                <a:ea typeface="Times New Roman" pitchFamily="18" charset="0"/>
                <a:cs typeface="Arial" pitchFamily="34" charset="0"/>
              </a:rPr>
              <a:t>by </a:t>
            </a:r>
            <a:r>
              <a:rPr lang="en-US" sz="2200" b="1" dirty="0">
                <a:latin typeface="Georgia" pitchFamily="18" charset="0"/>
                <a:ea typeface="Times New Roman" pitchFamily="18" charset="0"/>
                <a:cs typeface="Arial" pitchFamily="34" charset="0"/>
              </a:rPr>
              <a:t>IRA Innovations is for </a:t>
            </a:r>
            <a:r>
              <a:rPr lang="en-US" sz="2200" b="1" dirty="0" smtClean="0">
                <a:latin typeface="Georgia" pitchFamily="18" charset="0"/>
                <a:ea typeface="Times New Roman" pitchFamily="18" charset="0"/>
                <a:cs typeface="Arial" pitchFamily="34" charset="0"/>
              </a:rPr>
              <a:t>educational </a:t>
            </a:r>
            <a:r>
              <a:rPr lang="en-US" sz="2200" b="1" dirty="0">
                <a:latin typeface="Georgia" pitchFamily="18" charset="0"/>
                <a:ea typeface="Times New Roman" pitchFamily="18" charset="0"/>
                <a:cs typeface="Arial" pitchFamily="34" charset="0"/>
              </a:rPr>
              <a:t>purposes only. </a:t>
            </a:r>
            <a:r>
              <a:rPr lang="en-US" sz="2200" b="1" dirty="0" smtClean="0">
                <a:latin typeface="Georgia" pitchFamily="18" charset="0"/>
                <a:ea typeface="Times New Roman" pitchFamily="18" charset="0"/>
                <a:cs typeface="Arial" pitchFamily="34" charset="0"/>
              </a:rPr>
              <a:t>Please </a:t>
            </a:r>
            <a:r>
              <a:rPr lang="en-US" sz="2200" b="1" dirty="0">
                <a:latin typeface="Georgia" pitchFamily="18" charset="0"/>
                <a:ea typeface="Times New Roman" pitchFamily="18" charset="0"/>
                <a:cs typeface="Arial" pitchFamily="34" charset="0"/>
              </a:rPr>
              <a:t>consult with </a:t>
            </a:r>
            <a:r>
              <a:rPr lang="en-US" sz="2200" b="1" dirty="0" smtClean="0">
                <a:latin typeface="Georgia" pitchFamily="18" charset="0"/>
                <a:ea typeface="Times New Roman" pitchFamily="18" charset="0"/>
                <a:cs typeface="Arial" pitchFamily="34" charset="0"/>
              </a:rPr>
              <a:t>legal</a:t>
            </a:r>
            <a:r>
              <a:rPr lang="en-US" sz="2200" b="1" dirty="0">
                <a:latin typeface="Georgia" pitchFamily="18" charset="0"/>
                <a:ea typeface="Times New Roman" pitchFamily="18" charset="0"/>
                <a:cs typeface="Arial" pitchFamily="34" charset="0"/>
              </a:rPr>
              <a:t>, tax and </a:t>
            </a:r>
            <a:r>
              <a:rPr lang="en-US" sz="2200" b="1" dirty="0" smtClean="0">
                <a:latin typeface="Georgia" pitchFamily="18" charset="0"/>
                <a:ea typeface="Times New Roman" pitchFamily="18" charset="0"/>
                <a:cs typeface="Arial" pitchFamily="34" charset="0"/>
              </a:rPr>
              <a:t>accounting professionals </a:t>
            </a:r>
            <a:r>
              <a:rPr lang="en-US" sz="2200" b="1" dirty="0">
                <a:latin typeface="Georgia" pitchFamily="18" charset="0"/>
                <a:ea typeface="Times New Roman" pitchFamily="18" charset="0"/>
                <a:cs typeface="Arial" pitchFamily="34" charset="0"/>
              </a:rPr>
              <a:t>when </a:t>
            </a:r>
            <a:r>
              <a:rPr lang="en-US" sz="2200" b="1" dirty="0" smtClean="0">
                <a:latin typeface="Georgia" pitchFamily="18" charset="0"/>
                <a:ea typeface="Times New Roman" pitchFamily="18" charset="0"/>
                <a:cs typeface="Arial" pitchFamily="34" charset="0"/>
              </a:rPr>
              <a:t>making </a:t>
            </a:r>
            <a:r>
              <a:rPr lang="en-US" sz="2200" b="1" dirty="0">
                <a:latin typeface="Georgia" pitchFamily="18" charset="0"/>
                <a:ea typeface="Times New Roman" pitchFamily="18" charset="0"/>
                <a:cs typeface="Arial" pitchFamily="34" charset="0"/>
              </a:rPr>
              <a:t>an investment </a:t>
            </a:r>
            <a:r>
              <a:rPr lang="en-US" sz="2200" b="1" dirty="0" smtClean="0">
                <a:latin typeface="Georgia" pitchFamily="18" charset="0"/>
                <a:ea typeface="Times New Roman" pitchFamily="18" charset="0"/>
                <a:cs typeface="Arial" pitchFamily="34" charset="0"/>
              </a:rPr>
              <a:t>decision</a:t>
            </a:r>
            <a:r>
              <a:rPr lang="en-US" sz="2200" b="1" dirty="0">
                <a:latin typeface="Georgia" pitchFamily="18" charset="0"/>
                <a:ea typeface="Times New Roman" pitchFamily="18" charset="0"/>
                <a:cs typeface="Arial" pitchFamily="34" charset="0"/>
              </a:rPr>
              <a:t>.</a:t>
            </a:r>
            <a:endParaRPr lang="en-US" sz="2200" b="1" dirty="0">
              <a:latin typeface="Georgia" pitchFamily="18" charset="0"/>
            </a:endParaRPr>
          </a:p>
        </p:txBody>
      </p:sp>
      <p:pic>
        <p:nvPicPr>
          <p:cNvPr id="2057" name="Picture 9" descr="C:\Users\Sarah\AppData\Local\Microsoft\Windows\Temporary Internet Files\Content.IE5\MVGG6XL6\MP9003853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67039"/>
            <a:ext cx="24747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5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19" name="TextBox 18"/>
          <p:cNvSpPr txBox="1"/>
          <p:nvPr/>
        </p:nvSpPr>
        <p:spPr>
          <a:xfrm>
            <a:off x="1517246" y="4876800"/>
            <a:ext cx="6172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Georgia" panose="02040502050405020303" pitchFamily="18" charset="0"/>
              </a:rPr>
              <a:t>Manage more doors with the same client base</a:t>
            </a:r>
            <a:endParaRPr lang="en-US" sz="2400" dirty="0">
              <a:latin typeface="Georgia" panose="02040502050405020303" pitchFamily="18" charset="0"/>
            </a:endParaRPr>
          </a:p>
          <a:p>
            <a:pPr marL="342900" indent="-342900">
              <a:buFont typeface="Arial" panose="020B0604020202020204" pitchFamily="34" charset="0"/>
              <a:buChar char="•"/>
            </a:pPr>
            <a:r>
              <a:rPr lang="en-US" sz="2400" dirty="0" smtClean="0">
                <a:latin typeface="Georgia" panose="02040502050405020303" pitchFamily="18" charset="0"/>
              </a:rPr>
              <a:t>Sell more property to current owners</a:t>
            </a:r>
          </a:p>
          <a:p>
            <a:pPr marL="342900" indent="-342900">
              <a:buFont typeface="Arial" panose="020B0604020202020204" pitchFamily="34" charset="0"/>
              <a:buChar char="•"/>
            </a:pPr>
            <a:r>
              <a:rPr lang="en-US" sz="2400" dirty="0" smtClean="0">
                <a:latin typeface="Georgia" panose="02040502050405020303" pitchFamily="18" charset="0"/>
              </a:rPr>
              <a:t>Build </a:t>
            </a:r>
            <a:r>
              <a:rPr lang="en-US" sz="2400" dirty="0">
                <a:latin typeface="Georgia" panose="02040502050405020303" pitchFamily="18" charset="0"/>
              </a:rPr>
              <a:t>credibility in your local market</a:t>
            </a:r>
          </a:p>
        </p:txBody>
      </p:sp>
      <p:sp>
        <p:nvSpPr>
          <p:cNvPr id="3" name="TextBox 2"/>
          <p:cNvSpPr txBox="1"/>
          <p:nvPr/>
        </p:nvSpPr>
        <p:spPr>
          <a:xfrm>
            <a:off x="-23751" y="1260165"/>
            <a:ext cx="9144000" cy="954107"/>
          </a:xfrm>
          <a:prstGeom prst="rect">
            <a:avLst/>
          </a:prstGeom>
          <a:noFill/>
        </p:spPr>
        <p:txBody>
          <a:bodyPr wrap="square" rtlCol="0">
            <a:spAutoFit/>
          </a:bodyPr>
          <a:lstStyle/>
          <a:p>
            <a:pPr algn="ctr"/>
            <a:r>
              <a:rPr lang="en-US" sz="2800" b="1" dirty="0">
                <a:latin typeface="Georgia" panose="02040502050405020303" pitchFamily="18" charset="0"/>
              </a:rPr>
              <a:t>GROW </a:t>
            </a:r>
            <a:r>
              <a:rPr lang="en-US" sz="2800" b="1" dirty="0" smtClean="0">
                <a:latin typeface="Georgia" panose="02040502050405020303" pitchFamily="18" charset="0"/>
              </a:rPr>
              <a:t>Your </a:t>
            </a:r>
            <a:r>
              <a:rPr lang="en-US" sz="2800" b="1" dirty="0">
                <a:latin typeface="Georgia" panose="02040502050405020303" pitchFamily="18" charset="0"/>
              </a:rPr>
              <a:t>Company with </a:t>
            </a:r>
            <a:r>
              <a:rPr lang="en-US" sz="2800" b="1" dirty="0" smtClean="0">
                <a:latin typeface="Georgia" panose="02040502050405020303" pitchFamily="18" charset="0"/>
              </a:rPr>
              <a:t>Your </a:t>
            </a:r>
          </a:p>
          <a:p>
            <a:pPr algn="ctr"/>
            <a:r>
              <a:rPr lang="en-US" sz="2800" b="1" dirty="0" smtClean="0">
                <a:latin typeface="Georgia" panose="02040502050405020303" pitchFamily="18" charset="0"/>
              </a:rPr>
              <a:t>Existing </a:t>
            </a:r>
            <a:r>
              <a:rPr lang="en-US" sz="2800" b="1" dirty="0">
                <a:latin typeface="Georgia" panose="02040502050405020303" pitchFamily="18" charset="0"/>
              </a:rPr>
              <a:t>Client Base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74" y="2184446"/>
            <a:ext cx="3714750"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434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19" name="TextBox 18"/>
          <p:cNvSpPr txBox="1"/>
          <p:nvPr/>
        </p:nvSpPr>
        <p:spPr>
          <a:xfrm>
            <a:off x="0" y="5890159"/>
            <a:ext cx="9144000" cy="461665"/>
          </a:xfrm>
          <a:prstGeom prst="rect">
            <a:avLst/>
          </a:prstGeom>
          <a:noFill/>
        </p:spPr>
        <p:txBody>
          <a:bodyPr wrap="square" rtlCol="0">
            <a:spAutoFit/>
          </a:bodyPr>
          <a:lstStyle/>
          <a:p>
            <a:r>
              <a:rPr lang="en-US" sz="2400" u="sng" dirty="0" smtClean="0">
                <a:latin typeface="Georgia" panose="02040502050405020303" pitchFamily="18" charset="0"/>
              </a:rPr>
              <a:t>Problem</a:t>
            </a:r>
            <a:r>
              <a:rPr lang="en-US" sz="2400" dirty="0">
                <a:latin typeface="Georgia" panose="02040502050405020303" pitchFamily="18" charset="0"/>
              </a:rPr>
              <a:t>: </a:t>
            </a:r>
            <a:r>
              <a:rPr lang="en-US" sz="2400" dirty="0" smtClean="0">
                <a:latin typeface="Georgia" panose="02040502050405020303" pitchFamily="18" charset="0"/>
              </a:rPr>
              <a:t>They are out of money </a:t>
            </a:r>
            <a:endParaRPr lang="en-US" sz="2400" dirty="0">
              <a:latin typeface="Georgia" panose="02040502050405020303" pitchFamily="18" charset="0"/>
            </a:endParaRPr>
          </a:p>
        </p:txBody>
      </p:sp>
      <p:sp>
        <p:nvSpPr>
          <p:cNvPr id="3" name="TextBox 2"/>
          <p:cNvSpPr txBox="1"/>
          <p:nvPr/>
        </p:nvSpPr>
        <p:spPr>
          <a:xfrm>
            <a:off x="0" y="1272040"/>
            <a:ext cx="9144000" cy="584775"/>
          </a:xfrm>
          <a:prstGeom prst="rect">
            <a:avLst/>
          </a:prstGeom>
          <a:noFill/>
        </p:spPr>
        <p:txBody>
          <a:bodyPr wrap="square" rtlCol="0">
            <a:spAutoFit/>
          </a:bodyPr>
          <a:lstStyle/>
          <a:p>
            <a:pPr algn="ctr"/>
            <a:r>
              <a:rPr lang="en-US" sz="3200" b="1" dirty="0">
                <a:latin typeface="Georgia" panose="02040502050405020303" pitchFamily="18" charset="0"/>
              </a:rPr>
              <a:t>Clients Want More Property!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991" y="2000992"/>
            <a:ext cx="2426018" cy="363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4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715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42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6" name="Rectangle 5"/>
          <p:cNvSpPr/>
          <p:nvPr/>
        </p:nvSpPr>
        <p:spPr>
          <a:xfrm>
            <a:off x="63388" y="2133600"/>
            <a:ext cx="9080612" cy="1400383"/>
          </a:xfrm>
          <a:prstGeom prst="rect">
            <a:avLst/>
          </a:prstGeom>
        </p:spPr>
        <p:txBody>
          <a:bodyPr wrap="square">
            <a:spAutoFit/>
          </a:bodyPr>
          <a:lstStyle/>
          <a:p>
            <a:pPr marL="342900" indent="-342900">
              <a:spcAft>
                <a:spcPts val="600"/>
              </a:spcAft>
              <a:buSzPct val="130000"/>
              <a:buFont typeface="Wingdings" pitchFamily="2" charset="2"/>
              <a:buChar char="§"/>
            </a:pPr>
            <a:r>
              <a:rPr lang="en-US" sz="2000" dirty="0" smtClean="0">
                <a:latin typeface="Georgia" pitchFamily="18" charset="0"/>
              </a:rPr>
              <a:t>Few </a:t>
            </a:r>
            <a:r>
              <a:rPr lang="en-US" sz="2000" dirty="0">
                <a:latin typeface="Georgia" pitchFamily="18" charset="0"/>
              </a:rPr>
              <a:t>people are aware that the IRS allows the use of </a:t>
            </a:r>
            <a:r>
              <a:rPr lang="en-US" sz="2000" dirty="0" smtClean="0">
                <a:latin typeface="Georgia" pitchFamily="18" charset="0"/>
              </a:rPr>
              <a:t>Self-Directed </a:t>
            </a:r>
            <a:r>
              <a:rPr lang="en-US" sz="2000" dirty="0">
                <a:latin typeface="Georgia" pitchFamily="18" charset="0"/>
              </a:rPr>
              <a:t>IRAs </a:t>
            </a:r>
            <a:r>
              <a:rPr lang="en-US" sz="2000" dirty="0" smtClean="0">
                <a:latin typeface="Georgia" pitchFamily="18" charset="0"/>
              </a:rPr>
              <a:t>to     purchase </a:t>
            </a:r>
            <a:r>
              <a:rPr lang="en-US" sz="2000" dirty="0">
                <a:latin typeface="Georgia" pitchFamily="18" charset="0"/>
              </a:rPr>
              <a:t>Real Estate.  </a:t>
            </a:r>
            <a:endParaRPr lang="en-US" sz="2000" dirty="0" smtClean="0">
              <a:latin typeface="Georgia" pitchFamily="18" charset="0"/>
            </a:endParaRPr>
          </a:p>
          <a:p>
            <a:pPr marL="342900" indent="-342900">
              <a:spcAft>
                <a:spcPts val="600"/>
              </a:spcAft>
              <a:buSzPct val="130000"/>
              <a:buFont typeface="Wingdings" pitchFamily="2" charset="2"/>
              <a:buChar char="§"/>
            </a:pPr>
            <a:r>
              <a:rPr lang="en-US" sz="2000" dirty="0" smtClean="0">
                <a:latin typeface="Georgia" pitchFamily="18" charset="0"/>
              </a:rPr>
              <a:t>Most </a:t>
            </a:r>
            <a:r>
              <a:rPr lang="en-US" sz="2000" dirty="0">
                <a:latin typeface="Georgia" pitchFamily="18" charset="0"/>
              </a:rPr>
              <a:t>brokerages and mutual fund companies are not equipped to deal with the administration of holding individual parcels of Real Estate in an </a:t>
            </a:r>
            <a:r>
              <a:rPr lang="en-US" sz="2000" dirty="0" smtClean="0">
                <a:latin typeface="Georgia" pitchFamily="18" charset="0"/>
              </a:rPr>
              <a:t>IRA.</a:t>
            </a:r>
          </a:p>
        </p:txBody>
      </p:sp>
      <p:sp>
        <p:nvSpPr>
          <p:cNvPr id="7" name="TextBox 6"/>
          <p:cNvSpPr txBox="1"/>
          <p:nvPr/>
        </p:nvSpPr>
        <p:spPr>
          <a:xfrm>
            <a:off x="0" y="1295400"/>
            <a:ext cx="9144000" cy="523220"/>
          </a:xfrm>
          <a:prstGeom prst="rect">
            <a:avLst/>
          </a:prstGeom>
          <a:noFill/>
        </p:spPr>
        <p:txBody>
          <a:bodyPr wrap="square" rtlCol="0">
            <a:spAutoFit/>
          </a:bodyPr>
          <a:lstStyle/>
          <a:p>
            <a:pPr algn="ctr"/>
            <a:r>
              <a:rPr lang="en-US" sz="2800" b="1" dirty="0">
                <a:latin typeface="Georgia" pitchFamily="18" charset="0"/>
              </a:rPr>
              <a:t>You Can Buy Real Estate in a Retirement Plan!!</a:t>
            </a: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2438400" y="3940256"/>
            <a:ext cx="4038600" cy="2402205"/>
          </a:xfrm>
          <a:prstGeom prst="rect">
            <a:avLst/>
          </a:prstGeom>
        </p:spPr>
      </p:pic>
    </p:spTree>
    <p:extLst>
      <p:ext uri="{BB962C8B-B14F-4D97-AF65-F5344CB8AC3E}">
        <p14:creationId xmlns:p14="http://schemas.microsoft.com/office/powerpoint/2010/main" val="171814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3" name="TextBox 2"/>
          <p:cNvSpPr txBox="1"/>
          <p:nvPr/>
        </p:nvSpPr>
        <p:spPr>
          <a:xfrm>
            <a:off x="0" y="1227966"/>
            <a:ext cx="9144000" cy="646331"/>
          </a:xfrm>
          <a:prstGeom prst="rect">
            <a:avLst/>
          </a:prstGeom>
          <a:noFill/>
        </p:spPr>
        <p:txBody>
          <a:bodyPr wrap="square" rtlCol="0">
            <a:spAutoFit/>
          </a:bodyPr>
          <a:lstStyle/>
          <a:p>
            <a:pPr algn="ctr"/>
            <a:r>
              <a:rPr lang="en-US" sz="3600" dirty="0">
                <a:latin typeface="Georgia" pitchFamily="18" charset="0"/>
              </a:rPr>
              <a:t>What </a:t>
            </a:r>
            <a:r>
              <a:rPr lang="en-US" sz="3600" dirty="0" smtClean="0">
                <a:latin typeface="Georgia" pitchFamily="18" charset="0"/>
              </a:rPr>
              <a:t>Does The </a:t>
            </a:r>
            <a:r>
              <a:rPr lang="en-US" sz="3600" dirty="0">
                <a:latin typeface="Georgia" pitchFamily="18" charset="0"/>
              </a:rPr>
              <a:t>IRS </a:t>
            </a:r>
            <a:r>
              <a:rPr lang="en-US" sz="3600" dirty="0" smtClean="0">
                <a:latin typeface="Georgia" pitchFamily="18" charset="0"/>
              </a:rPr>
              <a:t>Say</a:t>
            </a:r>
            <a:r>
              <a:rPr lang="en-US" sz="3600" dirty="0">
                <a:latin typeface="Georgia" pitchFamily="18" charset="0"/>
              </a:rPr>
              <a:t>?</a:t>
            </a:r>
          </a:p>
        </p:txBody>
      </p:sp>
      <p:sp>
        <p:nvSpPr>
          <p:cNvPr id="6" name="Rectangle 5"/>
          <p:cNvSpPr/>
          <p:nvPr/>
        </p:nvSpPr>
        <p:spPr>
          <a:xfrm>
            <a:off x="0" y="1981200"/>
            <a:ext cx="9144000" cy="830997"/>
          </a:xfrm>
          <a:prstGeom prst="rect">
            <a:avLst/>
          </a:prstGeom>
        </p:spPr>
        <p:txBody>
          <a:bodyPr wrap="square">
            <a:spAutoFit/>
          </a:bodyPr>
          <a:lstStyle/>
          <a:p>
            <a:pPr lvl="1" algn="ctr">
              <a:buClr>
                <a:srgbClr val="3E3E3E"/>
              </a:buClr>
              <a:buSzPct val="90000"/>
              <a:buFont typeface="Times"/>
              <a:buNone/>
            </a:pPr>
            <a:r>
              <a:rPr lang="en-US" sz="2400" dirty="0">
                <a:latin typeface="Georgia" pitchFamily="18" charset="0"/>
              </a:rPr>
              <a:t>“</a:t>
            </a:r>
            <a:r>
              <a:rPr lang="en-US" sz="2400" dirty="0" smtClean="0">
                <a:latin typeface="Georgia" pitchFamily="18" charset="0"/>
              </a:rPr>
              <a:t>IRS laws do </a:t>
            </a:r>
            <a:r>
              <a:rPr lang="en-US" sz="2400" dirty="0">
                <a:latin typeface="Georgia" pitchFamily="18" charset="0"/>
              </a:rPr>
              <a:t>not prohibit investing in real estate </a:t>
            </a:r>
            <a:endParaRPr lang="en-US" sz="2400" dirty="0" smtClean="0">
              <a:latin typeface="Georgia" pitchFamily="18" charset="0"/>
            </a:endParaRPr>
          </a:p>
          <a:p>
            <a:pPr lvl="1" algn="ctr">
              <a:buClr>
                <a:srgbClr val="3E3E3E"/>
              </a:buClr>
              <a:buSzPct val="90000"/>
              <a:buFont typeface="Times"/>
              <a:buNone/>
            </a:pPr>
            <a:r>
              <a:rPr lang="en-US" sz="2400" smtClean="0">
                <a:latin typeface="Georgia" pitchFamily="18" charset="0"/>
              </a:rPr>
              <a:t>and </a:t>
            </a:r>
            <a:r>
              <a:rPr lang="en-US" sz="2400" dirty="0" smtClean="0">
                <a:latin typeface="Georgia" pitchFamily="18" charset="0"/>
              </a:rPr>
              <a:t>other </a:t>
            </a:r>
            <a:r>
              <a:rPr lang="en-US" sz="2400" dirty="0">
                <a:latin typeface="Georgia" pitchFamily="18" charset="0"/>
              </a:rPr>
              <a:t>a</a:t>
            </a:r>
            <a:r>
              <a:rPr lang="en-US" sz="2400" dirty="0" smtClean="0">
                <a:latin typeface="Georgia" pitchFamily="18" charset="0"/>
              </a:rPr>
              <a:t>lternative Assets”</a:t>
            </a:r>
            <a:endParaRPr lang="en-US" sz="2400" dirty="0">
              <a:latin typeface="Georgia" pitchFamily="18" charset="0"/>
            </a:endParaRPr>
          </a:p>
        </p:txBody>
      </p:sp>
      <p:pic>
        <p:nvPicPr>
          <p:cNvPr id="1032" name="Picture 8" descr="C:\Users\Sarah\AppData\Local\Microsoft\Windows\Temporary Internet Files\Content.IE5\9WR5XEJD\MP9003168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756" y="2895600"/>
            <a:ext cx="3657600" cy="24323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37156" y="5421868"/>
            <a:ext cx="2530244" cy="369332"/>
          </a:xfrm>
          <a:prstGeom prst="rect">
            <a:avLst/>
          </a:prstGeom>
        </p:spPr>
        <p:txBody>
          <a:bodyPr wrap="none">
            <a:spAutoFit/>
          </a:bodyPr>
          <a:lstStyle/>
          <a:p>
            <a:r>
              <a:rPr lang="en-US" dirty="0"/>
              <a:t>http://irs.gov/retirement</a:t>
            </a:r>
          </a:p>
        </p:txBody>
      </p:sp>
      <p:sp>
        <p:nvSpPr>
          <p:cNvPr id="5" name="TextBox 4"/>
          <p:cNvSpPr txBox="1"/>
          <p:nvPr/>
        </p:nvSpPr>
        <p:spPr>
          <a:xfrm>
            <a:off x="19556" y="5704211"/>
            <a:ext cx="9144000" cy="707886"/>
          </a:xfrm>
          <a:prstGeom prst="rect">
            <a:avLst/>
          </a:prstGeom>
          <a:noFill/>
        </p:spPr>
        <p:txBody>
          <a:bodyPr wrap="square" rtlCol="0">
            <a:spAutoFit/>
          </a:bodyPr>
          <a:lstStyle/>
          <a:p>
            <a:pPr algn="ctr"/>
            <a:r>
              <a:rPr lang="en-US" sz="2000" dirty="0">
                <a:latin typeface="Georgia" pitchFamily="18" charset="0"/>
              </a:rPr>
              <a:t>http://www.irs.gov/Retirement-Plans/Retirement-Plans-FAQs-regarding-IRAs-Investments</a:t>
            </a:r>
          </a:p>
        </p:txBody>
      </p:sp>
    </p:spTree>
    <p:extLst>
      <p:ext uri="{BB962C8B-B14F-4D97-AF65-F5344CB8AC3E}">
        <p14:creationId xmlns:p14="http://schemas.microsoft.com/office/powerpoint/2010/main" val="198230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1100" b="1" dirty="0" smtClean="0"/>
              <a:t>www.irainnovations.com</a:t>
            </a:r>
            <a:endParaRPr lang="en-US" sz="1100" b="1" dirty="0"/>
          </a:p>
        </p:txBody>
      </p:sp>
      <p:sp>
        <p:nvSpPr>
          <p:cNvPr id="5" name="TextBox 4"/>
          <p:cNvSpPr txBox="1"/>
          <p:nvPr/>
        </p:nvSpPr>
        <p:spPr>
          <a:xfrm>
            <a:off x="0" y="1295400"/>
            <a:ext cx="9144000" cy="646331"/>
          </a:xfrm>
          <a:prstGeom prst="rect">
            <a:avLst/>
          </a:prstGeom>
          <a:noFill/>
        </p:spPr>
        <p:txBody>
          <a:bodyPr wrap="square" rtlCol="0">
            <a:spAutoFit/>
          </a:bodyPr>
          <a:lstStyle/>
          <a:p>
            <a:pPr algn="ctr"/>
            <a:r>
              <a:rPr lang="en-US" dirty="0"/>
              <a:t> </a:t>
            </a:r>
            <a:r>
              <a:rPr lang="en-US" sz="3600" u="sng" dirty="0">
                <a:latin typeface="Georgia" pitchFamily="18" charset="0"/>
              </a:rPr>
              <a:t>IRS Rules and </a:t>
            </a:r>
            <a:r>
              <a:rPr lang="en-US" sz="3600" u="sng" dirty="0" smtClean="0">
                <a:latin typeface="Georgia" pitchFamily="18" charset="0"/>
              </a:rPr>
              <a:t>Regulations</a:t>
            </a:r>
          </a:p>
        </p:txBody>
      </p:sp>
      <p:sp>
        <p:nvSpPr>
          <p:cNvPr id="7" name="TextBox 6"/>
          <p:cNvSpPr txBox="1"/>
          <p:nvPr/>
        </p:nvSpPr>
        <p:spPr>
          <a:xfrm>
            <a:off x="0" y="2057400"/>
            <a:ext cx="9144000" cy="4235006"/>
          </a:xfrm>
          <a:prstGeom prst="rect">
            <a:avLst/>
          </a:prstGeom>
          <a:noFill/>
        </p:spPr>
        <p:txBody>
          <a:bodyPr wrap="square" rtlCol="0">
            <a:spAutoFit/>
          </a:bodyPr>
          <a:lstStyle/>
          <a:p>
            <a:pPr lvl="1">
              <a:spcBef>
                <a:spcPct val="50000"/>
              </a:spcBef>
              <a:buClr>
                <a:srgbClr val="3E3E3E"/>
              </a:buClr>
              <a:buSzPct val="90000"/>
            </a:pPr>
            <a:r>
              <a:rPr lang="en-US" sz="2800" dirty="0">
                <a:latin typeface="Georgia" pitchFamily="18" charset="0"/>
              </a:rPr>
              <a:t>What Investments Are Prohibited?</a:t>
            </a:r>
          </a:p>
          <a:p>
            <a:pPr lvl="1">
              <a:spcBef>
                <a:spcPct val="50000"/>
              </a:spcBef>
              <a:buClr>
                <a:srgbClr val="3E3E3E"/>
              </a:buClr>
              <a:buSzPct val="90000"/>
              <a:buFont typeface="Times"/>
              <a:buNone/>
            </a:pPr>
            <a:r>
              <a:rPr lang="en-US" sz="2000" b="1" dirty="0" smtClean="0">
                <a:latin typeface="Georgia" pitchFamily="18" charset="0"/>
              </a:rPr>
              <a:t>Collectibles </a:t>
            </a:r>
            <a:r>
              <a:rPr lang="en-US" sz="2000" b="1" dirty="0">
                <a:latin typeface="Georgia" pitchFamily="18" charset="0"/>
              </a:rPr>
              <a:t>&amp; Life Insurance</a:t>
            </a:r>
          </a:p>
          <a:p>
            <a:pPr lvl="2">
              <a:lnSpc>
                <a:spcPct val="90000"/>
              </a:lnSpc>
              <a:spcBef>
                <a:spcPct val="20000"/>
              </a:spcBef>
              <a:buClr>
                <a:srgbClr val="3E3E3E"/>
              </a:buClr>
              <a:buSzPct val="90000"/>
              <a:buFont typeface="Times"/>
              <a:buChar char="•"/>
            </a:pPr>
            <a:r>
              <a:rPr lang="en-US" sz="2000" dirty="0">
                <a:latin typeface="Georgia" pitchFamily="18" charset="0"/>
              </a:rPr>
              <a:t>  any work of </a:t>
            </a:r>
            <a:r>
              <a:rPr lang="en-US" sz="2000" dirty="0" smtClean="0">
                <a:latin typeface="Georgia" pitchFamily="18" charset="0"/>
              </a:rPr>
              <a:t>art</a:t>
            </a:r>
            <a:endParaRPr lang="en-US" sz="2000" dirty="0">
              <a:latin typeface="Georgia" pitchFamily="18" charset="0"/>
            </a:endParaRPr>
          </a:p>
          <a:p>
            <a:pPr lvl="2">
              <a:lnSpc>
                <a:spcPct val="90000"/>
              </a:lnSpc>
              <a:spcBef>
                <a:spcPct val="20000"/>
              </a:spcBef>
              <a:buClr>
                <a:srgbClr val="3E3E3E"/>
              </a:buClr>
              <a:buSzPct val="90000"/>
              <a:buFont typeface="Times"/>
              <a:buChar char="•"/>
            </a:pPr>
            <a:r>
              <a:rPr lang="en-US" sz="2000" dirty="0">
                <a:latin typeface="Georgia" pitchFamily="18" charset="0"/>
              </a:rPr>
              <a:t>  any rug or </a:t>
            </a:r>
            <a:r>
              <a:rPr lang="en-US" sz="2000" dirty="0" smtClean="0">
                <a:latin typeface="Georgia" pitchFamily="18" charset="0"/>
              </a:rPr>
              <a:t>antique</a:t>
            </a:r>
            <a:endParaRPr lang="en-US" sz="2000" dirty="0">
              <a:latin typeface="Georgia" pitchFamily="18" charset="0"/>
            </a:endParaRPr>
          </a:p>
          <a:p>
            <a:pPr lvl="2">
              <a:lnSpc>
                <a:spcPct val="90000"/>
              </a:lnSpc>
              <a:spcBef>
                <a:spcPct val="20000"/>
              </a:spcBef>
              <a:buClr>
                <a:srgbClr val="3E3E3E"/>
              </a:buClr>
              <a:buSzPct val="90000"/>
              <a:buFont typeface="Times"/>
              <a:buChar char="•"/>
            </a:pPr>
            <a:r>
              <a:rPr lang="en-US" sz="2000" dirty="0">
                <a:latin typeface="Georgia" pitchFamily="18" charset="0"/>
              </a:rPr>
              <a:t>  any metal or </a:t>
            </a:r>
            <a:r>
              <a:rPr lang="en-US" sz="2000" dirty="0" smtClean="0">
                <a:latin typeface="Georgia" pitchFamily="18" charset="0"/>
              </a:rPr>
              <a:t>gem</a:t>
            </a:r>
            <a:endParaRPr lang="en-US" sz="2000" dirty="0">
              <a:latin typeface="Georgia" pitchFamily="18" charset="0"/>
            </a:endParaRPr>
          </a:p>
          <a:p>
            <a:pPr lvl="2">
              <a:lnSpc>
                <a:spcPct val="90000"/>
              </a:lnSpc>
              <a:spcBef>
                <a:spcPct val="20000"/>
              </a:spcBef>
              <a:buClr>
                <a:srgbClr val="3E3E3E"/>
              </a:buClr>
              <a:buSzPct val="90000"/>
              <a:buFont typeface="Times"/>
              <a:buChar char="•"/>
            </a:pPr>
            <a:r>
              <a:rPr lang="en-US" sz="2000" dirty="0">
                <a:latin typeface="Georgia" pitchFamily="18" charset="0"/>
              </a:rPr>
              <a:t>  any stamp or </a:t>
            </a:r>
            <a:r>
              <a:rPr lang="en-US" sz="2000" dirty="0" smtClean="0">
                <a:latin typeface="Georgia" pitchFamily="18" charset="0"/>
              </a:rPr>
              <a:t>coins*</a:t>
            </a:r>
            <a:endParaRPr lang="en-US" sz="2000" dirty="0">
              <a:latin typeface="Georgia" pitchFamily="18" charset="0"/>
            </a:endParaRPr>
          </a:p>
          <a:p>
            <a:pPr lvl="2">
              <a:lnSpc>
                <a:spcPct val="90000"/>
              </a:lnSpc>
              <a:spcBef>
                <a:spcPct val="20000"/>
              </a:spcBef>
              <a:buClr>
                <a:srgbClr val="3E3E3E"/>
              </a:buClr>
              <a:buSzPct val="90000"/>
              <a:buFont typeface="Times"/>
              <a:buChar char="•"/>
            </a:pPr>
            <a:r>
              <a:rPr lang="en-US" sz="2000" dirty="0">
                <a:latin typeface="Georgia" pitchFamily="18" charset="0"/>
              </a:rPr>
              <a:t>  any alcoholic </a:t>
            </a:r>
            <a:r>
              <a:rPr lang="en-US" sz="2000" dirty="0" smtClean="0">
                <a:latin typeface="Georgia" pitchFamily="18" charset="0"/>
              </a:rPr>
              <a:t>beverage</a:t>
            </a:r>
          </a:p>
          <a:p>
            <a:pPr lvl="2">
              <a:lnSpc>
                <a:spcPct val="90000"/>
              </a:lnSpc>
              <a:spcBef>
                <a:spcPct val="20000"/>
              </a:spcBef>
              <a:buClr>
                <a:srgbClr val="3E3E3E"/>
              </a:buClr>
              <a:buSzPct val="90000"/>
              <a:buFont typeface="Times"/>
              <a:buChar char="•"/>
            </a:pPr>
            <a:r>
              <a:rPr lang="en-US" sz="2000" dirty="0">
                <a:latin typeface="Georgia" pitchFamily="18" charset="0"/>
              </a:rPr>
              <a:t> </a:t>
            </a:r>
            <a:r>
              <a:rPr lang="en-US" sz="2000" dirty="0" smtClean="0">
                <a:latin typeface="Georgia" pitchFamily="18" charset="0"/>
              </a:rPr>
              <a:t> life insurance</a:t>
            </a:r>
            <a:endParaRPr lang="en-US" sz="2000" dirty="0">
              <a:latin typeface="Georgia" pitchFamily="18" charset="0"/>
            </a:endParaRPr>
          </a:p>
          <a:p>
            <a:pPr lvl="1">
              <a:lnSpc>
                <a:spcPct val="90000"/>
              </a:lnSpc>
              <a:spcBef>
                <a:spcPct val="20000"/>
              </a:spcBef>
              <a:buClr>
                <a:srgbClr val="3E3E3E"/>
              </a:buClr>
              <a:buSzPct val="90000"/>
              <a:buFont typeface="Times"/>
              <a:buNone/>
            </a:pPr>
            <a:endParaRPr lang="en-US" sz="1600" b="1" dirty="0" smtClean="0">
              <a:latin typeface="Georgia" pitchFamily="18" charset="0"/>
            </a:endParaRPr>
          </a:p>
          <a:p>
            <a:pPr lvl="1">
              <a:lnSpc>
                <a:spcPct val="90000"/>
              </a:lnSpc>
              <a:spcBef>
                <a:spcPct val="20000"/>
              </a:spcBef>
              <a:buClr>
                <a:srgbClr val="3E3E3E"/>
              </a:buClr>
              <a:buSzPct val="90000"/>
              <a:buFont typeface="Times"/>
              <a:buNone/>
            </a:pPr>
            <a:r>
              <a:rPr lang="en-US" sz="1600" b="1" dirty="0" smtClean="0">
                <a:latin typeface="Georgia" pitchFamily="18" charset="0"/>
              </a:rPr>
              <a:t>*</a:t>
            </a:r>
            <a:r>
              <a:rPr lang="en-US" sz="1600" b="1" dirty="0">
                <a:latin typeface="Georgia" pitchFamily="18" charset="0"/>
              </a:rPr>
              <a:t>Exception*</a:t>
            </a:r>
            <a:r>
              <a:rPr lang="en-US" sz="1600" dirty="0">
                <a:latin typeface="Georgia" pitchFamily="18" charset="0"/>
              </a:rPr>
              <a:t> </a:t>
            </a:r>
          </a:p>
          <a:p>
            <a:pPr lvl="2">
              <a:lnSpc>
                <a:spcPct val="90000"/>
              </a:lnSpc>
              <a:spcBef>
                <a:spcPct val="20000"/>
              </a:spcBef>
              <a:buClr>
                <a:srgbClr val="3E3E3E"/>
              </a:buClr>
              <a:buSzPct val="90000"/>
              <a:buFont typeface="Times"/>
              <a:buChar char="•"/>
            </a:pPr>
            <a:r>
              <a:rPr lang="en-US" sz="2000" dirty="0">
                <a:latin typeface="Georgia" pitchFamily="18" charset="0"/>
              </a:rPr>
              <a:t> G</a:t>
            </a:r>
            <a:r>
              <a:rPr lang="en-US" sz="2000" dirty="0" smtClean="0">
                <a:latin typeface="Georgia" pitchFamily="18" charset="0"/>
              </a:rPr>
              <a:t>old</a:t>
            </a:r>
            <a:r>
              <a:rPr lang="en-US" sz="2000" dirty="0">
                <a:latin typeface="Georgia" pitchFamily="18" charset="0"/>
              </a:rPr>
              <a:t>, silver, or platinum American Eagles or gold, silver, platinum, </a:t>
            </a:r>
            <a:r>
              <a:rPr lang="en-US" sz="2000" dirty="0" smtClean="0">
                <a:latin typeface="Georgia" pitchFamily="18" charset="0"/>
              </a:rPr>
              <a:t>or</a:t>
            </a:r>
          </a:p>
          <a:p>
            <a:pPr lvl="2">
              <a:lnSpc>
                <a:spcPct val="90000"/>
              </a:lnSpc>
              <a:spcBef>
                <a:spcPct val="20000"/>
              </a:spcBef>
              <a:buClr>
                <a:srgbClr val="3E3E3E"/>
              </a:buClr>
              <a:buSzPct val="90000"/>
            </a:pPr>
            <a:r>
              <a:rPr lang="en-US" sz="2000" dirty="0" smtClean="0">
                <a:latin typeface="Georgia" pitchFamily="18" charset="0"/>
              </a:rPr>
              <a:t>  palladium </a:t>
            </a:r>
            <a:r>
              <a:rPr lang="en-US" sz="2000" dirty="0">
                <a:latin typeface="Georgia" pitchFamily="18" charset="0"/>
              </a:rPr>
              <a:t>bullion</a:t>
            </a:r>
          </a:p>
        </p:txBody>
      </p:sp>
      <p:pic>
        <p:nvPicPr>
          <p:cNvPr id="8" name="Picture 7" descr="1Antique st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70261"/>
            <a:ext cx="3022600" cy="20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361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l Estate Presentation_T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Real Estate Presentation_TN</Template>
  <TotalTime>1026</TotalTime>
  <Words>3069</Words>
  <Application>Microsoft Office PowerPoint</Application>
  <PresentationFormat>On-screen Show (4:3)</PresentationFormat>
  <Paragraphs>271</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Real Estate Presentation_TN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Driscoll</dc:creator>
  <cp:lastModifiedBy>Bill Gulas</cp:lastModifiedBy>
  <cp:revision>71</cp:revision>
  <cp:lastPrinted>2014-03-20T16:08:03Z</cp:lastPrinted>
  <dcterms:created xsi:type="dcterms:W3CDTF">2013-09-13T19:05:26Z</dcterms:created>
  <dcterms:modified xsi:type="dcterms:W3CDTF">2014-03-20T16:16:43Z</dcterms:modified>
</cp:coreProperties>
</file>